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media/image31.svg" ContentType="image/svg+xml"/>
  <Override PartName="/ppt/media/image34.svg" ContentType="image/svg+xml"/>
  <Override PartName="/ppt/media/image40.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5"/>
  </p:notesMasterIdLst>
  <p:sldIdLst>
    <p:sldId id="256" r:id="rId3"/>
    <p:sldId id="257" r:id="rId4"/>
    <p:sldId id="258" r:id="rId5"/>
    <p:sldId id="261" r:id="rId6"/>
    <p:sldId id="259" r:id="rId7"/>
    <p:sldId id="262" r:id="rId8"/>
    <p:sldId id="260" r:id="rId9"/>
    <p:sldId id="263" r:id="rId10"/>
    <p:sldId id="289" r:id="rId11"/>
    <p:sldId id="290" r:id="rId12"/>
    <p:sldId id="264" r:id="rId13"/>
    <p:sldId id="265" r:id="rId14"/>
    <p:sldId id="266" r:id="rId15"/>
    <p:sldId id="267" r:id="rId16"/>
    <p:sldId id="268" r:id="rId17"/>
    <p:sldId id="269" r:id="rId18"/>
    <p:sldId id="270" r:id="rId19"/>
    <p:sldId id="271" r:id="rId20"/>
    <p:sldId id="272" r:id="rId21"/>
    <p:sldId id="273" r:id="rId22"/>
    <p:sldId id="274" r:id="rId23"/>
    <p:sldId id="280" r:id="rId24"/>
    <p:sldId id="281" r:id="rId25"/>
    <p:sldId id="282" r:id="rId26"/>
    <p:sldId id="283" r:id="rId27"/>
    <p:sldId id="284" r:id="rId28"/>
    <p:sldId id="285" r:id="rId29"/>
    <p:sldId id="286" r:id="rId30"/>
    <p:sldId id="287" r:id="rId31"/>
    <p:sldId id="288"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notesMaster" Target="notesMasters/notesMaster1.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AFEFD23-815D-444E-8121-F8E7DE3E0ED1}"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E4817CA0-B9B5-4FC6-A15E-6A4B1BDAA7C7}">
      <dgm:prSet phldrT="[Text]" custT="1"/>
      <dgm:spPr/>
      <dgm:t>
        <a:bodyPr/>
        <a:lstStyle/>
        <a:p>
          <a:r>
            <a:rPr lang="en-US" sz="2000"/>
            <a:t>Statistics</a:t>
          </a:r>
          <a:endParaRPr lang="en-US" sz="1600"/>
        </a:p>
      </dgm:t>
    </dgm:pt>
    <dgm:pt modelId="{D2A045A9-56AA-4327-8BEE-32D1E0792B1D}" cxnId="{22E17D74-BE4C-424D-9A54-DCEC73A6D4A3}" type="parTrans">
      <dgm:prSet/>
      <dgm:spPr/>
      <dgm:t>
        <a:bodyPr/>
        <a:lstStyle/>
        <a:p>
          <a:endParaRPr lang="en-US"/>
        </a:p>
      </dgm:t>
    </dgm:pt>
    <dgm:pt modelId="{B6315D6E-EB8D-4604-961D-F2F78CB66217}" cxnId="{22E17D74-BE4C-424D-9A54-DCEC73A6D4A3}" type="sibTrans">
      <dgm:prSet/>
      <dgm:spPr/>
      <dgm:t>
        <a:bodyPr/>
        <a:lstStyle/>
        <a:p>
          <a:endParaRPr lang="en-US"/>
        </a:p>
      </dgm:t>
    </dgm:pt>
    <dgm:pt modelId="{8492436F-958F-4AB2-A3DC-344E1D3CFE00}">
      <dgm:prSet phldrT="[Text]" custT="1"/>
      <dgm:spPr>
        <a:solidFill>
          <a:srgbClr val="0070C0"/>
        </a:solidFill>
      </dgm:spPr>
      <dgm:t>
        <a:bodyPr/>
        <a:lstStyle/>
        <a:p>
          <a:r>
            <a:rPr lang="en-US" sz="1400"/>
            <a:t>Sum</a:t>
          </a:r>
        </a:p>
      </dgm:t>
    </dgm:pt>
    <dgm:pt modelId="{71BC005F-1D70-469E-8D13-A750456208CA}" cxnId="{57AA46EE-3E40-4DAD-B33D-542901F294D6}" type="parTrans">
      <dgm:prSet/>
      <dgm:spPr/>
      <dgm:t>
        <a:bodyPr/>
        <a:lstStyle/>
        <a:p>
          <a:endParaRPr lang="en-US"/>
        </a:p>
      </dgm:t>
    </dgm:pt>
    <dgm:pt modelId="{046E410F-4BFB-4A82-98E0-0A534482B12C}" cxnId="{57AA46EE-3E40-4DAD-B33D-542901F294D6}" type="sibTrans">
      <dgm:prSet/>
      <dgm:spPr/>
      <dgm:t>
        <a:bodyPr/>
        <a:lstStyle/>
        <a:p>
          <a:endParaRPr lang="en-US"/>
        </a:p>
      </dgm:t>
    </dgm:pt>
    <dgm:pt modelId="{0166E9F6-A745-492B-BB29-8BA4D8C8F78D}">
      <dgm:prSet phldrT="[Text]" custT="1"/>
      <dgm:spPr>
        <a:solidFill>
          <a:srgbClr val="0070C0"/>
        </a:solidFill>
      </dgm:spPr>
      <dgm:t>
        <a:bodyPr/>
        <a:lstStyle/>
        <a:p>
          <a:r>
            <a:rPr lang="en-US" sz="1400"/>
            <a:t>Median</a:t>
          </a:r>
        </a:p>
      </dgm:t>
    </dgm:pt>
    <dgm:pt modelId="{346AFFA1-5C8B-47CD-8A90-F254B70DB810}" cxnId="{BB7055EA-E345-4561-A44C-3AD8F43E261F}" type="parTrans">
      <dgm:prSet/>
      <dgm:spPr/>
      <dgm:t>
        <a:bodyPr/>
        <a:lstStyle/>
        <a:p>
          <a:endParaRPr lang="en-US"/>
        </a:p>
      </dgm:t>
    </dgm:pt>
    <dgm:pt modelId="{651B9052-E760-4A68-A5B0-2714F7044792}" cxnId="{BB7055EA-E345-4561-A44C-3AD8F43E261F}" type="sibTrans">
      <dgm:prSet/>
      <dgm:spPr/>
      <dgm:t>
        <a:bodyPr/>
        <a:lstStyle/>
        <a:p>
          <a:endParaRPr lang="en-US"/>
        </a:p>
      </dgm:t>
    </dgm:pt>
    <dgm:pt modelId="{372594DD-06FA-49E8-9325-EC86421D7DD0}">
      <dgm:prSet phldrT="[Text]" custT="1"/>
      <dgm:spPr/>
      <dgm:t>
        <a:bodyPr/>
        <a:lstStyle/>
        <a:p>
          <a:r>
            <a:rPr lang="en-US" sz="2000"/>
            <a:t>Standard</a:t>
          </a:r>
          <a:endParaRPr lang="en-US" sz="1600"/>
        </a:p>
      </dgm:t>
    </dgm:pt>
    <dgm:pt modelId="{3A8ACC7A-018E-4FBA-AED8-4AFEABD053B7}" cxnId="{597F66F5-EC2F-4B23-AD5C-17C2F2DC6A02}" type="parTrans">
      <dgm:prSet/>
      <dgm:spPr/>
      <dgm:t>
        <a:bodyPr/>
        <a:lstStyle/>
        <a:p>
          <a:endParaRPr lang="en-US"/>
        </a:p>
      </dgm:t>
    </dgm:pt>
    <dgm:pt modelId="{AB26908C-2048-484C-A4F2-CF1BF2D2A578}" cxnId="{597F66F5-EC2F-4B23-AD5C-17C2F2DC6A02}" type="sibTrans">
      <dgm:prSet/>
      <dgm:spPr/>
      <dgm:t>
        <a:bodyPr/>
        <a:lstStyle/>
        <a:p>
          <a:endParaRPr lang="en-US"/>
        </a:p>
      </dgm:t>
    </dgm:pt>
    <dgm:pt modelId="{FC6830F9-A456-458D-BFEE-C52158FAE030}">
      <dgm:prSet phldrT="[Text]" custT="1"/>
      <dgm:spPr>
        <a:solidFill>
          <a:srgbClr val="0070C0"/>
        </a:solidFill>
      </dgm:spPr>
      <dgm:t>
        <a:bodyPr/>
        <a:lstStyle/>
        <a:p>
          <a:r>
            <a:rPr lang="en-US" sz="1400"/>
            <a:t>Add</a:t>
          </a:r>
        </a:p>
      </dgm:t>
    </dgm:pt>
    <dgm:pt modelId="{AE3ADF2A-21B9-4F1A-9EC4-8D3B9C10784C}" cxnId="{CFEAF59A-48AA-4943-AB6C-4FCA20B0E6FF}" type="parTrans">
      <dgm:prSet/>
      <dgm:spPr/>
      <dgm:t>
        <a:bodyPr/>
        <a:lstStyle/>
        <a:p>
          <a:endParaRPr lang="en-US"/>
        </a:p>
      </dgm:t>
    </dgm:pt>
    <dgm:pt modelId="{575882E2-0FE7-4667-A194-E1D23E0B688C}" cxnId="{CFEAF59A-48AA-4943-AB6C-4FCA20B0E6FF}" type="sibTrans">
      <dgm:prSet/>
      <dgm:spPr/>
      <dgm:t>
        <a:bodyPr/>
        <a:lstStyle/>
        <a:p>
          <a:endParaRPr lang="en-US"/>
        </a:p>
      </dgm:t>
    </dgm:pt>
    <dgm:pt modelId="{421B5D77-3A4B-4666-9F80-5F0AB6509B30}">
      <dgm:prSet phldrT="[Text]" custT="1"/>
      <dgm:spPr>
        <a:solidFill>
          <a:srgbClr val="0070C0"/>
        </a:solidFill>
      </dgm:spPr>
      <dgm:t>
        <a:bodyPr/>
        <a:lstStyle/>
        <a:p>
          <a:r>
            <a:rPr lang="en-US" sz="1400"/>
            <a:t>Percent of</a:t>
          </a:r>
        </a:p>
      </dgm:t>
    </dgm:pt>
    <dgm:pt modelId="{FB582EA0-54F8-45E7-9E29-7297835DDA5B}" cxnId="{9BBDC76C-58B2-4E9F-B568-D2207DAB6B06}" type="parTrans">
      <dgm:prSet/>
      <dgm:spPr/>
      <dgm:t>
        <a:bodyPr/>
        <a:lstStyle/>
        <a:p>
          <a:endParaRPr lang="en-US"/>
        </a:p>
      </dgm:t>
    </dgm:pt>
    <dgm:pt modelId="{4C63A6BB-C681-4AD7-A914-2792E1A4FA16}" cxnId="{9BBDC76C-58B2-4E9F-B568-D2207DAB6B06}" type="sibTrans">
      <dgm:prSet/>
      <dgm:spPr/>
      <dgm:t>
        <a:bodyPr/>
        <a:lstStyle/>
        <a:p>
          <a:endParaRPr lang="en-US"/>
        </a:p>
      </dgm:t>
    </dgm:pt>
    <dgm:pt modelId="{2858E518-907F-4C35-B85C-BA6661A92C0B}">
      <dgm:prSet phldrT="[Text]" custT="1"/>
      <dgm:spPr/>
      <dgm:t>
        <a:bodyPr/>
        <a:lstStyle/>
        <a:p>
          <a:r>
            <a:rPr lang="en-US" sz="2000"/>
            <a:t>Scientific</a:t>
          </a:r>
          <a:endParaRPr lang="en-US" sz="1600"/>
        </a:p>
      </dgm:t>
    </dgm:pt>
    <dgm:pt modelId="{CB4735A5-308C-496B-AED7-AF838F6CEE50}" cxnId="{4C39C7BF-58F4-4E05-9340-0C3CF4B5D838}" type="parTrans">
      <dgm:prSet/>
      <dgm:spPr/>
      <dgm:t>
        <a:bodyPr/>
        <a:lstStyle/>
        <a:p>
          <a:endParaRPr lang="en-US"/>
        </a:p>
      </dgm:t>
    </dgm:pt>
    <dgm:pt modelId="{4AE86C81-2FF1-4351-BC79-95352502E4DA}" cxnId="{4C39C7BF-58F4-4E05-9340-0C3CF4B5D838}" type="sibTrans">
      <dgm:prSet/>
      <dgm:spPr/>
      <dgm:t>
        <a:bodyPr/>
        <a:lstStyle/>
        <a:p>
          <a:endParaRPr lang="en-US"/>
        </a:p>
      </dgm:t>
    </dgm:pt>
    <dgm:pt modelId="{F185FC31-D83D-4F2C-A589-60EB32F9502F}">
      <dgm:prSet phldrT="[Text]" custT="1"/>
      <dgm:spPr>
        <a:solidFill>
          <a:srgbClr val="0070C0"/>
        </a:solidFill>
      </dgm:spPr>
      <dgm:t>
        <a:bodyPr/>
        <a:lstStyle/>
        <a:p>
          <a:r>
            <a:rPr lang="en-US" sz="1400"/>
            <a:t>Absolute Value</a:t>
          </a:r>
        </a:p>
      </dgm:t>
    </dgm:pt>
    <dgm:pt modelId="{9DC43974-3AA6-4A47-994B-C97CBD316404}" cxnId="{8D4DCD73-22C1-4EEA-9BF3-6DAE6681B6AF}" type="parTrans">
      <dgm:prSet/>
      <dgm:spPr/>
      <dgm:t>
        <a:bodyPr/>
        <a:lstStyle/>
        <a:p>
          <a:endParaRPr lang="en-US"/>
        </a:p>
      </dgm:t>
    </dgm:pt>
    <dgm:pt modelId="{1E53114F-8191-4771-B037-9BE78F7216C5}" cxnId="{8D4DCD73-22C1-4EEA-9BF3-6DAE6681B6AF}" type="sibTrans">
      <dgm:prSet/>
      <dgm:spPr/>
      <dgm:t>
        <a:bodyPr/>
        <a:lstStyle/>
        <a:p>
          <a:endParaRPr lang="en-US"/>
        </a:p>
      </dgm:t>
    </dgm:pt>
    <dgm:pt modelId="{5BC35427-C0AA-4DD1-A97F-B72C6DDDD3CE}">
      <dgm:prSet phldrT="[Text]" custT="1"/>
      <dgm:spPr>
        <a:solidFill>
          <a:srgbClr val="0070C0"/>
        </a:solidFill>
      </dgm:spPr>
      <dgm:t>
        <a:bodyPr/>
        <a:lstStyle/>
        <a:p>
          <a:r>
            <a:rPr lang="en-US" sz="1400"/>
            <a:t>Logarithm</a:t>
          </a:r>
        </a:p>
      </dgm:t>
    </dgm:pt>
    <dgm:pt modelId="{05BA98AD-D9A4-4C1E-9264-92D5B41FFAAD}" cxnId="{CF415195-949A-4C54-BC0F-3E6F72925542}" type="parTrans">
      <dgm:prSet/>
      <dgm:spPr/>
      <dgm:t>
        <a:bodyPr/>
        <a:lstStyle/>
        <a:p>
          <a:endParaRPr lang="en-US"/>
        </a:p>
      </dgm:t>
    </dgm:pt>
    <dgm:pt modelId="{D966113D-5032-4F0A-86D0-921FE3A3DB8D}" cxnId="{CF415195-949A-4C54-BC0F-3E6F72925542}" type="sibTrans">
      <dgm:prSet/>
      <dgm:spPr/>
      <dgm:t>
        <a:bodyPr/>
        <a:lstStyle/>
        <a:p>
          <a:endParaRPr lang="en-US"/>
        </a:p>
      </dgm:t>
    </dgm:pt>
    <dgm:pt modelId="{8DEA4278-1E3B-4484-ACFE-568D94C6A851}">
      <dgm:prSet phldrT="[Text]" custT="1"/>
      <dgm:spPr>
        <a:solidFill>
          <a:srgbClr val="0070C0"/>
        </a:solidFill>
      </dgm:spPr>
      <dgm:t>
        <a:bodyPr/>
        <a:lstStyle/>
        <a:p>
          <a:r>
            <a:rPr lang="en-US" sz="1400"/>
            <a:t>Minimum</a:t>
          </a:r>
        </a:p>
      </dgm:t>
    </dgm:pt>
    <dgm:pt modelId="{6F4FD6C1-9555-4110-9CB3-72F775042BE9}" cxnId="{15176B6D-AC40-43C9-B12A-0331AE459244}" type="sibTrans">
      <dgm:prSet/>
      <dgm:spPr/>
      <dgm:t>
        <a:bodyPr/>
        <a:lstStyle/>
        <a:p>
          <a:endParaRPr lang="en-US"/>
        </a:p>
      </dgm:t>
    </dgm:pt>
    <dgm:pt modelId="{30833AAE-70D6-4289-ABCA-68CFB37748BD}" cxnId="{15176B6D-AC40-43C9-B12A-0331AE459244}" type="parTrans">
      <dgm:prSet/>
      <dgm:spPr/>
      <dgm:t>
        <a:bodyPr/>
        <a:lstStyle/>
        <a:p>
          <a:endParaRPr lang="en-US"/>
        </a:p>
      </dgm:t>
    </dgm:pt>
    <dgm:pt modelId="{07DDFBF2-EFA8-46FC-9910-6CC90EFD8019}">
      <dgm:prSet phldrT="[Text]" custT="1"/>
      <dgm:spPr>
        <a:solidFill>
          <a:srgbClr val="0070C0"/>
        </a:solidFill>
      </dgm:spPr>
      <dgm:t>
        <a:bodyPr/>
        <a:lstStyle/>
        <a:p>
          <a:r>
            <a:rPr lang="en-US" sz="1400"/>
            <a:t>Maximum</a:t>
          </a:r>
        </a:p>
      </dgm:t>
    </dgm:pt>
    <dgm:pt modelId="{F039E967-234D-4559-9AA3-1C77B480A0CD}" cxnId="{A279CAF7-1D5E-46E8-B09E-9FEFBA168DF1}" type="sibTrans">
      <dgm:prSet/>
      <dgm:spPr/>
      <dgm:t>
        <a:bodyPr/>
        <a:lstStyle/>
        <a:p>
          <a:endParaRPr lang="en-US"/>
        </a:p>
      </dgm:t>
    </dgm:pt>
    <dgm:pt modelId="{F1F46591-C0E7-49FE-893A-59079ACD8AD7}" cxnId="{A279CAF7-1D5E-46E8-B09E-9FEFBA168DF1}" type="parTrans">
      <dgm:prSet/>
      <dgm:spPr/>
      <dgm:t>
        <a:bodyPr/>
        <a:lstStyle/>
        <a:p>
          <a:endParaRPr lang="en-US"/>
        </a:p>
      </dgm:t>
    </dgm:pt>
    <dgm:pt modelId="{B45657BE-1D60-4DB6-80F3-6C4999B54671}">
      <dgm:prSet phldrT="[Text]" custT="1"/>
      <dgm:spPr>
        <a:solidFill>
          <a:srgbClr val="0070C0"/>
        </a:solidFill>
      </dgm:spPr>
      <dgm:t>
        <a:bodyPr/>
        <a:lstStyle/>
        <a:p>
          <a:r>
            <a:rPr lang="en-US" sz="1400"/>
            <a:t>Average</a:t>
          </a:r>
        </a:p>
      </dgm:t>
    </dgm:pt>
    <dgm:pt modelId="{6AFCBCCC-EF32-4C25-8915-5F613B27EE68}" cxnId="{5A0F6A0B-41D9-426B-8B19-05E15411467B}" type="parTrans">
      <dgm:prSet/>
      <dgm:spPr/>
      <dgm:t>
        <a:bodyPr/>
        <a:lstStyle/>
        <a:p>
          <a:endParaRPr lang="en-US"/>
        </a:p>
      </dgm:t>
    </dgm:pt>
    <dgm:pt modelId="{5C2AA6B5-6E01-40A8-A62A-C7ABAEED635C}" cxnId="{5A0F6A0B-41D9-426B-8B19-05E15411467B}" type="sibTrans">
      <dgm:prSet/>
      <dgm:spPr/>
      <dgm:t>
        <a:bodyPr/>
        <a:lstStyle/>
        <a:p>
          <a:endParaRPr lang="en-US"/>
        </a:p>
      </dgm:t>
    </dgm:pt>
    <dgm:pt modelId="{3B03A9A2-33EE-46ED-AF02-FBD4B17C451B}">
      <dgm:prSet phldrT="[Text]" custT="1"/>
      <dgm:spPr>
        <a:solidFill>
          <a:srgbClr val="0070C0"/>
        </a:solidFill>
      </dgm:spPr>
      <dgm:t>
        <a:bodyPr/>
        <a:lstStyle/>
        <a:p>
          <a:r>
            <a:rPr lang="en-US" sz="1400"/>
            <a:t>Standard Deviation</a:t>
          </a:r>
        </a:p>
      </dgm:t>
    </dgm:pt>
    <dgm:pt modelId="{9B4DC0BD-8736-407C-9DF1-BDB250950F92}" cxnId="{D7B35065-B0A3-49C7-A01E-5D0FFB8BEDA1}" type="parTrans">
      <dgm:prSet/>
      <dgm:spPr/>
      <dgm:t>
        <a:bodyPr/>
        <a:lstStyle/>
        <a:p>
          <a:endParaRPr lang="en-US"/>
        </a:p>
      </dgm:t>
    </dgm:pt>
    <dgm:pt modelId="{5D8DCD23-4492-407A-A868-849FEAEA9AF4}" cxnId="{D7B35065-B0A3-49C7-A01E-5D0FFB8BEDA1}" type="sibTrans">
      <dgm:prSet/>
      <dgm:spPr/>
      <dgm:t>
        <a:bodyPr/>
        <a:lstStyle/>
        <a:p>
          <a:endParaRPr lang="en-US"/>
        </a:p>
      </dgm:t>
    </dgm:pt>
    <dgm:pt modelId="{75CCFFE1-ACE1-46C1-8180-63596491DC3E}">
      <dgm:prSet phldrT="[Text]" custT="1"/>
      <dgm:spPr>
        <a:solidFill>
          <a:srgbClr val="0070C0"/>
        </a:solidFill>
      </dgm:spPr>
      <dgm:t>
        <a:bodyPr/>
        <a:lstStyle/>
        <a:p>
          <a:r>
            <a:rPr lang="en-US" sz="1400"/>
            <a:t>Count Values</a:t>
          </a:r>
        </a:p>
      </dgm:t>
    </dgm:pt>
    <dgm:pt modelId="{CF0E5A4E-8F73-4335-ACFD-04A09162A879}" cxnId="{65CB5864-9B04-4A6B-B742-E583E91CF2EE}" type="parTrans">
      <dgm:prSet/>
      <dgm:spPr/>
      <dgm:t>
        <a:bodyPr/>
        <a:lstStyle/>
        <a:p>
          <a:endParaRPr lang="en-US"/>
        </a:p>
      </dgm:t>
    </dgm:pt>
    <dgm:pt modelId="{AAA0D37F-3511-439A-991F-EFDF4B7CAA31}" cxnId="{65CB5864-9B04-4A6B-B742-E583E91CF2EE}" type="sibTrans">
      <dgm:prSet/>
      <dgm:spPr/>
      <dgm:t>
        <a:bodyPr/>
        <a:lstStyle/>
        <a:p>
          <a:endParaRPr lang="en-US"/>
        </a:p>
      </dgm:t>
    </dgm:pt>
    <dgm:pt modelId="{DF104714-EAFC-46D6-9074-233E24F46563}">
      <dgm:prSet phldrT="[Text]" custT="1"/>
      <dgm:spPr>
        <a:solidFill>
          <a:srgbClr val="0070C0"/>
        </a:solidFill>
      </dgm:spPr>
      <dgm:t>
        <a:bodyPr/>
        <a:lstStyle/>
        <a:p>
          <a:pPr rtl="0"/>
          <a:r>
            <a:rPr lang="en-US" sz="1400"/>
            <a:t>Count Distinct</a:t>
          </a:r>
          <a:r>
            <a:rPr lang="en-US" sz="1400">
              <a:latin typeface="Calibri Light" panose="020F0302020204030204"/>
            </a:rPr>
            <a:t> Values</a:t>
          </a:r>
          <a:endParaRPr lang="en-US" sz="1400"/>
        </a:p>
      </dgm:t>
    </dgm:pt>
    <dgm:pt modelId="{5906C3A8-3FDA-4458-9E1B-B6E608FD5E6E}" cxnId="{80AFECA3-477D-489E-9370-9C765E23C27E}" type="parTrans">
      <dgm:prSet/>
      <dgm:spPr/>
      <dgm:t>
        <a:bodyPr/>
        <a:lstStyle/>
        <a:p>
          <a:endParaRPr lang="en-US"/>
        </a:p>
      </dgm:t>
    </dgm:pt>
    <dgm:pt modelId="{19A60449-EEBA-4058-A1C3-D8AF987818D2}" cxnId="{80AFECA3-477D-489E-9370-9C765E23C27E}" type="sibTrans">
      <dgm:prSet/>
      <dgm:spPr/>
      <dgm:t>
        <a:bodyPr/>
        <a:lstStyle/>
        <a:p>
          <a:endParaRPr lang="en-US"/>
        </a:p>
      </dgm:t>
    </dgm:pt>
    <dgm:pt modelId="{E0DCBE65-FE19-41C7-981A-098993FC6688}">
      <dgm:prSet phldrT="[Text]" custT="1"/>
      <dgm:spPr>
        <a:solidFill>
          <a:srgbClr val="0070C0"/>
        </a:solidFill>
      </dgm:spPr>
      <dgm:t>
        <a:bodyPr/>
        <a:lstStyle/>
        <a:p>
          <a:r>
            <a:rPr lang="en-US" sz="1400"/>
            <a:t>Multiple</a:t>
          </a:r>
        </a:p>
      </dgm:t>
    </dgm:pt>
    <dgm:pt modelId="{ACE64262-1E11-4D47-9E53-6F79719B30A5}" cxnId="{DE48A324-0F02-43B0-8414-E08A0811BA2A}" type="parTrans">
      <dgm:prSet/>
      <dgm:spPr/>
      <dgm:t>
        <a:bodyPr/>
        <a:lstStyle/>
        <a:p>
          <a:endParaRPr lang="en-US"/>
        </a:p>
      </dgm:t>
    </dgm:pt>
    <dgm:pt modelId="{A94CF423-0F59-496E-B182-C1A60B8608EF}" cxnId="{DE48A324-0F02-43B0-8414-E08A0811BA2A}" type="sibTrans">
      <dgm:prSet/>
      <dgm:spPr/>
      <dgm:t>
        <a:bodyPr/>
        <a:lstStyle/>
        <a:p>
          <a:endParaRPr lang="en-US"/>
        </a:p>
      </dgm:t>
    </dgm:pt>
    <dgm:pt modelId="{11EB8021-7833-4EBF-9469-A54C92E091DB}">
      <dgm:prSet phldrT="[Text]" custT="1"/>
      <dgm:spPr>
        <a:solidFill>
          <a:srgbClr val="0070C0"/>
        </a:solidFill>
      </dgm:spPr>
      <dgm:t>
        <a:bodyPr/>
        <a:lstStyle/>
        <a:p>
          <a:r>
            <a:rPr lang="en-US" sz="1400"/>
            <a:t>Subtract</a:t>
          </a:r>
        </a:p>
      </dgm:t>
    </dgm:pt>
    <dgm:pt modelId="{F46C60FF-E988-4792-B746-616CD532DDFA}" cxnId="{7FA158EE-27B8-490B-8D62-164AD81E825B}" type="parTrans">
      <dgm:prSet/>
      <dgm:spPr/>
      <dgm:t>
        <a:bodyPr/>
        <a:lstStyle/>
        <a:p>
          <a:endParaRPr lang="en-US"/>
        </a:p>
      </dgm:t>
    </dgm:pt>
    <dgm:pt modelId="{F7BAE817-23E6-430D-BD33-8D72F5F565B8}" cxnId="{7FA158EE-27B8-490B-8D62-164AD81E825B}" type="sibTrans">
      <dgm:prSet/>
      <dgm:spPr/>
      <dgm:t>
        <a:bodyPr/>
        <a:lstStyle/>
        <a:p>
          <a:endParaRPr lang="en-US"/>
        </a:p>
      </dgm:t>
    </dgm:pt>
    <dgm:pt modelId="{7DEE9E3A-1B19-42DC-8375-467341200F4C}">
      <dgm:prSet phldrT="[Text]" custT="1"/>
      <dgm:spPr>
        <a:solidFill>
          <a:srgbClr val="0070C0"/>
        </a:solidFill>
      </dgm:spPr>
      <dgm:t>
        <a:bodyPr/>
        <a:lstStyle/>
        <a:p>
          <a:r>
            <a:rPr lang="en-US" sz="1400"/>
            <a:t>Divide</a:t>
          </a:r>
        </a:p>
      </dgm:t>
    </dgm:pt>
    <dgm:pt modelId="{B19476E3-C144-4F4E-B035-0BE883BC25FC}" cxnId="{7D9B5DC0-144F-4BA4-A094-F74B071D7538}" type="parTrans">
      <dgm:prSet/>
      <dgm:spPr/>
      <dgm:t>
        <a:bodyPr/>
        <a:lstStyle/>
        <a:p>
          <a:endParaRPr lang="en-US"/>
        </a:p>
      </dgm:t>
    </dgm:pt>
    <dgm:pt modelId="{07E86C94-D5EA-4E8D-9697-127D7A3C5CDE}" cxnId="{7D9B5DC0-144F-4BA4-A094-F74B071D7538}" type="sibTrans">
      <dgm:prSet/>
      <dgm:spPr/>
      <dgm:t>
        <a:bodyPr/>
        <a:lstStyle/>
        <a:p>
          <a:endParaRPr lang="en-US"/>
        </a:p>
      </dgm:t>
    </dgm:pt>
    <dgm:pt modelId="{ADA24E2D-B434-4946-B5A5-7CE299A8E3F4}">
      <dgm:prSet phldrT="[Text]" custT="1"/>
      <dgm:spPr>
        <a:solidFill>
          <a:srgbClr val="0070C0"/>
        </a:solidFill>
      </dgm:spPr>
      <dgm:t>
        <a:bodyPr/>
        <a:lstStyle/>
        <a:p>
          <a:r>
            <a:rPr lang="en-US" sz="1400"/>
            <a:t>Integer-Divide</a:t>
          </a:r>
        </a:p>
      </dgm:t>
    </dgm:pt>
    <dgm:pt modelId="{2F6E2809-3C1A-46FE-8E3B-6B2DEEA32997}" cxnId="{A1EA6A04-B1D0-42E5-A6DA-EB88403FD560}" type="parTrans">
      <dgm:prSet/>
      <dgm:spPr/>
      <dgm:t>
        <a:bodyPr/>
        <a:lstStyle/>
        <a:p>
          <a:endParaRPr lang="en-US"/>
        </a:p>
      </dgm:t>
    </dgm:pt>
    <dgm:pt modelId="{946EFDAA-067D-4858-A2E7-2F41371DE1A1}" cxnId="{A1EA6A04-B1D0-42E5-A6DA-EB88403FD560}" type="sibTrans">
      <dgm:prSet/>
      <dgm:spPr/>
      <dgm:t>
        <a:bodyPr/>
        <a:lstStyle/>
        <a:p>
          <a:endParaRPr lang="en-US"/>
        </a:p>
      </dgm:t>
    </dgm:pt>
    <dgm:pt modelId="{B50425A6-0955-4C81-A8A6-C6C38C892529}">
      <dgm:prSet phldrT="[Text]" custT="1"/>
      <dgm:spPr>
        <a:solidFill>
          <a:srgbClr val="0070C0"/>
        </a:solidFill>
      </dgm:spPr>
      <dgm:t>
        <a:bodyPr/>
        <a:lstStyle/>
        <a:p>
          <a:r>
            <a:rPr lang="en-US" sz="1400"/>
            <a:t>Module</a:t>
          </a:r>
        </a:p>
      </dgm:t>
    </dgm:pt>
    <dgm:pt modelId="{075DDF6C-7A0A-4A6A-B959-CC6570240D84}" cxnId="{43A2F4BD-D160-4E15-9BDC-3AF188361A03}" type="parTrans">
      <dgm:prSet/>
      <dgm:spPr/>
      <dgm:t>
        <a:bodyPr/>
        <a:lstStyle/>
        <a:p>
          <a:endParaRPr lang="en-US"/>
        </a:p>
      </dgm:t>
    </dgm:pt>
    <dgm:pt modelId="{5BA0C8D8-8E6D-40C1-A509-D6CAA1C8D8C4}" cxnId="{43A2F4BD-D160-4E15-9BDC-3AF188361A03}" type="sibTrans">
      <dgm:prSet/>
      <dgm:spPr/>
      <dgm:t>
        <a:bodyPr/>
        <a:lstStyle/>
        <a:p>
          <a:endParaRPr lang="en-US"/>
        </a:p>
      </dgm:t>
    </dgm:pt>
    <dgm:pt modelId="{254C6B85-8DF5-4C3D-BCDD-08EE0CFF6F74}">
      <dgm:prSet phldrT="[Text]" custT="1"/>
      <dgm:spPr>
        <a:solidFill>
          <a:srgbClr val="0070C0"/>
        </a:solidFill>
      </dgm:spPr>
      <dgm:t>
        <a:bodyPr/>
        <a:lstStyle/>
        <a:p>
          <a:r>
            <a:rPr lang="en-US" sz="1400"/>
            <a:t>Percentage</a:t>
          </a:r>
        </a:p>
      </dgm:t>
    </dgm:pt>
    <dgm:pt modelId="{69A88CDB-1FE0-4615-AA07-C4E760C6B5F5}" cxnId="{FFD1368E-12DF-43E6-9E70-BC4B7D8B570C}" type="parTrans">
      <dgm:prSet/>
      <dgm:spPr/>
      <dgm:t>
        <a:bodyPr/>
        <a:lstStyle/>
        <a:p>
          <a:endParaRPr lang="en-US"/>
        </a:p>
      </dgm:t>
    </dgm:pt>
    <dgm:pt modelId="{5CCD3FDD-A00D-402B-A6BD-3A4C5148C204}" cxnId="{FFD1368E-12DF-43E6-9E70-BC4B7D8B570C}" type="sibTrans">
      <dgm:prSet/>
      <dgm:spPr/>
      <dgm:t>
        <a:bodyPr/>
        <a:lstStyle/>
        <a:p>
          <a:endParaRPr lang="en-US"/>
        </a:p>
      </dgm:t>
    </dgm:pt>
    <dgm:pt modelId="{C75E24CE-07D0-4DE5-AABC-9CB8AA63AC12}">
      <dgm:prSet phldrT="[Text]" custT="1"/>
      <dgm:spPr>
        <a:solidFill>
          <a:srgbClr val="0070C0"/>
        </a:solidFill>
      </dgm:spPr>
      <dgm:t>
        <a:bodyPr/>
        <a:lstStyle/>
        <a:p>
          <a:r>
            <a:rPr lang="en-US" sz="1400"/>
            <a:t>Power</a:t>
          </a:r>
        </a:p>
      </dgm:t>
    </dgm:pt>
    <dgm:pt modelId="{5218383D-BDB4-428E-B13E-3B86CC5BC9BD}" cxnId="{F2BEFA25-080B-4C65-A97A-AA8B37A4AA1D}" type="parTrans">
      <dgm:prSet/>
      <dgm:spPr/>
      <dgm:t>
        <a:bodyPr/>
        <a:lstStyle/>
        <a:p>
          <a:endParaRPr lang="en-US"/>
        </a:p>
      </dgm:t>
    </dgm:pt>
    <dgm:pt modelId="{B6235D05-D19F-4A9C-8FDF-98B4C981F480}" cxnId="{F2BEFA25-080B-4C65-A97A-AA8B37A4AA1D}" type="sibTrans">
      <dgm:prSet/>
      <dgm:spPr/>
      <dgm:t>
        <a:bodyPr/>
        <a:lstStyle/>
        <a:p>
          <a:endParaRPr lang="en-US"/>
        </a:p>
      </dgm:t>
    </dgm:pt>
    <dgm:pt modelId="{4AD9AB85-9FA7-4EF3-B31F-0C7EE8E5014E}">
      <dgm:prSet phldrT="[Text]" custT="1"/>
      <dgm:spPr>
        <a:solidFill>
          <a:srgbClr val="0070C0"/>
        </a:solidFill>
      </dgm:spPr>
      <dgm:t>
        <a:bodyPr/>
        <a:lstStyle/>
        <a:p>
          <a:r>
            <a:rPr lang="en-US" sz="1400"/>
            <a:t>Square Root</a:t>
          </a:r>
        </a:p>
      </dgm:t>
    </dgm:pt>
    <dgm:pt modelId="{E621CF69-4049-45FC-819A-101008035280}" cxnId="{F772E796-6671-47DA-BB5B-B138B1D0E653}" type="parTrans">
      <dgm:prSet/>
      <dgm:spPr/>
      <dgm:t>
        <a:bodyPr/>
        <a:lstStyle/>
        <a:p>
          <a:endParaRPr lang="en-US"/>
        </a:p>
      </dgm:t>
    </dgm:pt>
    <dgm:pt modelId="{429E6BB6-E8E5-472B-A927-9485FAB6532D}" cxnId="{F772E796-6671-47DA-BB5B-B138B1D0E653}" type="sibTrans">
      <dgm:prSet/>
      <dgm:spPr/>
      <dgm:t>
        <a:bodyPr/>
        <a:lstStyle/>
        <a:p>
          <a:endParaRPr lang="en-US"/>
        </a:p>
      </dgm:t>
    </dgm:pt>
    <dgm:pt modelId="{99263FF6-0EC0-41D6-8684-F64B470F8CC3}">
      <dgm:prSet phldrT="[Text]" custT="1"/>
      <dgm:spPr>
        <a:solidFill>
          <a:srgbClr val="0070C0"/>
        </a:solidFill>
      </dgm:spPr>
      <dgm:t>
        <a:bodyPr/>
        <a:lstStyle/>
        <a:p>
          <a:r>
            <a:rPr lang="en-US" sz="1400"/>
            <a:t>Exponent</a:t>
          </a:r>
        </a:p>
      </dgm:t>
    </dgm:pt>
    <dgm:pt modelId="{4A821E8A-2293-4EFC-9821-EFA20CFF05D0}" cxnId="{80D4E994-ED60-4B05-8EAB-CFB7E828529E}" type="parTrans">
      <dgm:prSet/>
      <dgm:spPr/>
      <dgm:t>
        <a:bodyPr/>
        <a:lstStyle/>
        <a:p>
          <a:endParaRPr lang="en-US"/>
        </a:p>
      </dgm:t>
    </dgm:pt>
    <dgm:pt modelId="{F60FC212-D30C-4238-972C-A93E7CFDEF81}" cxnId="{80D4E994-ED60-4B05-8EAB-CFB7E828529E}" type="sibTrans">
      <dgm:prSet/>
      <dgm:spPr/>
      <dgm:t>
        <a:bodyPr/>
        <a:lstStyle/>
        <a:p>
          <a:endParaRPr lang="en-US"/>
        </a:p>
      </dgm:t>
    </dgm:pt>
    <dgm:pt modelId="{BB4CFC8B-5E83-4D3C-8D0A-7AF7133ECB43}">
      <dgm:prSet phldrT="[Text]" custT="1"/>
      <dgm:spPr/>
      <dgm:t>
        <a:bodyPr/>
        <a:lstStyle/>
        <a:p>
          <a:r>
            <a:rPr lang="en-US" sz="2000"/>
            <a:t>Information</a:t>
          </a:r>
          <a:endParaRPr lang="en-US" sz="1600"/>
        </a:p>
      </dgm:t>
    </dgm:pt>
    <dgm:pt modelId="{A0D0BB56-F646-4473-8C10-8E7672806F03}" cxnId="{3B4D2EBC-EE7A-4643-8D18-1D8220241CC5}" type="parTrans">
      <dgm:prSet/>
      <dgm:spPr/>
      <dgm:t>
        <a:bodyPr/>
        <a:lstStyle/>
        <a:p>
          <a:endParaRPr lang="en-US"/>
        </a:p>
      </dgm:t>
    </dgm:pt>
    <dgm:pt modelId="{AF2D5AB0-7F6B-4DA1-A41C-7DFE0463390C}" cxnId="{3B4D2EBC-EE7A-4643-8D18-1D8220241CC5}" type="sibTrans">
      <dgm:prSet/>
      <dgm:spPr/>
      <dgm:t>
        <a:bodyPr/>
        <a:lstStyle/>
        <a:p>
          <a:endParaRPr lang="en-US"/>
        </a:p>
      </dgm:t>
    </dgm:pt>
    <dgm:pt modelId="{A9D68208-E67E-4CA8-8CBC-9669BA83335E}">
      <dgm:prSet phldrT="[Text]" custT="1"/>
      <dgm:spPr>
        <a:solidFill>
          <a:srgbClr val="0070C0"/>
        </a:solidFill>
      </dgm:spPr>
      <dgm:t>
        <a:bodyPr/>
        <a:lstStyle/>
        <a:p>
          <a:r>
            <a:rPr lang="en-US" sz="1400"/>
            <a:t>Factorial</a:t>
          </a:r>
        </a:p>
      </dgm:t>
    </dgm:pt>
    <dgm:pt modelId="{BD395801-BA0B-4FCE-AD92-EEB0AC3DA351}" cxnId="{01539EB5-A9BA-4482-BAF8-9DFEDF092B72}" type="parTrans">
      <dgm:prSet/>
      <dgm:spPr/>
      <dgm:t>
        <a:bodyPr/>
        <a:lstStyle/>
        <a:p>
          <a:endParaRPr lang="en-US"/>
        </a:p>
      </dgm:t>
    </dgm:pt>
    <dgm:pt modelId="{C49F2C14-FB8F-4BFC-B144-FBBB10AC948B}" cxnId="{01539EB5-A9BA-4482-BAF8-9DFEDF092B72}" type="sibTrans">
      <dgm:prSet/>
      <dgm:spPr/>
      <dgm:t>
        <a:bodyPr/>
        <a:lstStyle/>
        <a:p>
          <a:endParaRPr lang="en-US"/>
        </a:p>
      </dgm:t>
    </dgm:pt>
    <dgm:pt modelId="{F1C910CF-8B7C-4426-B119-E5265DABA878}">
      <dgm:prSet phldrT="[Text]" custT="1"/>
      <dgm:spPr/>
      <dgm:t>
        <a:bodyPr/>
        <a:lstStyle/>
        <a:p>
          <a:r>
            <a:rPr lang="en-US" sz="2000"/>
            <a:t>Rounding</a:t>
          </a:r>
          <a:endParaRPr lang="en-US" sz="1600"/>
        </a:p>
      </dgm:t>
    </dgm:pt>
    <dgm:pt modelId="{0EA80FB7-4CE3-4E9E-9D62-3359FEE8AB3E}" cxnId="{15A657F6-A3C2-4FDE-B5D9-8EE45F225AEB}" type="parTrans">
      <dgm:prSet/>
      <dgm:spPr/>
      <dgm:t>
        <a:bodyPr/>
        <a:lstStyle/>
        <a:p>
          <a:endParaRPr lang="en-US"/>
        </a:p>
      </dgm:t>
    </dgm:pt>
    <dgm:pt modelId="{B29B6727-ADA3-4BFE-9BEF-39067CC16CD2}" cxnId="{15A657F6-A3C2-4FDE-B5D9-8EE45F225AEB}" type="sibTrans">
      <dgm:prSet/>
      <dgm:spPr/>
      <dgm:t>
        <a:bodyPr/>
        <a:lstStyle/>
        <a:p>
          <a:endParaRPr lang="en-US"/>
        </a:p>
      </dgm:t>
    </dgm:pt>
    <dgm:pt modelId="{8CB00227-A91A-4B77-A363-71EF08B5705B}">
      <dgm:prSet phldrT="[Text]" custT="1"/>
      <dgm:spPr>
        <a:solidFill>
          <a:srgbClr val="0070C0"/>
        </a:solidFill>
      </dgm:spPr>
      <dgm:t>
        <a:bodyPr/>
        <a:lstStyle/>
        <a:p>
          <a:r>
            <a:rPr lang="en-US" sz="1400"/>
            <a:t>Is Even</a:t>
          </a:r>
        </a:p>
      </dgm:t>
    </dgm:pt>
    <dgm:pt modelId="{FBD675E1-F9A2-4A93-8FD4-98FEB9D484E5}" cxnId="{40876F48-098F-440E-99BC-37CCF037BA38}" type="parTrans">
      <dgm:prSet/>
      <dgm:spPr/>
      <dgm:t>
        <a:bodyPr/>
        <a:lstStyle/>
        <a:p>
          <a:endParaRPr lang="en-US"/>
        </a:p>
      </dgm:t>
    </dgm:pt>
    <dgm:pt modelId="{B3F2A405-8F47-4A08-8F15-42AA3CD751CC}" cxnId="{40876F48-098F-440E-99BC-37CCF037BA38}" type="sibTrans">
      <dgm:prSet/>
      <dgm:spPr/>
      <dgm:t>
        <a:bodyPr/>
        <a:lstStyle/>
        <a:p>
          <a:endParaRPr lang="en-US"/>
        </a:p>
      </dgm:t>
    </dgm:pt>
    <dgm:pt modelId="{EE351E78-A96B-4E3C-B99E-7E672CABECD4}">
      <dgm:prSet phldrT="[Text]" custT="1"/>
      <dgm:spPr>
        <a:solidFill>
          <a:srgbClr val="0070C0"/>
        </a:solidFill>
      </dgm:spPr>
      <dgm:t>
        <a:bodyPr/>
        <a:lstStyle/>
        <a:p>
          <a:r>
            <a:rPr lang="en-US" sz="1400"/>
            <a:t>Is Odd</a:t>
          </a:r>
        </a:p>
      </dgm:t>
    </dgm:pt>
    <dgm:pt modelId="{822F848C-D162-419D-BF0C-EE5BC351654A}" cxnId="{BC8956E3-55E4-4354-9239-4B914236D558}" type="parTrans">
      <dgm:prSet/>
      <dgm:spPr/>
      <dgm:t>
        <a:bodyPr/>
        <a:lstStyle/>
        <a:p>
          <a:endParaRPr lang="en-US"/>
        </a:p>
      </dgm:t>
    </dgm:pt>
    <dgm:pt modelId="{4C95CC5B-A6FF-4F2B-B4F1-EBC066A04BF3}" cxnId="{BC8956E3-55E4-4354-9239-4B914236D558}" type="sibTrans">
      <dgm:prSet/>
      <dgm:spPr/>
      <dgm:t>
        <a:bodyPr/>
        <a:lstStyle/>
        <a:p>
          <a:endParaRPr lang="en-US"/>
        </a:p>
      </dgm:t>
    </dgm:pt>
    <dgm:pt modelId="{BEEB81FF-A129-4DCB-B8B1-15D712DA5C41}">
      <dgm:prSet phldrT="[Text]" custT="1"/>
      <dgm:spPr>
        <a:solidFill>
          <a:srgbClr val="0070C0"/>
        </a:solidFill>
      </dgm:spPr>
      <dgm:t>
        <a:bodyPr/>
        <a:lstStyle/>
        <a:p>
          <a:r>
            <a:rPr lang="en-US" sz="1400"/>
            <a:t>Sign</a:t>
          </a:r>
        </a:p>
      </dgm:t>
    </dgm:pt>
    <dgm:pt modelId="{946BCB06-743D-47DC-A7D4-66CC18D32F82}" cxnId="{776AE0C1-9BA1-435F-92E6-30796CB447B9}" type="parTrans">
      <dgm:prSet/>
      <dgm:spPr/>
      <dgm:t>
        <a:bodyPr/>
        <a:lstStyle/>
        <a:p>
          <a:endParaRPr lang="en-US"/>
        </a:p>
      </dgm:t>
    </dgm:pt>
    <dgm:pt modelId="{7BC6A3A9-1157-4748-B2F9-C02EB156FC3A}" cxnId="{776AE0C1-9BA1-435F-92E6-30796CB447B9}" type="sibTrans">
      <dgm:prSet/>
      <dgm:spPr/>
      <dgm:t>
        <a:bodyPr/>
        <a:lstStyle/>
        <a:p>
          <a:endParaRPr lang="en-US"/>
        </a:p>
      </dgm:t>
    </dgm:pt>
    <dgm:pt modelId="{AD8E89B7-E7A4-49B3-8BF3-8C4D31FD78A4}">
      <dgm:prSet phldrT="[Text]" custT="1"/>
      <dgm:spPr>
        <a:solidFill>
          <a:srgbClr val="0070C0"/>
        </a:solidFill>
      </dgm:spPr>
      <dgm:t>
        <a:bodyPr/>
        <a:lstStyle/>
        <a:p>
          <a:r>
            <a:rPr lang="en-US" sz="1400"/>
            <a:t>Round Up</a:t>
          </a:r>
        </a:p>
      </dgm:t>
    </dgm:pt>
    <dgm:pt modelId="{E396CFCE-34D1-4040-A73F-338E7E42791A}" cxnId="{61E222F9-F1BC-48B9-AA56-F3B6B6493409}" type="parTrans">
      <dgm:prSet/>
      <dgm:spPr/>
      <dgm:t>
        <a:bodyPr/>
        <a:lstStyle/>
        <a:p>
          <a:endParaRPr lang="en-US"/>
        </a:p>
      </dgm:t>
    </dgm:pt>
    <dgm:pt modelId="{2B8ACBE0-6D73-4281-98D0-FD17EEC94F03}" cxnId="{61E222F9-F1BC-48B9-AA56-F3B6B6493409}" type="sibTrans">
      <dgm:prSet/>
      <dgm:spPr/>
      <dgm:t>
        <a:bodyPr/>
        <a:lstStyle/>
        <a:p>
          <a:endParaRPr lang="en-US"/>
        </a:p>
      </dgm:t>
    </dgm:pt>
    <dgm:pt modelId="{7DCBB777-EDC7-4438-8769-780E165515AC}">
      <dgm:prSet phldrT="[Text]" custT="1"/>
      <dgm:spPr>
        <a:solidFill>
          <a:srgbClr val="0070C0"/>
        </a:solidFill>
      </dgm:spPr>
      <dgm:t>
        <a:bodyPr/>
        <a:lstStyle/>
        <a:p>
          <a:r>
            <a:rPr lang="en-US" sz="1400"/>
            <a:t>Round Down</a:t>
          </a:r>
        </a:p>
      </dgm:t>
    </dgm:pt>
    <dgm:pt modelId="{2A2C4AF3-F2D0-4CE8-B650-1ECECFBF8695}" cxnId="{CA1067A8-5279-42C1-BD86-AE12E8CB2D59}" type="parTrans">
      <dgm:prSet/>
      <dgm:spPr/>
      <dgm:t>
        <a:bodyPr/>
        <a:lstStyle/>
        <a:p>
          <a:endParaRPr lang="en-US"/>
        </a:p>
      </dgm:t>
    </dgm:pt>
    <dgm:pt modelId="{BC166F89-8A05-4F6B-BA76-D1C32D5B24F1}" cxnId="{CA1067A8-5279-42C1-BD86-AE12E8CB2D59}" type="sibTrans">
      <dgm:prSet/>
      <dgm:spPr/>
      <dgm:t>
        <a:bodyPr/>
        <a:lstStyle/>
        <a:p>
          <a:endParaRPr lang="en-US"/>
        </a:p>
      </dgm:t>
    </dgm:pt>
    <dgm:pt modelId="{798A9794-F157-4D2B-A299-EC53D8EC0908}">
      <dgm:prSet phldrT="[Text]" custT="1"/>
      <dgm:spPr>
        <a:solidFill>
          <a:srgbClr val="0070C0"/>
        </a:solidFill>
      </dgm:spPr>
      <dgm:t>
        <a:bodyPr/>
        <a:lstStyle/>
        <a:p>
          <a:r>
            <a:rPr lang="en-US" sz="1400"/>
            <a:t>Round…</a:t>
          </a:r>
        </a:p>
      </dgm:t>
    </dgm:pt>
    <dgm:pt modelId="{F40156A5-6C8A-4538-A19E-015E997AE8C3}" cxnId="{C31B9127-F3EA-403B-8A6E-7DC5E09C5224}" type="parTrans">
      <dgm:prSet/>
      <dgm:spPr/>
      <dgm:t>
        <a:bodyPr/>
        <a:lstStyle/>
        <a:p>
          <a:endParaRPr lang="en-US"/>
        </a:p>
      </dgm:t>
    </dgm:pt>
    <dgm:pt modelId="{5623625A-63D9-409F-B462-DD6A3646E26B}" cxnId="{C31B9127-F3EA-403B-8A6E-7DC5E09C5224}" type="sibTrans">
      <dgm:prSet/>
      <dgm:spPr/>
      <dgm:t>
        <a:bodyPr/>
        <a:lstStyle/>
        <a:p>
          <a:endParaRPr lang="en-US"/>
        </a:p>
      </dgm:t>
    </dgm:pt>
    <dgm:pt modelId="{78A408EF-DFF1-4706-AD95-086B2B2DC3DD}" type="pres">
      <dgm:prSet presAssocID="{7AFEFD23-815D-444E-8121-F8E7DE3E0ED1}" presName="linearFlow" presStyleCnt="0">
        <dgm:presLayoutVars>
          <dgm:dir/>
          <dgm:animLvl val="lvl"/>
          <dgm:resizeHandles/>
        </dgm:presLayoutVars>
      </dgm:prSet>
      <dgm:spPr/>
    </dgm:pt>
    <dgm:pt modelId="{F1687122-6A99-4A5A-881E-FE5F82F98489}" type="pres">
      <dgm:prSet presAssocID="{E4817CA0-B9B5-4FC6-A15E-6A4B1BDAA7C7}" presName="compositeNode" presStyleCnt="0">
        <dgm:presLayoutVars>
          <dgm:bulletEnabled val="1"/>
        </dgm:presLayoutVars>
      </dgm:prSet>
      <dgm:spPr/>
    </dgm:pt>
    <dgm:pt modelId="{AAD19AED-211A-4F1B-8214-A8C6BB2C39D0}" type="pres">
      <dgm:prSet presAssocID="{E4817CA0-B9B5-4FC6-A15E-6A4B1BDAA7C7}" presName="image" presStyleLbl="fgImgPlace1" presStyleIdx="0" presStyleCnt="5"/>
      <dgm:spPr>
        <a:noFill/>
        <a:ln>
          <a:noFill/>
        </a:ln>
      </dgm:spPr>
    </dgm:pt>
    <dgm:pt modelId="{80721F91-6143-4EA8-987C-01ED7D4C3CAB}" type="pres">
      <dgm:prSet presAssocID="{E4817CA0-B9B5-4FC6-A15E-6A4B1BDAA7C7}" presName="childNode" presStyleLbl="node1" presStyleIdx="0" presStyleCnt="5">
        <dgm:presLayoutVars>
          <dgm:bulletEnabled val="1"/>
        </dgm:presLayoutVars>
      </dgm:prSet>
      <dgm:spPr/>
    </dgm:pt>
    <dgm:pt modelId="{A4CAFF38-87CE-46FB-B1E1-168B16C2F493}" type="pres">
      <dgm:prSet presAssocID="{E4817CA0-B9B5-4FC6-A15E-6A4B1BDAA7C7}" presName="parentNode" presStyleLbl="revTx" presStyleIdx="0" presStyleCnt="5">
        <dgm:presLayoutVars>
          <dgm:chMax val="0"/>
          <dgm:bulletEnabled val="1"/>
        </dgm:presLayoutVars>
      </dgm:prSet>
      <dgm:spPr/>
    </dgm:pt>
    <dgm:pt modelId="{87517742-9AE4-4B37-B8FB-04957E361A38}" type="pres">
      <dgm:prSet presAssocID="{B6315D6E-EB8D-4604-961D-F2F78CB66217}" presName="sibTrans" presStyleCnt="0"/>
      <dgm:spPr/>
    </dgm:pt>
    <dgm:pt modelId="{F8A136FF-94F1-439D-9936-5A08165979A0}" type="pres">
      <dgm:prSet presAssocID="{372594DD-06FA-49E8-9325-EC86421D7DD0}" presName="compositeNode" presStyleCnt="0">
        <dgm:presLayoutVars>
          <dgm:bulletEnabled val="1"/>
        </dgm:presLayoutVars>
      </dgm:prSet>
      <dgm:spPr/>
    </dgm:pt>
    <dgm:pt modelId="{A7DCC8A3-CF18-4620-9F61-5F505E18B63F}" type="pres">
      <dgm:prSet presAssocID="{372594DD-06FA-49E8-9325-EC86421D7DD0}" presName="image" presStyleLbl="fgImgPlace1" presStyleIdx="1" presStyleCnt="5"/>
      <dgm:spPr>
        <a:noFill/>
        <a:ln>
          <a:noFill/>
        </a:ln>
      </dgm:spPr>
    </dgm:pt>
    <dgm:pt modelId="{4618F9F8-C74F-4C8D-861D-904CDB91B45B}" type="pres">
      <dgm:prSet presAssocID="{372594DD-06FA-49E8-9325-EC86421D7DD0}" presName="childNode" presStyleLbl="node1" presStyleIdx="1" presStyleCnt="5">
        <dgm:presLayoutVars>
          <dgm:bulletEnabled val="1"/>
        </dgm:presLayoutVars>
      </dgm:prSet>
      <dgm:spPr/>
    </dgm:pt>
    <dgm:pt modelId="{BA32D5E6-20A7-4384-901E-869D3182C160}" type="pres">
      <dgm:prSet presAssocID="{372594DD-06FA-49E8-9325-EC86421D7DD0}" presName="parentNode" presStyleLbl="revTx" presStyleIdx="1" presStyleCnt="5">
        <dgm:presLayoutVars>
          <dgm:chMax val="0"/>
          <dgm:bulletEnabled val="1"/>
        </dgm:presLayoutVars>
      </dgm:prSet>
      <dgm:spPr/>
    </dgm:pt>
    <dgm:pt modelId="{6D9B24C6-4D56-4005-A60F-0958803BEDF7}" type="pres">
      <dgm:prSet presAssocID="{AB26908C-2048-484C-A4F2-CF1BF2D2A578}" presName="sibTrans" presStyleCnt="0"/>
      <dgm:spPr/>
    </dgm:pt>
    <dgm:pt modelId="{ECD6613E-6185-428A-8E44-CB034F74AC9C}" type="pres">
      <dgm:prSet presAssocID="{2858E518-907F-4C35-B85C-BA6661A92C0B}" presName="compositeNode" presStyleCnt="0">
        <dgm:presLayoutVars>
          <dgm:bulletEnabled val="1"/>
        </dgm:presLayoutVars>
      </dgm:prSet>
      <dgm:spPr/>
    </dgm:pt>
    <dgm:pt modelId="{1D52365E-CCA6-4EC5-9A91-18021947D2C0}" type="pres">
      <dgm:prSet presAssocID="{2858E518-907F-4C35-B85C-BA6661A92C0B}" presName="image" presStyleLbl="fgImgPlace1" presStyleIdx="2" presStyleCnt="5"/>
      <dgm:spPr>
        <a:noFill/>
        <a:ln>
          <a:noFill/>
        </a:ln>
      </dgm:spPr>
    </dgm:pt>
    <dgm:pt modelId="{56EFDD82-21E4-4BBB-8BCB-0104A67821CC}" type="pres">
      <dgm:prSet presAssocID="{2858E518-907F-4C35-B85C-BA6661A92C0B}" presName="childNode" presStyleLbl="node1" presStyleIdx="2" presStyleCnt="5">
        <dgm:presLayoutVars>
          <dgm:bulletEnabled val="1"/>
        </dgm:presLayoutVars>
      </dgm:prSet>
      <dgm:spPr/>
    </dgm:pt>
    <dgm:pt modelId="{1FEA710E-E6F0-4804-84EC-54365FCC3B99}" type="pres">
      <dgm:prSet presAssocID="{2858E518-907F-4C35-B85C-BA6661A92C0B}" presName="parentNode" presStyleLbl="revTx" presStyleIdx="2" presStyleCnt="5">
        <dgm:presLayoutVars>
          <dgm:chMax val="0"/>
          <dgm:bulletEnabled val="1"/>
        </dgm:presLayoutVars>
      </dgm:prSet>
      <dgm:spPr/>
    </dgm:pt>
    <dgm:pt modelId="{AAFF83FC-43C7-4A5B-941B-5C8B71C7E441}" type="pres">
      <dgm:prSet presAssocID="{4AE86C81-2FF1-4351-BC79-95352502E4DA}" presName="sibTrans" presStyleCnt="0"/>
      <dgm:spPr/>
    </dgm:pt>
    <dgm:pt modelId="{3DA16030-12F5-44FA-9148-6830F42E707B}" type="pres">
      <dgm:prSet presAssocID="{F1C910CF-8B7C-4426-B119-E5265DABA878}" presName="compositeNode" presStyleCnt="0">
        <dgm:presLayoutVars>
          <dgm:bulletEnabled val="1"/>
        </dgm:presLayoutVars>
      </dgm:prSet>
      <dgm:spPr/>
    </dgm:pt>
    <dgm:pt modelId="{E971B0C0-853A-4AA3-89C3-0D08C46C729B}" type="pres">
      <dgm:prSet presAssocID="{F1C910CF-8B7C-4426-B119-E5265DABA878}" presName="image" presStyleLbl="fgImgPlace1" presStyleIdx="3" presStyleCnt="5"/>
      <dgm:spPr>
        <a:noFill/>
        <a:ln>
          <a:noFill/>
        </a:ln>
      </dgm:spPr>
    </dgm:pt>
    <dgm:pt modelId="{9A966D45-24C5-4BE3-83A5-4CA1DD4DE698}" type="pres">
      <dgm:prSet presAssocID="{F1C910CF-8B7C-4426-B119-E5265DABA878}" presName="childNode" presStyleLbl="node1" presStyleIdx="3" presStyleCnt="5">
        <dgm:presLayoutVars>
          <dgm:bulletEnabled val="1"/>
        </dgm:presLayoutVars>
      </dgm:prSet>
      <dgm:spPr/>
    </dgm:pt>
    <dgm:pt modelId="{FDA9490E-AF88-4B73-94D8-5926DAA8339D}" type="pres">
      <dgm:prSet presAssocID="{F1C910CF-8B7C-4426-B119-E5265DABA878}" presName="parentNode" presStyleLbl="revTx" presStyleIdx="3" presStyleCnt="5">
        <dgm:presLayoutVars>
          <dgm:chMax val="0"/>
          <dgm:bulletEnabled val="1"/>
        </dgm:presLayoutVars>
      </dgm:prSet>
      <dgm:spPr/>
    </dgm:pt>
    <dgm:pt modelId="{80BFD47D-A5D8-4430-99AB-6DE8725AE1BD}" type="pres">
      <dgm:prSet presAssocID="{B29B6727-ADA3-4BFE-9BEF-39067CC16CD2}" presName="sibTrans" presStyleCnt="0"/>
      <dgm:spPr/>
    </dgm:pt>
    <dgm:pt modelId="{DF58C1E7-DED7-4A8A-B15D-9064CBF89B3F}" type="pres">
      <dgm:prSet presAssocID="{BB4CFC8B-5E83-4D3C-8D0A-7AF7133ECB43}" presName="compositeNode" presStyleCnt="0">
        <dgm:presLayoutVars>
          <dgm:bulletEnabled val="1"/>
        </dgm:presLayoutVars>
      </dgm:prSet>
      <dgm:spPr/>
    </dgm:pt>
    <dgm:pt modelId="{7274DBF6-9E97-4ECA-BA02-EBFD6B1D3ACC}" type="pres">
      <dgm:prSet presAssocID="{BB4CFC8B-5E83-4D3C-8D0A-7AF7133ECB43}" presName="image" presStyleLbl="fgImgPlace1" presStyleIdx="4" presStyleCnt="5"/>
      <dgm:spPr>
        <a:noFill/>
        <a:ln>
          <a:noFill/>
        </a:ln>
      </dgm:spPr>
    </dgm:pt>
    <dgm:pt modelId="{6FA8843D-76F1-44F8-A8B8-BF1597A431B3}" type="pres">
      <dgm:prSet presAssocID="{BB4CFC8B-5E83-4D3C-8D0A-7AF7133ECB43}" presName="childNode" presStyleLbl="node1" presStyleIdx="4" presStyleCnt="5">
        <dgm:presLayoutVars>
          <dgm:bulletEnabled val="1"/>
        </dgm:presLayoutVars>
      </dgm:prSet>
      <dgm:spPr/>
    </dgm:pt>
    <dgm:pt modelId="{01C2BF57-F6E0-4829-A81F-61E123164996}" type="pres">
      <dgm:prSet presAssocID="{BB4CFC8B-5E83-4D3C-8D0A-7AF7133ECB43}" presName="parentNode" presStyleLbl="revTx" presStyleIdx="4" presStyleCnt="5">
        <dgm:presLayoutVars>
          <dgm:chMax val="0"/>
          <dgm:bulletEnabled val="1"/>
        </dgm:presLayoutVars>
      </dgm:prSet>
      <dgm:spPr/>
    </dgm:pt>
  </dgm:ptLst>
  <dgm:cxnLst>
    <dgm:cxn modelId="{A1EA6A04-B1D0-42E5-A6DA-EB88403FD560}" srcId="{372594DD-06FA-49E8-9325-EC86421D7DD0}" destId="{ADA24E2D-B434-4946-B5A5-7CE299A8E3F4}" srcOrd="4" destOrd="0" parTransId="{2F6E2809-3C1A-46FE-8E3B-6B2DEEA32997}" sibTransId="{946EFDAA-067D-4858-A2E7-2F41371DE1A1}"/>
    <dgm:cxn modelId="{03411207-673F-4DCB-9147-7122E1F1FAB1}" type="presOf" srcId="{3B03A9A2-33EE-46ED-AF02-FBD4B17C451B}" destId="{80721F91-6143-4EA8-987C-01ED7D4C3CAB}" srcOrd="0" destOrd="5" presId="urn:microsoft.com/office/officeart/2005/8/layout/hList2"/>
    <dgm:cxn modelId="{5A0F6A0B-41D9-426B-8B19-05E15411467B}" srcId="{E4817CA0-B9B5-4FC6-A15E-6A4B1BDAA7C7}" destId="{B45657BE-1D60-4DB6-80F3-6C4999B54671}" srcOrd="4" destOrd="0" parTransId="{6AFCBCCC-EF32-4C25-8915-5F613B27EE68}" sibTransId="{5C2AA6B5-6E01-40A8-A62A-C7ABAEED635C}"/>
    <dgm:cxn modelId="{A0D8D20C-8A5E-435F-A863-29DD4B1080C3}" type="presOf" srcId="{0166E9F6-A745-492B-BB29-8BA4D8C8F78D}" destId="{80721F91-6143-4EA8-987C-01ED7D4C3CAB}" srcOrd="0" destOrd="3" presId="urn:microsoft.com/office/officeart/2005/8/layout/hList2"/>
    <dgm:cxn modelId="{35058F17-1C2A-4058-97A8-FA8EA6C0AB6E}" type="presOf" srcId="{7DCBB777-EDC7-4438-8769-780E165515AC}" destId="{9A966D45-24C5-4BE3-83A5-4CA1DD4DE698}" srcOrd="0" destOrd="1" presId="urn:microsoft.com/office/officeart/2005/8/layout/hList2"/>
    <dgm:cxn modelId="{F655011C-4B39-4C3B-99CC-B8B7DCBE6FC3}" type="presOf" srcId="{F1C910CF-8B7C-4426-B119-E5265DABA878}" destId="{FDA9490E-AF88-4B73-94D8-5926DAA8339D}" srcOrd="0" destOrd="0" presId="urn:microsoft.com/office/officeart/2005/8/layout/hList2"/>
    <dgm:cxn modelId="{F984341C-1D3B-4D17-AEEE-BA408BBCF88D}" type="presOf" srcId="{AD8E89B7-E7A4-49B3-8BF3-8C4D31FD78A4}" destId="{9A966D45-24C5-4BE3-83A5-4CA1DD4DE698}" srcOrd="0" destOrd="0" presId="urn:microsoft.com/office/officeart/2005/8/layout/hList2"/>
    <dgm:cxn modelId="{DE48A324-0F02-43B0-8414-E08A0811BA2A}" srcId="{372594DD-06FA-49E8-9325-EC86421D7DD0}" destId="{E0DCBE65-FE19-41C7-981A-098993FC6688}" srcOrd="1" destOrd="0" parTransId="{ACE64262-1E11-4D47-9E53-6F79719B30A5}" sibTransId="{A94CF423-0F59-496E-B182-C1A60B8608EF}"/>
    <dgm:cxn modelId="{F2BEFA25-080B-4C65-A97A-AA8B37A4AA1D}" srcId="{2858E518-907F-4C35-B85C-BA6661A92C0B}" destId="{C75E24CE-07D0-4DE5-AABC-9CB8AA63AC12}" srcOrd="1" destOrd="0" parTransId="{5218383D-BDB4-428E-B13E-3B86CC5BC9BD}" sibTransId="{B6235D05-D19F-4A9C-8FDF-98B4C981F480}"/>
    <dgm:cxn modelId="{C31B9127-F3EA-403B-8A6E-7DC5E09C5224}" srcId="{F1C910CF-8B7C-4426-B119-E5265DABA878}" destId="{798A9794-F157-4D2B-A299-EC53D8EC0908}" srcOrd="2" destOrd="0" parTransId="{F40156A5-6C8A-4538-A19E-015E997AE8C3}" sibTransId="{5623625A-63D9-409F-B462-DD6A3646E26B}"/>
    <dgm:cxn modelId="{5CE1A22B-ED11-44C4-A8CA-C400A9B2F9B6}" type="presOf" srcId="{75CCFFE1-ACE1-46C1-8180-63596491DC3E}" destId="{80721F91-6143-4EA8-987C-01ED7D4C3CAB}" srcOrd="0" destOrd="6" presId="urn:microsoft.com/office/officeart/2005/8/layout/hList2"/>
    <dgm:cxn modelId="{9122B92E-1661-4CBB-B0E5-708B0DA4CDA0}" type="presOf" srcId="{B50425A6-0955-4C81-A8A6-C6C38C892529}" destId="{4618F9F8-C74F-4C8D-861D-904CDB91B45B}" srcOrd="0" destOrd="5" presId="urn:microsoft.com/office/officeart/2005/8/layout/hList2"/>
    <dgm:cxn modelId="{24AD9334-EB64-4EA1-9EBE-B7E62A70CB04}" type="presOf" srcId="{5BC35427-C0AA-4DD1-A97F-B72C6DDDD3CE}" destId="{56EFDD82-21E4-4BBB-8BCB-0104A67821CC}" srcOrd="0" destOrd="4" presId="urn:microsoft.com/office/officeart/2005/8/layout/hList2"/>
    <dgm:cxn modelId="{F2709537-A0B3-44EE-A42A-C135524081A4}" type="presOf" srcId="{A9D68208-E67E-4CA8-8CBC-9669BA83335E}" destId="{56EFDD82-21E4-4BBB-8BCB-0104A67821CC}" srcOrd="0" destOrd="5" presId="urn:microsoft.com/office/officeart/2005/8/layout/hList2"/>
    <dgm:cxn modelId="{B58A133F-DCBC-4919-A893-0D098ABE7F5B}" type="presOf" srcId="{8492436F-958F-4AB2-A3DC-344E1D3CFE00}" destId="{80721F91-6143-4EA8-987C-01ED7D4C3CAB}" srcOrd="0" destOrd="0" presId="urn:microsoft.com/office/officeart/2005/8/layout/hList2"/>
    <dgm:cxn modelId="{C4653A5C-151B-4A8B-B513-1ECD2D169205}" type="presOf" srcId="{254C6B85-8DF5-4C3D-BCDD-08EE0CFF6F74}" destId="{4618F9F8-C74F-4C8D-861D-904CDB91B45B}" srcOrd="0" destOrd="6" presId="urn:microsoft.com/office/officeart/2005/8/layout/hList2"/>
    <dgm:cxn modelId="{765A0B5E-C676-4919-8278-1E327B7B7FAD}" type="presOf" srcId="{F185FC31-D83D-4F2C-A589-60EB32F9502F}" destId="{56EFDD82-21E4-4BBB-8BCB-0104A67821CC}" srcOrd="0" destOrd="0" presId="urn:microsoft.com/office/officeart/2005/8/layout/hList2"/>
    <dgm:cxn modelId="{B2BA2A60-BFE7-4AD1-A265-38EF12793915}" type="presOf" srcId="{7DEE9E3A-1B19-42DC-8375-467341200F4C}" destId="{4618F9F8-C74F-4C8D-861D-904CDB91B45B}" srcOrd="0" destOrd="3" presId="urn:microsoft.com/office/officeart/2005/8/layout/hList2"/>
    <dgm:cxn modelId="{0A0FAD41-2F05-47BE-9109-8CCEAD1642BB}" type="presOf" srcId="{FC6830F9-A456-458D-BFEE-C52158FAE030}" destId="{4618F9F8-C74F-4C8D-861D-904CDB91B45B}" srcOrd="0" destOrd="0" presId="urn:microsoft.com/office/officeart/2005/8/layout/hList2"/>
    <dgm:cxn modelId="{BE60EC63-3EAD-4D1B-AC18-290D06C46D19}" type="presOf" srcId="{07DDFBF2-EFA8-46FC-9910-6CC90EFD8019}" destId="{80721F91-6143-4EA8-987C-01ED7D4C3CAB}" srcOrd="0" destOrd="2" presId="urn:microsoft.com/office/officeart/2005/8/layout/hList2"/>
    <dgm:cxn modelId="{65CB5864-9B04-4A6B-B742-E583E91CF2EE}" srcId="{E4817CA0-B9B5-4FC6-A15E-6A4B1BDAA7C7}" destId="{75CCFFE1-ACE1-46C1-8180-63596491DC3E}" srcOrd="6" destOrd="0" parTransId="{CF0E5A4E-8F73-4335-ACFD-04A09162A879}" sibTransId="{AAA0D37F-3511-439A-991F-EFDF4B7CAA31}"/>
    <dgm:cxn modelId="{D7B35065-B0A3-49C7-A01E-5D0FFB8BEDA1}" srcId="{E4817CA0-B9B5-4FC6-A15E-6A4B1BDAA7C7}" destId="{3B03A9A2-33EE-46ED-AF02-FBD4B17C451B}" srcOrd="5" destOrd="0" parTransId="{9B4DC0BD-8736-407C-9DF1-BDB250950F92}" sibTransId="{5D8DCD23-4492-407A-A868-849FEAEA9AF4}"/>
    <dgm:cxn modelId="{40876F48-098F-440E-99BC-37CCF037BA38}" srcId="{BB4CFC8B-5E83-4D3C-8D0A-7AF7133ECB43}" destId="{8CB00227-A91A-4B77-A363-71EF08B5705B}" srcOrd="0" destOrd="0" parTransId="{FBD675E1-F9A2-4A93-8FD4-98FEB9D484E5}" sibTransId="{B3F2A405-8F47-4A08-8F15-42AA3CD751CC}"/>
    <dgm:cxn modelId="{9BBDC76C-58B2-4E9F-B568-D2207DAB6B06}" srcId="{372594DD-06FA-49E8-9325-EC86421D7DD0}" destId="{421B5D77-3A4B-4666-9F80-5F0AB6509B30}" srcOrd="7" destOrd="0" parTransId="{FB582EA0-54F8-45E7-9E29-7297835DDA5B}" sibTransId="{4C63A6BB-C681-4AD7-A914-2792E1A4FA16}"/>
    <dgm:cxn modelId="{15176B6D-AC40-43C9-B12A-0331AE459244}" srcId="{E4817CA0-B9B5-4FC6-A15E-6A4B1BDAA7C7}" destId="{8DEA4278-1E3B-4484-ACFE-568D94C6A851}" srcOrd="1" destOrd="0" parTransId="{30833AAE-70D6-4289-ABCA-68CFB37748BD}" sibTransId="{6F4FD6C1-9555-4110-9CB3-72F775042BE9}"/>
    <dgm:cxn modelId="{A8897C53-6312-421E-B2CA-7B86319E7D43}" type="presOf" srcId="{7AFEFD23-815D-444E-8121-F8E7DE3E0ED1}" destId="{78A408EF-DFF1-4706-AD95-086B2B2DC3DD}" srcOrd="0" destOrd="0" presId="urn:microsoft.com/office/officeart/2005/8/layout/hList2"/>
    <dgm:cxn modelId="{8D4DCD73-22C1-4EEA-9BF3-6DAE6681B6AF}" srcId="{2858E518-907F-4C35-B85C-BA6661A92C0B}" destId="{F185FC31-D83D-4F2C-A589-60EB32F9502F}" srcOrd="0" destOrd="0" parTransId="{9DC43974-3AA6-4A47-994B-C97CBD316404}" sibTransId="{1E53114F-8191-4771-B037-9BE78F7216C5}"/>
    <dgm:cxn modelId="{A49B7074-4D65-45AF-93C2-2CAC2910E1AE}" type="presOf" srcId="{ADA24E2D-B434-4946-B5A5-7CE299A8E3F4}" destId="{4618F9F8-C74F-4C8D-861D-904CDB91B45B}" srcOrd="0" destOrd="4" presId="urn:microsoft.com/office/officeart/2005/8/layout/hList2"/>
    <dgm:cxn modelId="{22E17D74-BE4C-424D-9A54-DCEC73A6D4A3}" srcId="{7AFEFD23-815D-444E-8121-F8E7DE3E0ED1}" destId="{E4817CA0-B9B5-4FC6-A15E-6A4B1BDAA7C7}" srcOrd="0" destOrd="0" parTransId="{D2A045A9-56AA-4327-8BEE-32D1E0792B1D}" sibTransId="{B6315D6E-EB8D-4604-961D-F2F78CB66217}"/>
    <dgm:cxn modelId="{518CCF76-7A12-4E7A-9947-CCAEAD5799BC}" type="presOf" srcId="{372594DD-06FA-49E8-9325-EC86421D7DD0}" destId="{BA32D5E6-20A7-4384-901E-869D3182C160}" srcOrd="0" destOrd="0" presId="urn:microsoft.com/office/officeart/2005/8/layout/hList2"/>
    <dgm:cxn modelId="{EC8F5C89-6929-419B-9229-0634C1F0B904}" type="presOf" srcId="{8DEA4278-1E3B-4484-ACFE-568D94C6A851}" destId="{80721F91-6143-4EA8-987C-01ED7D4C3CAB}" srcOrd="0" destOrd="1" presId="urn:microsoft.com/office/officeart/2005/8/layout/hList2"/>
    <dgm:cxn modelId="{83997189-9721-44F0-A75D-A9C893C4A36D}" type="presOf" srcId="{BB4CFC8B-5E83-4D3C-8D0A-7AF7133ECB43}" destId="{01C2BF57-F6E0-4829-A81F-61E123164996}" srcOrd="0" destOrd="0" presId="urn:microsoft.com/office/officeart/2005/8/layout/hList2"/>
    <dgm:cxn modelId="{20D92F8E-9B64-4BE0-A20A-2E62C891C868}" type="presOf" srcId="{4AD9AB85-9FA7-4EF3-B31F-0C7EE8E5014E}" destId="{56EFDD82-21E4-4BBB-8BCB-0104A67821CC}" srcOrd="0" destOrd="2" presId="urn:microsoft.com/office/officeart/2005/8/layout/hList2"/>
    <dgm:cxn modelId="{FFD1368E-12DF-43E6-9E70-BC4B7D8B570C}" srcId="{372594DD-06FA-49E8-9325-EC86421D7DD0}" destId="{254C6B85-8DF5-4C3D-BCDD-08EE0CFF6F74}" srcOrd="6" destOrd="0" parTransId="{69A88CDB-1FE0-4615-AA07-C4E760C6B5F5}" sibTransId="{5CCD3FDD-A00D-402B-A6BD-3A4C5148C204}"/>
    <dgm:cxn modelId="{FD34748E-1C86-468E-8810-0DE3FDC409DF}" type="presOf" srcId="{99263FF6-0EC0-41D6-8684-F64B470F8CC3}" destId="{56EFDD82-21E4-4BBB-8BCB-0104A67821CC}" srcOrd="0" destOrd="3" presId="urn:microsoft.com/office/officeart/2005/8/layout/hList2"/>
    <dgm:cxn modelId="{80D4E994-ED60-4B05-8EAB-CFB7E828529E}" srcId="{2858E518-907F-4C35-B85C-BA6661A92C0B}" destId="{99263FF6-0EC0-41D6-8684-F64B470F8CC3}" srcOrd="3" destOrd="0" parTransId="{4A821E8A-2293-4EFC-9821-EFA20CFF05D0}" sibTransId="{F60FC212-D30C-4238-972C-A93E7CFDEF81}"/>
    <dgm:cxn modelId="{CF415195-949A-4C54-BC0F-3E6F72925542}" srcId="{2858E518-907F-4C35-B85C-BA6661A92C0B}" destId="{5BC35427-C0AA-4DD1-A97F-B72C6DDDD3CE}" srcOrd="4" destOrd="0" parTransId="{05BA98AD-D9A4-4C1E-9264-92D5B41FFAAD}" sibTransId="{D966113D-5032-4F0A-86D0-921FE3A3DB8D}"/>
    <dgm:cxn modelId="{F772E796-6671-47DA-BB5B-B138B1D0E653}" srcId="{2858E518-907F-4C35-B85C-BA6661A92C0B}" destId="{4AD9AB85-9FA7-4EF3-B31F-0C7EE8E5014E}" srcOrd="2" destOrd="0" parTransId="{E621CF69-4049-45FC-819A-101008035280}" sibTransId="{429E6BB6-E8E5-472B-A927-9485FAB6532D}"/>
    <dgm:cxn modelId="{CFEAF59A-48AA-4943-AB6C-4FCA20B0E6FF}" srcId="{372594DD-06FA-49E8-9325-EC86421D7DD0}" destId="{FC6830F9-A456-458D-BFEE-C52158FAE030}" srcOrd="0" destOrd="0" parTransId="{AE3ADF2A-21B9-4F1A-9EC4-8D3B9C10784C}" sibTransId="{575882E2-0FE7-4667-A194-E1D23E0B688C}"/>
    <dgm:cxn modelId="{7EB0369B-71A7-4750-9B63-3B2DFF770DCE}" type="presOf" srcId="{C75E24CE-07D0-4DE5-AABC-9CB8AA63AC12}" destId="{56EFDD82-21E4-4BBB-8BCB-0104A67821CC}" srcOrd="0" destOrd="1" presId="urn:microsoft.com/office/officeart/2005/8/layout/hList2"/>
    <dgm:cxn modelId="{80AFECA3-477D-489E-9370-9C765E23C27E}" srcId="{E4817CA0-B9B5-4FC6-A15E-6A4B1BDAA7C7}" destId="{DF104714-EAFC-46D6-9074-233E24F46563}" srcOrd="7" destOrd="0" parTransId="{5906C3A8-3FDA-4458-9E1B-B6E608FD5E6E}" sibTransId="{19A60449-EEBA-4058-A1C3-D8AF987818D2}"/>
    <dgm:cxn modelId="{CA1067A8-5279-42C1-BD86-AE12E8CB2D59}" srcId="{F1C910CF-8B7C-4426-B119-E5265DABA878}" destId="{7DCBB777-EDC7-4438-8769-780E165515AC}" srcOrd="1" destOrd="0" parTransId="{2A2C4AF3-F2D0-4CE8-B650-1ECECFBF8695}" sibTransId="{BC166F89-8A05-4F6B-BA76-D1C32D5B24F1}"/>
    <dgm:cxn modelId="{130FC7B3-F12B-45B3-8B88-C58D61A1284C}" type="presOf" srcId="{421B5D77-3A4B-4666-9F80-5F0AB6509B30}" destId="{4618F9F8-C74F-4C8D-861D-904CDB91B45B}" srcOrd="0" destOrd="7" presId="urn:microsoft.com/office/officeart/2005/8/layout/hList2"/>
    <dgm:cxn modelId="{01539EB5-A9BA-4482-BAF8-9DFEDF092B72}" srcId="{2858E518-907F-4C35-B85C-BA6661A92C0B}" destId="{A9D68208-E67E-4CA8-8CBC-9669BA83335E}" srcOrd="5" destOrd="0" parTransId="{BD395801-BA0B-4FCE-AD92-EEB0AC3DA351}" sibTransId="{C49F2C14-FB8F-4BFC-B144-FBBB10AC948B}"/>
    <dgm:cxn modelId="{4413BEB5-07F2-438D-AF2B-F6D95869AD56}" type="presOf" srcId="{2858E518-907F-4C35-B85C-BA6661A92C0B}" destId="{1FEA710E-E6F0-4804-84EC-54365FCC3B99}" srcOrd="0" destOrd="0" presId="urn:microsoft.com/office/officeart/2005/8/layout/hList2"/>
    <dgm:cxn modelId="{E6BEFCBA-7AA4-4602-895A-12742AFE1DB7}" type="presOf" srcId="{BEEB81FF-A129-4DCB-B8B1-15D712DA5C41}" destId="{6FA8843D-76F1-44F8-A8B8-BF1597A431B3}" srcOrd="0" destOrd="2" presId="urn:microsoft.com/office/officeart/2005/8/layout/hList2"/>
    <dgm:cxn modelId="{3B4D2EBC-EE7A-4643-8D18-1D8220241CC5}" srcId="{7AFEFD23-815D-444E-8121-F8E7DE3E0ED1}" destId="{BB4CFC8B-5E83-4D3C-8D0A-7AF7133ECB43}" srcOrd="4" destOrd="0" parTransId="{A0D0BB56-F646-4473-8C10-8E7672806F03}" sibTransId="{AF2D5AB0-7F6B-4DA1-A41C-7DFE0463390C}"/>
    <dgm:cxn modelId="{43A2F4BD-D160-4E15-9BDC-3AF188361A03}" srcId="{372594DD-06FA-49E8-9325-EC86421D7DD0}" destId="{B50425A6-0955-4C81-A8A6-C6C38C892529}" srcOrd="5" destOrd="0" parTransId="{075DDF6C-7A0A-4A6A-B959-CC6570240D84}" sibTransId="{5BA0C8D8-8E6D-40C1-A509-D6CAA1C8D8C4}"/>
    <dgm:cxn modelId="{4C39C7BF-58F4-4E05-9340-0C3CF4B5D838}" srcId="{7AFEFD23-815D-444E-8121-F8E7DE3E0ED1}" destId="{2858E518-907F-4C35-B85C-BA6661A92C0B}" srcOrd="2" destOrd="0" parTransId="{CB4735A5-308C-496B-AED7-AF838F6CEE50}" sibTransId="{4AE86C81-2FF1-4351-BC79-95352502E4DA}"/>
    <dgm:cxn modelId="{7D9B5DC0-144F-4BA4-A094-F74B071D7538}" srcId="{372594DD-06FA-49E8-9325-EC86421D7DD0}" destId="{7DEE9E3A-1B19-42DC-8375-467341200F4C}" srcOrd="3" destOrd="0" parTransId="{B19476E3-C144-4F4E-B035-0BE883BC25FC}" sibTransId="{07E86C94-D5EA-4E8D-9697-127D7A3C5CDE}"/>
    <dgm:cxn modelId="{776AE0C1-9BA1-435F-92E6-30796CB447B9}" srcId="{BB4CFC8B-5E83-4D3C-8D0A-7AF7133ECB43}" destId="{BEEB81FF-A129-4DCB-B8B1-15D712DA5C41}" srcOrd="2" destOrd="0" parTransId="{946BCB06-743D-47DC-A7D4-66CC18D32F82}" sibTransId="{7BC6A3A9-1157-4748-B2F9-C02EB156FC3A}"/>
    <dgm:cxn modelId="{BCDCD7C3-7FBC-43B1-8740-E233D7E0DC15}" type="presOf" srcId="{798A9794-F157-4D2B-A299-EC53D8EC0908}" destId="{9A966D45-24C5-4BE3-83A5-4CA1DD4DE698}" srcOrd="0" destOrd="2" presId="urn:microsoft.com/office/officeart/2005/8/layout/hList2"/>
    <dgm:cxn modelId="{DEA08BD2-7224-4BA5-9E59-8231B4E9BD0C}" type="presOf" srcId="{B45657BE-1D60-4DB6-80F3-6C4999B54671}" destId="{80721F91-6143-4EA8-987C-01ED7D4C3CAB}" srcOrd="0" destOrd="4" presId="urn:microsoft.com/office/officeart/2005/8/layout/hList2"/>
    <dgm:cxn modelId="{BC8956E3-55E4-4354-9239-4B914236D558}" srcId="{BB4CFC8B-5E83-4D3C-8D0A-7AF7133ECB43}" destId="{EE351E78-A96B-4E3C-B99E-7E672CABECD4}" srcOrd="1" destOrd="0" parTransId="{822F848C-D162-419D-BF0C-EE5BC351654A}" sibTransId="{4C95CC5B-A6FF-4F2B-B4F1-EBC066A04BF3}"/>
    <dgm:cxn modelId="{3AA2DFE3-CEC7-40B5-90F4-4F1B4D4141EF}" type="presOf" srcId="{DF104714-EAFC-46D6-9074-233E24F46563}" destId="{80721F91-6143-4EA8-987C-01ED7D4C3CAB}" srcOrd="0" destOrd="7" presId="urn:microsoft.com/office/officeart/2005/8/layout/hList2"/>
    <dgm:cxn modelId="{BBE142EA-E318-416B-A065-E4068740F1CE}" type="presOf" srcId="{EE351E78-A96B-4E3C-B99E-7E672CABECD4}" destId="{6FA8843D-76F1-44F8-A8B8-BF1597A431B3}" srcOrd="0" destOrd="1" presId="urn:microsoft.com/office/officeart/2005/8/layout/hList2"/>
    <dgm:cxn modelId="{BB7055EA-E345-4561-A44C-3AD8F43E261F}" srcId="{E4817CA0-B9B5-4FC6-A15E-6A4B1BDAA7C7}" destId="{0166E9F6-A745-492B-BB29-8BA4D8C8F78D}" srcOrd="3" destOrd="0" parTransId="{346AFFA1-5C8B-47CD-8A90-F254B70DB810}" sibTransId="{651B9052-E760-4A68-A5B0-2714F7044792}"/>
    <dgm:cxn modelId="{5857CFED-71A3-49E5-AE30-134C0CE5B564}" type="presOf" srcId="{11EB8021-7833-4EBF-9469-A54C92E091DB}" destId="{4618F9F8-C74F-4C8D-861D-904CDB91B45B}" srcOrd="0" destOrd="2" presId="urn:microsoft.com/office/officeart/2005/8/layout/hList2"/>
    <dgm:cxn modelId="{70D764EE-C3EF-4325-B05E-D409194BF3B2}" type="presOf" srcId="{E0DCBE65-FE19-41C7-981A-098993FC6688}" destId="{4618F9F8-C74F-4C8D-861D-904CDB91B45B}" srcOrd="0" destOrd="1" presId="urn:microsoft.com/office/officeart/2005/8/layout/hList2"/>
    <dgm:cxn modelId="{57AA46EE-3E40-4DAD-B33D-542901F294D6}" srcId="{E4817CA0-B9B5-4FC6-A15E-6A4B1BDAA7C7}" destId="{8492436F-958F-4AB2-A3DC-344E1D3CFE00}" srcOrd="0" destOrd="0" parTransId="{71BC005F-1D70-469E-8D13-A750456208CA}" sibTransId="{046E410F-4BFB-4A82-98E0-0A534482B12C}"/>
    <dgm:cxn modelId="{7FA158EE-27B8-490B-8D62-164AD81E825B}" srcId="{372594DD-06FA-49E8-9325-EC86421D7DD0}" destId="{11EB8021-7833-4EBF-9469-A54C92E091DB}" srcOrd="2" destOrd="0" parTransId="{F46C60FF-E988-4792-B746-616CD532DDFA}" sibTransId="{F7BAE817-23E6-430D-BD33-8D72F5F565B8}"/>
    <dgm:cxn modelId="{B20DE0EE-2086-4BFA-8E49-300F447A0B8A}" type="presOf" srcId="{8CB00227-A91A-4B77-A363-71EF08B5705B}" destId="{6FA8843D-76F1-44F8-A8B8-BF1597A431B3}" srcOrd="0" destOrd="0" presId="urn:microsoft.com/office/officeart/2005/8/layout/hList2"/>
    <dgm:cxn modelId="{71DDCDF0-67A1-46E8-AEDF-EDA508AF96AA}" type="presOf" srcId="{E4817CA0-B9B5-4FC6-A15E-6A4B1BDAA7C7}" destId="{A4CAFF38-87CE-46FB-B1E1-168B16C2F493}" srcOrd="0" destOrd="0" presId="urn:microsoft.com/office/officeart/2005/8/layout/hList2"/>
    <dgm:cxn modelId="{597F66F5-EC2F-4B23-AD5C-17C2F2DC6A02}" srcId="{7AFEFD23-815D-444E-8121-F8E7DE3E0ED1}" destId="{372594DD-06FA-49E8-9325-EC86421D7DD0}" srcOrd="1" destOrd="0" parTransId="{3A8ACC7A-018E-4FBA-AED8-4AFEABD053B7}" sibTransId="{AB26908C-2048-484C-A4F2-CF1BF2D2A578}"/>
    <dgm:cxn modelId="{15A657F6-A3C2-4FDE-B5D9-8EE45F225AEB}" srcId="{7AFEFD23-815D-444E-8121-F8E7DE3E0ED1}" destId="{F1C910CF-8B7C-4426-B119-E5265DABA878}" srcOrd="3" destOrd="0" parTransId="{0EA80FB7-4CE3-4E9E-9D62-3359FEE8AB3E}" sibTransId="{B29B6727-ADA3-4BFE-9BEF-39067CC16CD2}"/>
    <dgm:cxn modelId="{A279CAF7-1D5E-46E8-B09E-9FEFBA168DF1}" srcId="{E4817CA0-B9B5-4FC6-A15E-6A4B1BDAA7C7}" destId="{07DDFBF2-EFA8-46FC-9910-6CC90EFD8019}" srcOrd="2" destOrd="0" parTransId="{F1F46591-C0E7-49FE-893A-59079ACD8AD7}" sibTransId="{F039E967-234D-4559-9AA3-1C77B480A0CD}"/>
    <dgm:cxn modelId="{61E222F9-F1BC-48B9-AA56-F3B6B6493409}" srcId="{F1C910CF-8B7C-4426-B119-E5265DABA878}" destId="{AD8E89B7-E7A4-49B3-8BF3-8C4D31FD78A4}" srcOrd="0" destOrd="0" parTransId="{E396CFCE-34D1-4040-A73F-338E7E42791A}" sibTransId="{2B8ACBE0-6D73-4281-98D0-FD17EEC94F03}"/>
    <dgm:cxn modelId="{0EA02AE8-7931-459E-B098-46BA2326A7DF}" type="presParOf" srcId="{78A408EF-DFF1-4706-AD95-086B2B2DC3DD}" destId="{F1687122-6A99-4A5A-881E-FE5F82F98489}" srcOrd="0" destOrd="0" presId="urn:microsoft.com/office/officeart/2005/8/layout/hList2"/>
    <dgm:cxn modelId="{4178D6B4-1750-4691-B5F3-45F327BF67D2}" type="presParOf" srcId="{F1687122-6A99-4A5A-881E-FE5F82F98489}" destId="{AAD19AED-211A-4F1B-8214-A8C6BB2C39D0}" srcOrd="0" destOrd="0" presId="urn:microsoft.com/office/officeart/2005/8/layout/hList2"/>
    <dgm:cxn modelId="{60F53514-9F4C-45C3-A60C-51235B46CF84}" type="presParOf" srcId="{F1687122-6A99-4A5A-881E-FE5F82F98489}" destId="{80721F91-6143-4EA8-987C-01ED7D4C3CAB}" srcOrd="1" destOrd="0" presId="urn:microsoft.com/office/officeart/2005/8/layout/hList2"/>
    <dgm:cxn modelId="{0282BE63-8EB2-4B30-9417-276DB8A47C4D}" type="presParOf" srcId="{F1687122-6A99-4A5A-881E-FE5F82F98489}" destId="{A4CAFF38-87CE-46FB-B1E1-168B16C2F493}" srcOrd="2" destOrd="0" presId="urn:microsoft.com/office/officeart/2005/8/layout/hList2"/>
    <dgm:cxn modelId="{59A53D41-76BB-414F-984C-8F752479CBA4}" type="presParOf" srcId="{78A408EF-DFF1-4706-AD95-086B2B2DC3DD}" destId="{87517742-9AE4-4B37-B8FB-04957E361A38}" srcOrd="1" destOrd="0" presId="urn:microsoft.com/office/officeart/2005/8/layout/hList2"/>
    <dgm:cxn modelId="{AC2386B6-1E20-4E36-8F7C-67C166D08DDF}" type="presParOf" srcId="{78A408EF-DFF1-4706-AD95-086B2B2DC3DD}" destId="{F8A136FF-94F1-439D-9936-5A08165979A0}" srcOrd="2" destOrd="0" presId="urn:microsoft.com/office/officeart/2005/8/layout/hList2"/>
    <dgm:cxn modelId="{C764A1D1-D605-4E39-8A3D-90C2DF0FF88B}" type="presParOf" srcId="{F8A136FF-94F1-439D-9936-5A08165979A0}" destId="{A7DCC8A3-CF18-4620-9F61-5F505E18B63F}" srcOrd="0" destOrd="0" presId="urn:microsoft.com/office/officeart/2005/8/layout/hList2"/>
    <dgm:cxn modelId="{ACBDC148-E73A-48D7-8959-C3080AE9CAD9}" type="presParOf" srcId="{F8A136FF-94F1-439D-9936-5A08165979A0}" destId="{4618F9F8-C74F-4C8D-861D-904CDB91B45B}" srcOrd="1" destOrd="0" presId="urn:microsoft.com/office/officeart/2005/8/layout/hList2"/>
    <dgm:cxn modelId="{A5E64B2C-F5B3-4A34-890A-32F3033F837A}" type="presParOf" srcId="{F8A136FF-94F1-439D-9936-5A08165979A0}" destId="{BA32D5E6-20A7-4384-901E-869D3182C160}" srcOrd="2" destOrd="0" presId="urn:microsoft.com/office/officeart/2005/8/layout/hList2"/>
    <dgm:cxn modelId="{DB6851C0-F7F2-4D02-BF4F-43AB34D14DC3}" type="presParOf" srcId="{78A408EF-DFF1-4706-AD95-086B2B2DC3DD}" destId="{6D9B24C6-4D56-4005-A60F-0958803BEDF7}" srcOrd="3" destOrd="0" presId="urn:microsoft.com/office/officeart/2005/8/layout/hList2"/>
    <dgm:cxn modelId="{B6DB44B7-69C2-4B1D-AF8C-044C78074090}" type="presParOf" srcId="{78A408EF-DFF1-4706-AD95-086B2B2DC3DD}" destId="{ECD6613E-6185-428A-8E44-CB034F74AC9C}" srcOrd="4" destOrd="0" presId="urn:microsoft.com/office/officeart/2005/8/layout/hList2"/>
    <dgm:cxn modelId="{71B884D5-F3E7-43F6-9261-235ED1D0ABBE}" type="presParOf" srcId="{ECD6613E-6185-428A-8E44-CB034F74AC9C}" destId="{1D52365E-CCA6-4EC5-9A91-18021947D2C0}" srcOrd="0" destOrd="0" presId="urn:microsoft.com/office/officeart/2005/8/layout/hList2"/>
    <dgm:cxn modelId="{062EF679-EEFC-452E-A090-650EC966E661}" type="presParOf" srcId="{ECD6613E-6185-428A-8E44-CB034F74AC9C}" destId="{56EFDD82-21E4-4BBB-8BCB-0104A67821CC}" srcOrd="1" destOrd="0" presId="urn:microsoft.com/office/officeart/2005/8/layout/hList2"/>
    <dgm:cxn modelId="{B136002E-B4D0-4CF7-B9E1-C23F2555C952}" type="presParOf" srcId="{ECD6613E-6185-428A-8E44-CB034F74AC9C}" destId="{1FEA710E-E6F0-4804-84EC-54365FCC3B99}" srcOrd="2" destOrd="0" presId="urn:microsoft.com/office/officeart/2005/8/layout/hList2"/>
    <dgm:cxn modelId="{5BC2EE0D-C261-40D8-8008-D9BF1AF21498}" type="presParOf" srcId="{78A408EF-DFF1-4706-AD95-086B2B2DC3DD}" destId="{AAFF83FC-43C7-4A5B-941B-5C8B71C7E441}" srcOrd="5" destOrd="0" presId="urn:microsoft.com/office/officeart/2005/8/layout/hList2"/>
    <dgm:cxn modelId="{58A71C90-0E84-4C6C-8924-7E45B5B3F2C9}" type="presParOf" srcId="{78A408EF-DFF1-4706-AD95-086B2B2DC3DD}" destId="{3DA16030-12F5-44FA-9148-6830F42E707B}" srcOrd="6" destOrd="0" presId="urn:microsoft.com/office/officeart/2005/8/layout/hList2"/>
    <dgm:cxn modelId="{64FC1A2D-5129-4628-80E0-306026220B0B}" type="presParOf" srcId="{3DA16030-12F5-44FA-9148-6830F42E707B}" destId="{E971B0C0-853A-4AA3-89C3-0D08C46C729B}" srcOrd="0" destOrd="0" presId="urn:microsoft.com/office/officeart/2005/8/layout/hList2"/>
    <dgm:cxn modelId="{13A71EB7-2206-4BBD-A337-0276B6179437}" type="presParOf" srcId="{3DA16030-12F5-44FA-9148-6830F42E707B}" destId="{9A966D45-24C5-4BE3-83A5-4CA1DD4DE698}" srcOrd="1" destOrd="0" presId="urn:microsoft.com/office/officeart/2005/8/layout/hList2"/>
    <dgm:cxn modelId="{B230F2D6-9D5C-482E-9663-A83782A162A2}" type="presParOf" srcId="{3DA16030-12F5-44FA-9148-6830F42E707B}" destId="{FDA9490E-AF88-4B73-94D8-5926DAA8339D}" srcOrd="2" destOrd="0" presId="urn:microsoft.com/office/officeart/2005/8/layout/hList2"/>
    <dgm:cxn modelId="{647AAE4D-EEB9-4668-B5A4-00386DD8723B}" type="presParOf" srcId="{78A408EF-DFF1-4706-AD95-086B2B2DC3DD}" destId="{80BFD47D-A5D8-4430-99AB-6DE8725AE1BD}" srcOrd="7" destOrd="0" presId="urn:microsoft.com/office/officeart/2005/8/layout/hList2"/>
    <dgm:cxn modelId="{9F673061-0179-41AA-940B-583D3A0AB8BD}" type="presParOf" srcId="{78A408EF-DFF1-4706-AD95-086B2B2DC3DD}" destId="{DF58C1E7-DED7-4A8A-B15D-9064CBF89B3F}" srcOrd="8" destOrd="0" presId="urn:microsoft.com/office/officeart/2005/8/layout/hList2"/>
    <dgm:cxn modelId="{5D542D7E-600E-48AA-B49D-2EAD46B7E8FE}" type="presParOf" srcId="{DF58C1E7-DED7-4A8A-B15D-9064CBF89B3F}" destId="{7274DBF6-9E97-4ECA-BA02-EBFD6B1D3ACC}" srcOrd="0" destOrd="0" presId="urn:microsoft.com/office/officeart/2005/8/layout/hList2"/>
    <dgm:cxn modelId="{BE8684BB-767C-4BC1-AEC6-0F5CD1079FBC}" type="presParOf" srcId="{DF58C1E7-DED7-4A8A-B15D-9064CBF89B3F}" destId="{6FA8843D-76F1-44F8-A8B8-BF1597A431B3}" srcOrd="1" destOrd="0" presId="urn:microsoft.com/office/officeart/2005/8/layout/hList2"/>
    <dgm:cxn modelId="{9B3D015D-F179-4E5C-A686-26864B657486}" type="presParOf" srcId="{DF58C1E7-DED7-4A8A-B15D-9064CBF89B3F}" destId="{01C2BF57-F6E0-4829-A81F-61E123164996}"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FEFD23-815D-444E-8121-F8E7DE3E0ED1}"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E4817CA0-B9B5-4FC6-A15E-6A4B1BDAA7C7}">
      <dgm:prSet phldrT="[Text]" custT="1"/>
      <dgm:spPr/>
      <dgm:t>
        <a:bodyPr/>
        <a:lstStyle/>
        <a:p>
          <a:r>
            <a:rPr lang="en-US" sz="2000"/>
            <a:t>Format</a:t>
          </a:r>
          <a:endParaRPr lang="en-US" sz="1800"/>
        </a:p>
      </dgm:t>
    </dgm:pt>
    <dgm:pt modelId="{D2A045A9-56AA-4327-8BEE-32D1E0792B1D}" cxnId="{22E17D74-BE4C-424D-9A54-DCEC73A6D4A3}" type="parTrans">
      <dgm:prSet/>
      <dgm:spPr/>
      <dgm:t>
        <a:bodyPr/>
        <a:lstStyle/>
        <a:p>
          <a:endParaRPr lang="en-US"/>
        </a:p>
      </dgm:t>
    </dgm:pt>
    <dgm:pt modelId="{B6315D6E-EB8D-4604-961D-F2F78CB66217}" cxnId="{22E17D74-BE4C-424D-9A54-DCEC73A6D4A3}" type="sibTrans">
      <dgm:prSet/>
      <dgm:spPr/>
      <dgm:t>
        <a:bodyPr/>
        <a:lstStyle/>
        <a:p>
          <a:endParaRPr lang="en-US"/>
        </a:p>
      </dgm:t>
    </dgm:pt>
    <dgm:pt modelId="{8492436F-958F-4AB2-A3DC-344E1D3CFE00}">
      <dgm:prSet phldrT="[Text]" custT="1"/>
      <dgm:spPr>
        <a:solidFill>
          <a:srgbClr val="0070C0"/>
        </a:solidFill>
      </dgm:spPr>
      <dgm:t>
        <a:bodyPr/>
        <a:lstStyle/>
        <a:p>
          <a:r>
            <a:rPr lang="en-US" sz="1400"/>
            <a:t>Lowercase</a:t>
          </a:r>
        </a:p>
      </dgm:t>
    </dgm:pt>
    <dgm:pt modelId="{71BC005F-1D70-469E-8D13-A750456208CA}" cxnId="{57AA46EE-3E40-4DAD-B33D-542901F294D6}" type="parTrans">
      <dgm:prSet/>
      <dgm:spPr/>
      <dgm:t>
        <a:bodyPr/>
        <a:lstStyle/>
        <a:p>
          <a:endParaRPr lang="en-US"/>
        </a:p>
      </dgm:t>
    </dgm:pt>
    <dgm:pt modelId="{046E410F-4BFB-4A82-98E0-0A534482B12C}" cxnId="{57AA46EE-3E40-4DAD-B33D-542901F294D6}" type="sibTrans">
      <dgm:prSet/>
      <dgm:spPr/>
      <dgm:t>
        <a:bodyPr/>
        <a:lstStyle/>
        <a:p>
          <a:endParaRPr lang="en-US"/>
        </a:p>
      </dgm:t>
    </dgm:pt>
    <dgm:pt modelId="{372594DD-06FA-49E8-9325-EC86421D7DD0}">
      <dgm:prSet phldrT="[Text]" custT="1"/>
      <dgm:spPr/>
      <dgm:t>
        <a:bodyPr/>
        <a:lstStyle/>
        <a:p>
          <a:r>
            <a:rPr lang="en-US" sz="2000"/>
            <a:t>Extract</a:t>
          </a:r>
          <a:endParaRPr lang="en-US" sz="1800"/>
        </a:p>
      </dgm:t>
    </dgm:pt>
    <dgm:pt modelId="{3A8ACC7A-018E-4FBA-AED8-4AFEABD053B7}" cxnId="{597F66F5-EC2F-4B23-AD5C-17C2F2DC6A02}" type="parTrans">
      <dgm:prSet/>
      <dgm:spPr/>
      <dgm:t>
        <a:bodyPr/>
        <a:lstStyle/>
        <a:p>
          <a:endParaRPr lang="en-US"/>
        </a:p>
      </dgm:t>
    </dgm:pt>
    <dgm:pt modelId="{AB26908C-2048-484C-A4F2-CF1BF2D2A578}" cxnId="{597F66F5-EC2F-4B23-AD5C-17C2F2DC6A02}" type="sibTrans">
      <dgm:prSet/>
      <dgm:spPr/>
      <dgm:t>
        <a:bodyPr/>
        <a:lstStyle/>
        <a:p>
          <a:endParaRPr lang="en-US"/>
        </a:p>
      </dgm:t>
    </dgm:pt>
    <dgm:pt modelId="{FC6830F9-A456-458D-BFEE-C52158FAE030}">
      <dgm:prSet phldrT="[Text]" custT="1"/>
      <dgm:spPr>
        <a:solidFill>
          <a:srgbClr val="0070C0"/>
        </a:solidFill>
      </dgm:spPr>
      <dgm:t>
        <a:bodyPr/>
        <a:lstStyle/>
        <a:p>
          <a:r>
            <a:rPr lang="en-US" sz="1400"/>
            <a:t>Length</a:t>
          </a:r>
        </a:p>
      </dgm:t>
    </dgm:pt>
    <dgm:pt modelId="{AE3ADF2A-21B9-4F1A-9EC4-8D3B9C10784C}" cxnId="{CFEAF59A-48AA-4943-AB6C-4FCA20B0E6FF}" type="parTrans">
      <dgm:prSet/>
      <dgm:spPr/>
      <dgm:t>
        <a:bodyPr/>
        <a:lstStyle/>
        <a:p>
          <a:endParaRPr lang="en-US"/>
        </a:p>
      </dgm:t>
    </dgm:pt>
    <dgm:pt modelId="{575882E2-0FE7-4667-A194-E1D23E0B688C}" cxnId="{CFEAF59A-48AA-4943-AB6C-4FCA20B0E6FF}" type="sibTrans">
      <dgm:prSet/>
      <dgm:spPr/>
      <dgm:t>
        <a:bodyPr/>
        <a:lstStyle/>
        <a:p>
          <a:endParaRPr lang="en-US"/>
        </a:p>
      </dgm:t>
    </dgm:pt>
    <dgm:pt modelId="{2858E518-907F-4C35-B85C-BA6661A92C0B}">
      <dgm:prSet phldrT="[Text]" custT="1"/>
      <dgm:spPr/>
      <dgm:t>
        <a:bodyPr/>
        <a:lstStyle/>
        <a:p>
          <a:r>
            <a:rPr lang="en-US" sz="2000"/>
            <a:t>Parse</a:t>
          </a:r>
        </a:p>
      </dgm:t>
    </dgm:pt>
    <dgm:pt modelId="{CB4735A5-308C-496B-AED7-AF838F6CEE50}" cxnId="{4C39C7BF-58F4-4E05-9340-0C3CF4B5D838}" type="parTrans">
      <dgm:prSet/>
      <dgm:spPr/>
      <dgm:t>
        <a:bodyPr/>
        <a:lstStyle/>
        <a:p>
          <a:endParaRPr lang="en-US"/>
        </a:p>
      </dgm:t>
    </dgm:pt>
    <dgm:pt modelId="{4AE86C81-2FF1-4351-BC79-95352502E4DA}" cxnId="{4C39C7BF-58F4-4E05-9340-0C3CF4B5D838}" type="sibTrans">
      <dgm:prSet/>
      <dgm:spPr/>
      <dgm:t>
        <a:bodyPr/>
        <a:lstStyle/>
        <a:p>
          <a:endParaRPr lang="en-US"/>
        </a:p>
      </dgm:t>
    </dgm:pt>
    <dgm:pt modelId="{F185FC31-D83D-4F2C-A589-60EB32F9502F}">
      <dgm:prSet phldrT="[Text]" custT="1"/>
      <dgm:spPr>
        <a:solidFill>
          <a:srgbClr val="0070C0"/>
        </a:solidFill>
      </dgm:spPr>
      <dgm:t>
        <a:bodyPr/>
        <a:lstStyle/>
        <a:p>
          <a:r>
            <a:rPr lang="en-US" sz="1400"/>
            <a:t>XML</a:t>
          </a:r>
        </a:p>
      </dgm:t>
    </dgm:pt>
    <dgm:pt modelId="{9DC43974-3AA6-4A47-994B-C97CBD316404}" cxnId="{8D4DCD73-22C1-4EEA-9BF3-6DAE6681B6AF}" type="parTrans">
      <dgm:prSet/>
      <dgm:spPr/>
      <dgm:t>
        <a:bodyPr/>
        <a:lstStyle/>
        <a:p>
          <a:endParaRPr lang="en-US"/>
        </a:p>
      </dgm:t>
    </dgm:pt>
    <dgm:pt modelId="{1E53114F-8191-4771-B037-9BE78F7216C5}" cxnId="{8D4DCD73-22C1-4EEA-9BF3-6DAE6681B6AF}" type="sibTrans">
      <dgm:prSet/>
      <dgm:spPr/>
      <dgm:t>
        <a:bodyPr/>
        <a:lstStyle/>
        <a:p>
          <a:endParaRPr lang="en-US"/>
        </a:p>
      </dgm:t>
    </dgm:pt>
    <dgm:pt modelId="{E0DCBE65-FE19-41C7-981A-098993FC6688}">
      <dgm:prSet phldrT="[Text]" custT="1"/>
      <dgm:spPr>
        <a:solidFill>
          <a:srgbClr val="0070C0"/>
        </a:solidFill>
      </dgm:spPr>
      <dgm:t>
        <a:bodyPr/>
        <a:lstStyle/>
        <a:p>
          <a:r>
            <a:rPr lang="en-US" sz="1400"/>
            <a:t>First Characters</a:t>
          </a:r>
        </a:p>
      </dgm:t>
    </dgm:pt>
    <dgm:pt modelId="{ACE64262-1E11-4D47-9E53-6F79719B30A5}" cxnId="{DE48A324-0F02-43B0-8414-E08A0811BA2A}" type="parTrans">
      <dgm:prSet/>
      <dgm:spPr/>
      <dgm:t>
        <a:bodyPr/>
        <a:lstStyle/>
        <a:p>
          <a:endParaRPr lang="en-US"/>
        </a:p>
      </dgm:t>
    </dgm:pt>
    <dgm:pt modelId="{A94CF423-0F59-496E-B182-C1A60B8608EF}" cxnId="{DE48A324-0F02-43B0-8414-E08A0811BA2A}" type="sibTrans">
      <dgm:prSet/>
      <dgm:spPr/>
      <dgm:t>
        <a:bodyPr/>
        <a:lstStyle/>
        <a:p>
          <a:endParaRPr lang="en-US"/>
        </a:p>
      </dgm:t>
    </dgm:pt>
    <dgm:pt modelId="{EAD1C06C-94B9-40E5-8FAA-9386362DA929}">
      <dgm:prSet phldrT="[Text]" custT="1"/>
      <dgm:spPr>
        <a:solidFill>
          <a:srgbClr val="0070C0"/>
        </a:solidFill>
      </dgm:spPr>
      <dgm:t>
        <a:bodyPr/>
        <a:lstStyle/>
        <a:p>
          <a:r>
            <a:rPr lang="en-US" sz="1400"/>
            <a:t>UPPERCASE</a:t>
          </a:r>
        </a:p>
      </dgm:t>
    </dgm:pt>
    <dgm:pt modelId="{7EDA1024-40CA-4B74-A820-BC3B4303CF32}" cxnId="{26F5929F-13B9-4D9E-ACE4-011B0EF38FD0}" type="parTrans">
      <dgm:prSet/>
      <dgm:spPr/>
      <dgm:t>
        <a:bodyPr/>
        <a:lstStyle/>
        <a:p>
          <a:endParaRPr lang="en-US"/>
        </a:p>
      </dgm:t>
    </dgm:pt>
    <dgm:pt modelId="{85F9FBAE-E5F8-4B08-87C8-CBA30E8D6C4B}" cxnId="{26F5929F-13B9-4D9E-ACE4-011B0EF38FD0}" type="sibTrans">
      <dgm:prSet/>
      <dgm:spPr/>
      <dgm:t>
        <a:bodyPr/>
        <a:lstStyle/>
        <a:p>
          <a:endParaRPr lang="en-US"/>
        </a:p>
      </dgm:t>
    </dgm:pt>
    <dgm:pt modelId="{FAA6DDA8-A33C-44B2-9819-5966E53F4E40}">
      <dgm:prSet phldrT="[Text]" custT="1"/>
      <dgm:spPr>
        <a:solidFill>
          <a:srgbClr val="0070C0"/>
        </a:solidFill>
      </dgm:spPr>
      <dgm:t>
        <a:bodyPr/>
        <a:lstStyle/>
        <a:p>
          <a:r>
            <a:rPr lang="en-US" sz="1400"/>
            <a:t>Capitalize Each Word</a:t>
          </a:r>
        </a:p>
      </dgm:t>
    </dgm:pt>
    <dgm:pt modelId="{5790871B-1EB7-4353-AD90-054D39B4A25D}" cxnId="{27EB566D-797E-4B21-80DD-D3CA2702F974}" type="parTrans">
      <dgm:prSet/>
      <dgm:spPr/>
      <dgm:t>
        <a:bodyPr/>
        <a:lstStyle/>
        <a:p>
          <a:endParaRPr lang="en-US"/>
        </a:p>
      </dgm:t>
    </dgm:pt>
    <dgm:pt modelId="{3AB763E6-93D8-48EE-B308-32D0C445104C}" cxnId="{27EB566D-797E-4B21-80DD-D3CA2702F974}" type="sibTrans">
      <dgm:prSet/>
      <dgm:spPr/>
      <dgm:t>
        <a:bodyPr/>
        <a:lstStyle/>
        <a:p>
          <a:endParaRPr lang="en-US"/>
        </a:p>
      </dgm:t>
    </dgm:pt>
    <dgm:pt modelId="{3C369A8F-7209-4AAC-8BA4-89857D7785C8}">
      <dgm:prSet phldrT="[Text]" custT="1"/>
      <dgm:spPr>
        <a:solidFill>
          <a:srgbClr val="0070C0"/>
        </a:solidFill>
      </dgm:spPr>
      <dgm:t>
        <a:bodyPr/>
        <a:lstStyle/>
        <a:p>
          <a:r>
            <a:rPr lang="en-US" sz="1400"/>
            <a:t>Trim</a:t>
          </a:r>
        </a:p>
      </dgm:t>
    </dgm:pt>
    <dgm:pt modelId="{C594F6DE-ED7C-4809-8D8A-C5E13F3EEAF7}" cxnId="{1FA20941-6809-4FA7-A9F1-ADC8C181570C}" type="parTrans">
      <dgm:prSet/>
      <dgm:spPr/>
      <dgm:t>
        <a:bodyPr/>
        <a:lstStyle/>
        <a:p>
          <a:endParaRPr lang="en-US"/>
        </a:p>
      </dgm:t>
    </dgm:pt>
    <dgm:pt modelId="{A93C5DC0-8445-44BE-89ED-414F638734BC}" cxnId="{1FA20941-6809-4FA7-A9F1-ADC8C181570C}" type="sibTrans">
      <dgm:prSet/>
      <dgm:spPr/>
      <dgm:t>
        <a:bodyPr/>
        <a:lstStyle/>
        <a:p>
          <a:endParaRPr lang="en-US"/>
        </a:p>
      </dgm:t>
    </dgm:pt>
    <dgm:pt modelId="{2013CEED-1775-4D67-8395-58D791AD3AAB}">
      <dgm:prSet phldrT="[Text]" custT="1"/>
      <dgm:spPr>
        <a:solidFill>
          <a:srgbClr val="0070C0"/>
        </a:solidFill>
      </dgm:spPr>
      <dgm:t>
        <a:bodyPr/>
        <a:lstStyle/>
        <a:p>
          <a:r>
            <a:rPr lang="en-US" sz="1400"/>
            <a:t>Clean</a:t>
          </a:r>
        </a:p>
      </dgm:t>
    </dgm:pt>
    <dgm:pt modelId="{157DB28E-EEA2-48E5-9948-BD291F93C066}" cxnId="{C8031542-3911-4DDF-BFAE-1ABB09B7C917}" type="parTrans">
      <dgm:prSet/>
      <dgm:spPr/>
      <dgm:t>
        <a:bodyPr/>
        <a:lstStyle/>
        <a:p>
          <a:endParaRPr lang="en-US"/>
        </a:p>
      </dgm:t>
    </dgm:pt>
    <dgm:pt modelId="{D897F78B-19C0-4B4A-800D-D79F6475CCFE}" cxnId="{C8031542-3911-4DDF-BFAE-1ABB09B7C917}" type="sibTrans">
      <dgm:prSet/>
      <dgm:spPr/>
      <dgm:t>
        <a:bodyPr/>
        <a:lstStyle/>
        <a:p>
          <a:endParaRPr lang="en-US"/>
        </a:p>
      </dgm:t>
    </dgm:pt>
    <dgm:pt modelId="{4DB56AEF-E0F0-4F51-8E4E-DCC6461D84E8}">
      <dgm:prSet phldrT="[Text]" custT="1"/>
      <dgm:spPr>
        <a:solidFill>
          <a:srgbClr val="0070C0"/>
        </a:solidFill>
      </dgm:spPr>
      <dgm:t>
        <a:bodyPr/>
        <a:lstStyle/>
        <a:p>
          <a:r>
            <a:rPr lang="en-US" sz="1400"/>
            <a:t>Add Prefix</a:t>
          </a:r>
        </a:p>
      </dgm:t>
    </dgm:pt>
    <dgm:pt modelId="{23D2CCF1-8C9C-4B1D-943A-59D5FC8E1FD8}" cxnId="{E0D78C1A-FF31-40F8-9BB1-E16A54C957A8}" type="parTrans">
      <dgm:prSet/>
      <dgm:spPr/>
      <dgm:t>
        <a:bodyPr/>
        <a:lstStyle/>
        <a:p>
          <a:endParaRPr lang="en-US"/>
        </a:p>
      </dgm:t>
    </dgm:pt>
    <dgm:pt modelId="{6CF6BFDC-D48B-4F71-9E3E-711CA72768FD}" cxnId="{E0D78C1A-FF31-40F8-9BB1-E16A54C957A8}" type="sibTrans">
      <dgm:prSet/>
      <dgm:spPr/>
      <dgm:t>
        <a:bodyPr/>
        <a:lstStyle/>
        <a:p>
          <a:endParaRPr lang="en-US"/>
        </a:p>
      </dgm:t>
    </dgm:pt>
    <dgm:pt modelId="{1BE3D696-7FE3-463D-9DB9-F6E75BEFCE86}">
      <dgm:prSet phldrT="[Text]" custT="1"/>
      <dgm:spPr>
        <a:solidFill>
          <a:srgbClr val="0070C0"/>
        </a:solidFill>
      </dgm:spPr>
      <dgm:t>
        <a:bodyPr/>
        <a:lstStyle/>
        <a:p>
          <a:r>
            <a:rPr lang="en-US" sz="1400"/>
            <a:t>Add Suffix</a:t>
          </a:r>
        </a:p>
      </dgm:t>
    </dgm:pt>
    <dgm:pt modelId="{EB36644A-6009-4F5C-9D7B-6CA8A321FFB4}" cxnId="{C82E91F3-FCE4-4E16-8096-18D0BAF57FC2}" type="parTrans">
      <dgm:prSet/>
      <dgm:spPr/>
      <dgm:t>
        <a:bodyPr/>
        <a:lstStyle/>
        <a:p>
          <a:endParaRPr lang="en-US"/>
        </a:p>
      </dgm:t>
    </dgm:pt>
    <dgm:pt modelId="{AA4CE9BB-F421-4281-97D4-D5B0D2C7C9B0}" cxnId="{C82E91F3-FCE4-4E16-8096-18D0BAF57FC2}" type="sibTrans">
      <dgm:prSet/>
      <dgm:spPr/>
      <dgm:t>
        <a:bodyPr/>
        <a:lstStyle/>
        <a:p>
          <a:endParaRPr lang="en-US"/>
        </a:p>
      </dgm:t>
    </dgm:pt>
    <dgm:pt modelId="{4C138105-17E0-40B3-92B0-616C83D21C6E}">
      <dgm:prSet phldrT="[Text]" custT="1"/>
      <dgm:spPr>
        <a:solidFill>
          <a:srgbClr val="0070C0"/>
        </a:solidFill>
      </dgm:spPr>
      <dgm:t>
        <a:bodyPr/>
        <a:lstStyle/>
        <a:p>
          <a:r>
            <a:rPr lang="en-US" sz="1400"/>
            <a:t>Last Characters</a:t>
          </a:r>
        </a:p>
      </dgm:t>
    </dgm:pt>
    <dgm:pt modelId="{6831D457-100A-43B7-B52E-DC809ED6142F}" cxnId="{0D2ABC48-7D6F-4832-AA9B-D50C817C6FA0}" type="parTrans">
      <dgm:prSet/>
      <dgm:spPr/>
      <dgm:t>
        <a:bodyPr/>
        <a:lstStyle/>
        <a:p>
          <a:endParaRPr lang="en-US"/>
        </a:p>
      </dgm:t>
    </dgm:pt>
    <dgm:pt modelId="{8888DC57-B4AC-4DF1-91B1-868F6787A973}" cxnId="{0D2ABC48-7D6F-4832-AA9B-D50C817C6FA0}" type="sibTrans">
      <dgm:prSet/>
      <dgm:spPr/>
      <dgm:t>
        <a:bodyPr/>
        <a:lstStyle/>
        <a:p>
          <a:endParaRPr lang="en-US"/>
        </a:p>
      </dgm:t>
    </dgm:pt>
    <dgm:pt modelId="{D8169D46-3A68-4709-A4EB-914A9BA83CAD}">
      <dgm:prSet phldrT="[Text]" custT="1"/>
      <dgm:spPr>
        <a:solidFill>
          <a:srgbClr val="0070C0"/>
        </a:solidFill>
      </dgm:spPr>
      <dgm:t>
        <a:bodyPr/>
        <a:lstStyle/>
        <a:p>
          <a:r>
            <a:rPr lang="en-US" sz="1400"/>
            <a:t>Range</a:t>
          </a:r>
        </a:p>
      </dgm:t>
    </dgm:pt>
    <dgm:pt modelId="{49E0DA7D-BA7F-4EE4-84A2-BD671EC972E0}" cxnId="{E8FCE308-A0D1-4BF8-B027-6A7547BF27DA}" type="parTrans">
      <dgm:prSet/>
      <dgm:spPr/>
      <dgm:t>
        <a:bodyPr/>
        <a:lstStyle/>
        <a:p>
          <a:endParaRPr lang="en-US"/>
        </a:p>
      </dgm:t>
    </dgm:pt>
    <dgm:pt modelId="{559D7290-5814-4D05-9B95-5A3D925285FF}" cxnId="{E8FCE308-A0D1-4BF8-B027-6A7547BF27DA}" type="sibTrans">
      <dgm:prSet/>
      <dgm:spPr/>
      <dgm:t>
        <a:bodyPr/>
        <a:lstStyle/>
        <a:p>
          <a:endParaRPr lang="en-US"/>
        </a:p>
      </dgm:t>
    </dgm:pt>
    <dgm:pt modelId="{E9F60737-1A43-4C0A-82F5-8FFD63715FE0}">
      <dgm:prSet phldrT="[Text]" custT="1"/>
      <dgm:spPr>
        <a:solidFill>
          <a:srgbClr val="0070C0"/>
        </a:solidFill>
      </dgm:spPr>
      <dgm:t>
        <a:bodyPr/>
        <a:lstStyle/>
        <a:p>
          <a:r>
            <a:rPr lang="en-US" sz="1400"/>
            <a:t>Text Before Delimiter</a:t>
          </a:r>
        </a:p>
      </dgm:t>
    </dgm:pt>
    <dgm:pt modelId="{5478127E-49E8-453E-BDC5-AE3570DB7B8D}" cxnId="{3B287DA0-1636-4EFA-8994-F66BAAE9A1BE}" type="parTrans">
      <dgm:prSet/>
      <dgm:spPr/>
      <dgm:t>
        <a:bodyPr/>
        <a:lstStyle/>
        <a:p>
          <a:endParaRPr lang="en-US"/>
        </a:p>
      </dgm:t>
    </dgm:pt>
    <dgm:pt modelId="{568FE8DF-BF9E-4587-862C-45468180C761}" cxnId="{3B287DA0-1636-4EFA-8994-F66BAAE9A1BE}" type="sibTrans">
      <dgm:prSet/>
      <dgm:spPr/>
      <dgm:t>
        <a:bodyPr/>
        <a:lstStyle/>
        <a:p>
          <a:endParaRPr lang="en-US"/>
        </a:p>
      </dgm:t>
    </dgm:pt>
    <dgm:pt modelId="{0FB918E9-8F9C-47DD-A39A-72B745B88DE1}">
      <dgm:prSet phldrT="[Text]" custT="1"/>
      <dgm:spPr>
        <a:solidFill>
          <a:srgbClr val="0070C0"/>
        </a:solidFill>
      </dgm:spPr>
      <dgm:t>
        <a:bodyPr/>
        <a:lstStyle/>
        <a:p>
          <a:r>
            <a:rPr lang="en-US" sz="1400"/>
            <a:t>Text After Delimiter</a:t>
          </a:r>
        </a:p>
      </dgm:t>
    </dgm:pt>
    <dgm:pt modelId="{E55C35FD-6DB2-422F-98ED-0DA32813B214}" cxnId="{25543D2D-9636-40C8-BEAC-AE7B9F03BFFF}" type="parTrans">
      <dgm:prSet/>
      <dgm:spPr/>
      <dgm:t>
        <a:bodyPr/>
        <a:lstStyle/>
        <a:p>
          <a:endParaRPr lang="en-US"/>
        </a:p>
      </dgm:t>
    </dgm:pt>
    <dgm:pt modelId="{91504754-03C3-46F5-832C-DFFE32276B79}" cxnId="{25543D2D-9636-40C8-BEAC-AE7B9F03BFFF}" type="sibTrans">
      <dgm:prSet/>
      <dgm:spPr/>
      <dgm:t>
        <a:bodyPr/>
        <a:lstStyle/>
        <a:p>
          <a:endParaRPr lang="en-US"/>
        </a:p>
      </dgm:t>
    </dgm:pt>
    <dgm:pt modelId="{E67D28FD-659C-4EAD-95A3-4882268506F4}">
      <dgm:prSet phldrT="[Text]" custT="1"/>
      <dgm:spPr>
        <a:solidFill>
          <a:srgbClr val="0070C0"/>
        </a:solidFill>
      </dgm:spPr>
      <dgm:t>
        <a:bodyPr/>
        <a:lstStyle/>
        <a:p>
          <a:r>
            <a:rPr lang="en-US" sz="1400"/>
            <a:t>Text Between Delimiters</a:t>
          </a:r>
        </a:p>
      </dgm:t>
    </dgm:pt>
    <dgm:pt modelId="{E9BECD58-302B-42A5-B12E-235151DD1D80}" cxnId="{5CAB76E4-3E8B-4716-810A-3F42E84F8EF9}" type="parTrans">
      <dgm:prSet/>
      <dgm:spPr/>
      <dgm:t>
        <a:bodyPr/>
        <a:lstStyle/>
        <a:p>
          <a:endParaRPr lang="en-US"/>
        </a:p>
      </dgm:t>
    </dgm:pt>
    <dgm:pt modelId="{DDB4A0B8-1757-4628-8A9C-2AEB543B0B6F}" cxnId="{5CAB76E4-3E8B-4716-810A-3F42E84F8EF9}" type="sibTrans">
      <dgm:prSet/>
      <dgm:spPr/>
      <dgm:t>
        <a:bodyPr/>
        <a:lstStyle/>
        <a:p>
          <a:endParaRPr lang="en-US"/>
        </a:p>
      </dgm:t>
    </dgm:pt>
    <dgm:pt modelId="{7B73947F-AEB0-439B-87F2-3BB93FBD80F6}">
      <dgm:prSet phldrT="[Text]" custT="1"/>
      <dgm:spPr>
        <a:solidFill>
          <a:srgbClr val="0070C0"/>
        </a:solidFill>
      </dgm:spPr>
      <dgm:t>
        <a:bodyPr/>
        <a:lstStyle/>
        <a:p>
          <a:r>
            <a:rPr lang="en-US" sz="1400"/>
            <a:t>JSON</a:t>
          </a:r>
        </a:p>
      </dgm:t>
    </dgm:pt>
    <dgm:pt modelId="{A76093DE-C2C2-4808-9D45-F73D50749695}" cxnId="{8D7FDB65-1E98-44AB-A42E-2AAF298A722D}" type="parTrans">
      <dgm:prSet/>
      <dgm:spPr/>
      <dgm:t>
        <a:bodyPr/>
        <a:lstStyle/>
        <a:p>
          <a:endParaRPr lang="en-US"/>
        </a:p>
      </dgm:t>
    </dgm:pt>
    <dgm:pt modelId="{A3660D7F-8668-405D-BB1C-30596DBF88E0}" cxnId="{8D7FDB65-1E98-44AB-A42E-2AAF298A722D}" type="sibTrans">
      <dgm:prSet/>
      <dgm:spPr/>
      <dgm:t>
        <a:bodyPr/>
        <a:lstStyle/>
        <a:p>
          <a:endParaRPr lang="en-US"/>
        </a:p>
      </dgm:t>
    </dgm:pt>
    <dgm:pt modelId="{F326D2AD-D5A8-4DA3-A80C-74ED2C764C8E}">
      <dgm:prSet phldrT="[Text]" custT="1"/>
      <dgm:spPr/>
      <dgm:t>
        <a:bodyPr/>
        <a:lstStyle/>
        <a:p>
          <a:r>
            <a:rPr lang="en-US" sz="2000"/>
            <a:t>Split Column</a:t>
          </a:r>
        </a:p>
      </dgm:t>
    </dgm:pt>
    <dgm:pt modelId="{E9803B51-5F41-4870-9F3E-75184620B173}" cxnId="{A7EC1CE6-8705-438D-B586-56E5F82E6A9F}" type="parTrans">
      <dgm:prSet/>
      <dgm:spPr/>
      <dgm:t>
        <a:bodyPr/>
        <a:lstStyle/>
        <a:p>
          <a:endParaRPr lang="en-US"/>
        </a:p>
      </dgm:t>
    </dgm:pt>
    <dgm:pt modelId="{96AB47FE-BFEA-42A6-AB95-936E011E95DE}" cxnId="{A7EC1CE6-8705-438D-B586-56E5F82E6A9F}" type="sibTrans">
      <dgm:prSet/>
      <dgm:spPr/>
      <dgm:t>
        <a:bodyPr/>
        <a:lstStyle/>
        <a:p>
          <a:endParaRPr lang="en-US"/>
        </a:p>
      </dgm:t>
    </dgm:pt>
    <dgm:pt modelId="{CCFD2FD9-C920-4A8F-BF1A-15B605A101EF}">
      <dgm:prSet phldrT="[Text]" custT="1"/>
      <dgm:spPr>
        <a:solidFill>
          <a:srgbClr val="0070C0"/>
        </a:solidFill>
      </dgm:spPr>
      <dgm:t>
        <a:bodyPr/>
        <a:lstStyle/>
        <a:p>
          <a:pPr rtl="0"/>
          <a:r>
            <a:rPr lang="en-US" sz="1400" kern="1200"/>
            <a:t>By </a:t>
          </a:r>
          <a:r>
            <a:rPr lang="en-US" sz="1400" kern="1200">
              <a:latin typeface="Calibri Light" panose="020F0302020204030204"/>
            </a:rPr>
            <a:t>Delimiter</a:t>
          </a:r>
        </a:p>
      </dgm:t>
    </dgm:pt>
    <dgm:pt modelId="{BAF951AD-865A-44F0-A4DD-F2F548AA5516}" cxnId="{894040D7-3A32-481F-942B-9A372CC3A080}" type="parTrans">
      <dgm:prSet/>
      <dgm:spPr/>
      <dgm:t>
        <a:bodyPr/>
        <a:lstStyle/>
        <a:p>
          <a:endParaRPr lang="en-US"/>
        </a:p>
      </dgm:t>
    </dgm:pt>
    <dgm:pt modelId="{451CB9A8-8168-4EDB-99DA-39F68D1BE7CA}" cxnId="{894040D7-3A32-481F-942B-9A372CC3A080}" type="sibTrans">
      <dgm:prSet/>
      <dgm:spPr/>
      <dgm:t>
        <a:bodyPr/>
        <a:lstStyle/>
        <a:p>
          <a:endParaRPr lang="en-US"/>
        </a:p>
      </dgm:t>
    </dgm:pt>
    <dgm:pt modelId="{6F6D477D-49BD-4EAD-B73E-401D2D24678B}">
      <dgm:prSet phldrT="[Text]" phldr="0"/>
      <dgm:spPr/>
      <dgm:t>
        <a:bodyPr/>
        <a:lstStyle/>
        <a:p>
          <a:r>
            <a:rPr lang="en-US" sz="1400" kern="1200">
              <a:latin typeface="Calibri Light" panose="020F0302020204030204"/>
            </a:rPr>
            <a:t>By</a:t>
          </a:r>
          <a:r>
            <a:rPr lang="en-US" sz="1400" kern="1200"/>
            <a:t> Number of Characters</a:t>
          </a:r>
          <a:endParaRPr lang="en-US" kern="1200"/>
        </a:p>
      </dgm:t>
    </dgm:pt>
    <dgm:pt modelId="{9AA281A1-6EAE-4929-9C88-070D2293BE00}" cxnId="{E81EEA99-7C0E-4C62-B69D-9165838A0F91}" type="parTrans">
      <dgm:prSet/>
      <dgm:spPr/>
      <dgm:t>
        <a:bodyPr/>
        <a:lstStyle/>
        <a:p>
          <a:endParaRPr lang="en-US"/>
        </a:p>
      </dgm:t>
    </dgm:pt>
    <dgm:pt modelId="{2A35662C-8AD9-42E4-BFF0-55CC9789F3EC}" cxnId="{E81EEA99-7C0E-4C62-B69D-9165838A0F91}" type="sibTrans">
      <dgm:prSet/>
      <dgm:spPr/>
      <dgm:t>
        <a:bodyPr/>
        <a:lstStyle/>
        <a:p>
          <a:endParaRPr lang="en-US"/>
        </a:p>
      </dgm:t>
    </dgm:pt>
    <dgm:pt modelId="{65F81780-A3FC-40B0-ABC3-3373BA91EA6B}">
      <dgm:prSet phldrT="[Text]" phldr="0" custT="1"/>
      <dgm:spPr/>
      <dgm:t>
        <a:bodyPr/>
        <a:lstStyle/>
        <a:p>
          <a:pPr rtl="0"/>
          <a:r>
            <a:rPr lang="en-US" sz="1400" kern="1200">
              <a:latin typeface="+mn-lt"/>
            </a:rPr>
            <a:t>By Lowercase to Uppercase</a:t>
          </a:r>
        </a:p>
      </dgm:t>
    </dgm:pt>
    <dgm:pt modelId="{CD7E662F-DC6B-47D2-ACFA-EA9C034A3AB4}" cxnId="{73C953F1-4D30-424B-AA6C-2A224C1D1862}" type="parTrans">
      <dgm:prSet/>
      <dgm:spPr/>
      <dgm:t>
        <a:bodyPr/>
        <a:lstStyle/>
        <a:p>
          <a:endParaRPr lang="en-US"/>
        </a:p>
      </dgm:t>
    </dgm:pt>
    <dgm:pt modelId="{D8F2C515-9091-4CFC-8BCE-C453DBEAC441}" cxnId="{73C953F1-4D30-424B-AA6C-2A224C1D1862}" type="sibTrans">
      <dgm:prSet/>
      <dgm:spPr/>
      <dgm:t>
        <a:bodyPr/>
        <a:lstStyle/>
        <a:p>
          <a:endParaRPr lang="en-US"/>
        </a:p>
      </dgm:t>
    </dgm:pt>
    <dgm:pt modelId="{F36BD6E5-CDF9-4208-9153-0278B5E1A25B}">
      <dgm:prSet phldrT="[Text]" phldr="0"/>
      <dgm:spPr/>
      <dgm:t>
        <a:bodyPr/>
        <a:lstStyle/>
        <a:p>
          <a:endParaRPr lang="en-US" sz="3600" kern="1200">
            <a:latin typeface="Calibri Light" panose="020F0302020204030204"/>
          </a:endParaRPr>
        </a:p>
      </dgm:t>
    </dgm:pt>
    <dgm:pt modelId="{D7AEFEE6-1194-4D74-8333-7050ED8C6B29}" cxnId="{3859D1CB-4897-4A00-B3FE-FC3416EBB9D0}" type="parTrans">
      <dgm:prSet/>
      <dgm:spPr/>
      <dgm:t>
        <a:bodyPr/>
        <a:lstStyle/>
        <a:p>
          <a:endParaRPr lang="en-US"/>
        </a:p>
      </dgm:t>
    </dgm:pt>
    <dgm:pt modelId="{06436B3B-2BA0-49AC-A974-3984FE6E4E2E}" cxnId="{3859D1CB-4897-4A00-B3FE-FC3416EBB9D0}" type="sibTrans">
      <dgm:prSet/>
      <dgm:spPr/>
      <dgm:t>
        <a:bodyPr/>
        <a:lstStyle/>
        <a:p>
          <a:endParaRPr lang="en-US"/>
        </a:p>
      </dgm:t>
    </dgm:pt>
    <dgm:pt modelId="{07EE48B5-7B1A-497C-907A-90470B1995AD}">
      <dgm:prSet phldrT="[Text]" phldr="0" custT="1"/>
      <dgm:spPr/>
      <dgm:t>
        <a:bodyPr/>
        <a:lstStyle/>
        <a:p>
          <a:r>
            <a:rPr lang="en-US" sz="1400" kern="1200">
              <a:latin typeface="+mn-lt"/>
            </a:rPr>
            <a:t>By Uppercase to Lowercase</a:t>
          </a:r>
        </a:p>
      </dgm:t>
    </dgm:pt>
    <dgm:pt modelId="{5DFED707-420F-4EB3-AB14-2B898B21998D}" cxnId="{7512FDA6-DA2E-4E4E-8969-2C28639E802E}" type="parTrans">
      <dgm:prSet/>
      <dgm:spPr/>
      <dgm:t>
        <a:bodyPr/>
        <a:lstStyle/>
        <a:p>
          <a:endParaRPr lang="en-US"/>
        </a:p>
      </dgm:t>
    </dgm:pt>
    <dgm:pt modelId="{C8034324-4147-4A32-B36B-5641AC6D9816}" cxnId="{7512FDA6-DA2E-4E4E-8969-2C28639E802E}" type="sibTrans">
      <dgm:prSet/>
      <dgm:spPr/>
      <dgm:t>
        <a:bodyPr/>
        <a:lstStyle/>
        <a:p>
          <a:endParaRPr lang="en-US"/>
        </a:p>
      </dgm:t>
    </dgm:pt>
    <dgm:pt modelId="{30BA18F4-1179-413F-9584-DF29CEE6A482}">
      <dgm:prSet phldrT="[Text]" phldr="0" custT="1"/>
      <dgm:spPr/>
      <dgm:t>
        <a:bodyPr/>
        <a:lstStyle/>
        <a:p>
          <a:r>
            <a:rPr lang="en-US" sz="1400" kern="1200">
              <a:latin typeface="+mn-lt"/>
            </a:rPr>
            <a:t>By Digit to Non-Digit</a:t>
          </a:r>
        </a:p>
      </dgm:t>
    </dgm:pt>
    <dgm:pt modelId="{F15BAEEC-B542-4AAF-8BB4-1B83D3CF5F1F}" cxnId="{792E02E1-028E-42E0-93CE-B82747AC4167}" type="parTrans">
      <dgm:prSet/>
      <dgm:spPr/>
      <dgm:t>
        <a:bodyPr/>
        <a:lstStyle/>
        <a:p>
          <a:endParaRPr lang="en-US"/>
        </a:p>
      </dgm:t>
    </dgm:pt>
    <dgm:pt modelId="{375EF738-4D1D-4CAA-9367-751B04EFDC5F}" cxnId="{792E02E1-028E-42E0-93CE-B82747AC4167}" type="sibTrans">
      <dgm:prSet/>
      <dgm:spPr/>
      <dgm:t>
        <a:bodyPr/>
        <a:lstStyle/>
        <a:p>
          <a:endParaRPr lang="en-US"/>
        </a:p>
      </dgm:t>
    </dgm:pt>
    <dgm:pt modelId="{1ADB174E-7F4A-43C6-881B-4760BF592539}">
      <dgm:prSet phldrT="[Text]" phldr="0" custT="1"/>
      <dgm:spPr/>
      <dgm:t>
        <a:bodyPr/>
        <a:lstStyle/>
        <a:p>
          <a:r>
            <a:rPr lang="en-US" sz="1400" kern="1200">
              <a:latin typeface="+mn-lt"/>
            </a:rPr>
            <a:t>By Non-Digit to Digit</a:t>
          </a:r>
        </a:p>
      </dgm:t>
    </dgm:pt>
    <dgm:pt modelId="{917DA772-01A3-4D55-93BA-D970AC70BFDB}" cxnId="{946E4B86-A2FC-431D-905D-7A1D38353553}" type="parTrans">
      <dgm:prSet/>
      <dgm:spPr/>
      <dgm:t>
        <a:bodyPr/>
        <a:lstStyle/>
        <a:p>
          <a:endParaRPr lang="en-US"/>
        </a:p>
      </dgm:t>
    </dgm:pt>
    <dgm:pt modelId="{DDC6B321-BD07-4D6A-93D9-F336BF39A6F6}" cxnId="{946E4B86-A2FC-431D-905D-7A1D38353553}" type="sibTrans">
      <dgm:prSet/>
      <dgm:spPr/>
      <dgm:t>
        <a:bodyPr/>
        <a:lstStyle/>
        <a:p>
          <a:endParaRPr lang="en-US"/>
        </a:p>
      </dgm:t>
    </dgm:pt>
    <dgm:pt modelId="{B6ACC495-7CF2-4AC3-86F4-BB892E210ECD}">
      <dgm:prSet phldrT="[Text]" custT="1"/>
      <dgm:spPr/>
      <dgm:t>
        <a:bodyPr/>
        <a:lstStyle/>
        <a:p>
          <a:r>
            <a:rPr lang="en-US" sz="1400" kern="1200">
              <a:solidFill>
                <a:prstClr val="white"/>
              </a:solidFill>
              <a:latin typeface="Calibri Light" panose="020F0302020204030204"/>
              <a:ea typeface="+mn-ea"/>
              <a:cs typeface="+mn-cs"/>
            </a:rPr>
            <a:t>By Position</a:t>
          </a:r>
        </a:p>
      </dgm:t>
    </dgm:pt>
    <dgm:pt modelId="{1BBA6B09-D3A4-4404-BF15-BB0160FFD9DD}" cxnId="{53E0B799-A931-4DB6-AAD6-2DA737343E15}" type="parTrans">
      <dgm:prSet/>
      <dgm:spPr/>
      <dgm:t>
        <a:bodyPr/>
        <a:lstStyle/>
        <a:p>
          <a:endParaRPr lang="en-US"/>
        </a:p>
      </dgm:t>
    </dgm:pt>
    <dgm:pt modelId="{23D88406-8FB1-4A40-A5DF-6D63595ADF8D}" cxnId="{53E0B799-A931-4DB6-AAD6-2DA737343E15}" type="sibTrans">
      <dgm:prSet/>
      <dgm:spPr/>
      <dgm:t>
        <a:bodyPr/>
        <a:lstStyle/>
        <a:p>
          <a:endParaRPr lang="en-US"/>
        </a:p>
      </dgm:t>
    </dgm:pt>
    <dgm:pt modelId="{78A408EF-DFF1-4706-AD95-086B2B2DC3DD}" type="pres">
      <dgm:prSet presAssocID="{7AFEFD23-815D-444E-8121-F8E7DE3E0ED1}" presName="linearFlow" presStyleCnt="0">
        <dgm:presLayoutVars>
          <dgm:dir/>
          <dgm:animLvl val="lvl"/>
          <dgm:resizeHandles/>
        </dgm:presLayoutVars>
      </dgm:prSet>
      <dgm:spPr/>
    </dgm:pt>
    <dgm:pt modelId="{F1687122-6A99-4A5A-881E-FE5F82F98489}" type="pres">
      <dgm:prSet presAssocID="{E4817CA0-B9B5-4FC6-A15E-6A4B1BDAA7C7}" presName="compositeNode" presStyleCnt="0">
        <dgm:presLayoutVars>
          <dgm:bulletEnabled val="1"/>
        </dgm:presLayoutVars>
      </dgm:prSet>
      <dgm:spPr/>
    </dgm:pt>
    <dgm:pt modelId="{AAD19AED-211A-4F1B-8214-A8C6BB2C39D0}" type="pres">
      <dgm:prSet presAssocID="{E4817CA0-B9B5-4FC6-A15E-6A4B1BDAA7C7}" presName="image" presStyleLbl="fgImgPlace1" presStyleIdx="0" presStyleCnt="4"/>
      <dgm:spPr>
        <a:noFill/>
        <a:ln>
          <a:noFill/>
        </a:ln>
      </dgm:spPr>
    </dgm:pt>
    <dgm:pt modelId="{80721F91-6143-4EA8-987C-01ED7D4C3CAB}" type="pres">
      <dgm:prSet presAssocID="{E4817CA0-B9B5-4FC6-A15E-6A4B1BDAA7C7}" presName="childNode" presStyleLbl="node1" presStyleIdx="0" presStyleCnt="4">
        <dgm:presLayoutVars>
          <dgm:bulletEnabled val="1"/>
        </dgm:presLayoutVars>
      </dgm:prSet>
      <dgm:spPr/>
    </dgm:pt>
    <dgm:pt modelId="{A4CAFF38-87CE-46FB-B1E1-168B16C2F493}" type="pres">
      <dgm:prSet presAssocID="{E4817CA0-B9B5-4FC6-A15E-6A4B1BDAA7C7}" presName="parentNode" presStyleLbl="revTx" presStyleIdx="0" presStyleCnt="4">
        <dgm:presLayoutVars>
          <dgm:chMax val="0"/>
          <dgm:bulletEnabled val="1"/>
        </dgm:presLayoutVars>
      </dgm:prSet>
      <dgm:spPr/>
    </dgm:pt>
    <dgm:pt modelId="{87517742-9AE4-4B37-B8FB-04957E361A38}" type="pres">
      <dgm:prSet presAssocID="{B6315D6E-EB8D-4604-961D-F2F78CB66217}" presName="sibTrans" presStyleCnt="0"/>
      <dgm:spPr/>
    </dgm:pt>
    <dgm:pt modelId="{F8A136FF-94F1-439D-9936-5A08165979A0}" type="pres">
      <dgm:prSet presAssocID="{372594DD-06FA-49E8-9325-EC86421D7DD0}" presName="compositeNode" presStyleCnt="0">
        <dgm:presLayoutVars>
          <dgm:bulletEnabled val="1"/>
        </dgm:presLayoutVars>
      </dgm:prSet>
      <dgm:spPr/>
    </dgm:pt>
    <dgm:pt modelId="{A7DCC8A3-CF18-4620-9F61-5F505E18B63F}" type="pres">
      <dgm:prSet presAssocID="{372594DD-06FA-49E8-9325-EC86421D7DD0}" presName="image" presStyleLbl="fgImgPlace1" presStyleIdx="1" presStyleCnt="4"/>
      <dgm:spPr>
        <a:noFill/>
        <a:ln>
          <a:noFill/>
        </a:ln>
      </dgm:spPr>
    </dgm:pt>
    <dgm:pt modelId="{4618F9F8-C74F-4C8D-861D-904CDB91B45B}" type="pres">
      <dgm:prSet presAssocID="{372594DD-06FA-49E8-9325-EC86421D7DD0}" presName="childNode" presStyleLbl="node1" presStyleIdx="1" presStyleCnt="4" custScaleX="122269" custLinFactNeighborX="11715">
        <dgm:presLayoutVars>
          <dgm:bulletEnabled val="1"/>
        </dgm:presLayoutVars>
      </dgm:prSet>
      <dgm:spPr/>
    </dgm:pt>
    <dgm:pt modelId="{BA32D5E6-20A7-4384-901E-869D3182C160}" type="pres">
      <dgm:prSet presAssocID="{372594DD-06FA-49E8-9325-EC86421D7DD0}" presName="parentNode" presStyleLbl="revTx" presStyleIdx="1" presStyleCnt="4">
        <dgm:presLayoutVars>
          <dgm:chMax val="0"/>
          <dgm:bulletEnabled val="1"/>
        </dgm:presLayoutVars>
      </dgm:prSet>
      <dgm:spPr/>
    </dgm:pt>
    <dgm:pt modelId="{6D9B24C6-4D56-4005-A60F-0958803BEDF7}" type="pres">
      <dgm:prSet presAssocID="{AB26908C-2048-484C-A4F2-CF1BF2D2A578}" presName="sibTrans" presStyleCnt="0"/>
      <dgm:spPr/>
    </dgm:pt>
    <dgm:pt modelId="{ECD6613E-6185-428A-8E44-CB034F74AC9C}" type="pres">
      <dgm:prSet presAssocID="{2858E518-907F-4C35-B85C-BA6661A92C0B}" presName="compositeNode" presStyleCnt="0">
        <dgm:presLayoutVars>
          <dgm:bulletEnabled val="1"/>
        </dgm:presLayoutVars>
      </dgm:prSet>
      <dgm:spPr/>
    </dgm:pt>
    <dgm:pt modelId="{1D52365E-CCA6-4EC5-9A91-18021947D2C0}" type="pres">
      <dgm:prSet presAssocID="{2858E518-907F-4C35-B85C-BA6661A92C0B}" presName="image" presStyleLbl="fgImgPlace1" presStyleIdx="2" presStyleCnt="4"/>
      <dgm:spPr>
        <a:noFill/>
        <a:ln>
          <a:noFill/>
        </a:ln>
      </dgm:spPr>
    </dgm:pt>
    <dgm:pt modelId="{56EFDD82-21E4-4BBB-8BCB-0104A67821CC}" type="pres">
      <dgm:prSet presAssocID="{2858E518-907F-4C35-B85C-BA6661A92C0B}" presName="childNode" presStyleLbl="node1" presStyleIdx="2" presStyleCnt="4">
        <dgm:presLayoutVars>
          <dgm:bulletEnabled val="1"/>
        </dgm:presLayoutVars>
      </dgm:prSet>
      <dgm:spPr/>
    </dgm:pt>
    <dgm:pt modelId="{1FEA710E-E6F0-4804-84EC-54365FCC3B99}" type="pres">
      <dgm:prSet presAssocID="{2858E518-907F-4C35-B85C-BA6661A92C0B}" presName="parentNode" presStyleLbl="revTx" presStyleIdx="2" presStyleCnt="4">
        <dgm:presLayoutVars>
          <dgm:chMax val="0"/>
          <dgm:bulletEnabled val="1"/>
        </dgm:presLayoutVars>
      </dgm:prSet>
      <dgm:spPr/>
    </dgm:pt>
    <dgm:pt modelId="{60A19952-C470-4C7B-8C75-E4B69A89768D}" type="pres">
      <dgm:prSet presAssocID="{4AE86C81-2FF1-4351-BC79-95352502E4DA}" presName="sibTrans" presStyleCnt="0"/>
      <dgm:spPr/>
    </dgm:pt>
    <dgm:pt modelId="{67C96A9B-8BE4-4E89-90B6-E16A88D5B1CA}" type="pres">
      <dgm:prSet presAssocID="{F326D2AD-D5A8-4DA3-A80C-74ED2C764C8E}" presName="compositeNode" presStyleCnt="0">
        <dgm:presLayoutVars>
          <dgm:bulletEnabled val="1"/>
        </dgm:presLayoutVars>
      </dgm:prSet>
      <dgm:spPr/>
    </dgm:pt>
    <dgm:pt modelId="{04D25F42-B170-4233-B721-31007B22549E}" type="pres">
      <dgm:prSet presAssocID="{F326D2AD-D5A8-4DA3-A80C-74ED2C764C8E}" presName="image" presStyleLbl="fgImgPlace1" presStyleIdx="3" presStyleCnt="4"/>
      <dgm:spPr>
        <a:noFill/>
        <a:ln>
          <a:noFill/>
        </a:ln>
      </dgm:spPr>
    </dgm:pt>
    <dgm:pt modelId="{713476AB-9696-40E4-94F0-C99F79DFDAD6}" type="pres">
      <dgm:prSet presAssocID="{F326D2AD-D5A8-4DA3-A80C-74ED2C764C8E}" presName="childNode" presStyleLbl="node1" presStyleIdx="3" presStyleCnt="4" custScaleX="109218" custLinFactNeighborX="5092">
        <dgm:presLayoutVars>
          <dgm:bulletEnabled val="1"/>
        </dgm:presLayoutVars>
      </dgm:prSet>
      <dgm:spPr/>
    </dgm:pt>
    <dgm:pt modelId="{605907D3-FAB0-4285-B429-DC43994289AD}" type="pres">
      <dgm:prSet presAssocID="{F326D2AD-D5A8-4DA3-A80C-74ED2C764C8E}" presName="parentNode" presStyleLbl="revTx" presStyleIdx="3" presStyleCnt="4">
        <dgm:presLayoutVars>
          <dgm:chMax val="0"/>
          <dgm:bulletEnabled val="1"/>
        </dgm:presLayoutVars>
      </dgm:prSet>
      <dgm:spPr/>
    </dgm:pt>
  </dgm:ptLst>
  <dgm:cxnLst>
    <dgm:cxn modelId="{AB982205-1967-4D02-9268-FB478E9BC0B7}" type="presOf" srcId="{B6ACC495-7CF2-4AC3-86F4-BB892E210ECD}" destId="{713476AB-9696-40E4-94F0-C99F79DFDAD6}" srcOrd="0" destOrd="2" presId="urn:microsoft.com/office/officeart/2005/8/layout/hList2"/>
    <dgm:cxn modelId="{E8FCE308-A0D1-4BF8-B027-6A7547BF27DA}" srcId="{372594DD-06FA-49E8-9325-EC86421D7DD0}" destId="{D8169D46-3A68-4709-A4EB-914A9BA83CAD}" srcOrd="3" destOrd="0" parTransId="{49E0DA7D-BA7F-4EE4-84A2-BD671EC972E0}" sibTransId="{559D7290-5814-4D05-9B95-5A3D925285FF}"/>
    <dgm:cxn modelId="{0720FD10-177F-40BA-AE1A-02BB0D0C50B8}" type="presOf" srcId="{E4817CA0-B9B5-4FC6-A15E-6A4B1BDAA7C7}" destId="{A4CAFF38-87CE-46FB-B1E1-168B16C2F493}" srcOrd="0" destOrd="0" presId="urn:microsoft.com/office/officeart/2005/8/layout/hList2"/>
    <dgm:cxn modelId="{0C2CA611-4FC3-4DE3-AC9C-ACB0B85353B7}" type="presOf" srcId="{F36BD6E5-CDF9-4208-9153-0278B5E1A25B}" destId="{713476AB-9696-40E4-94F0-C99F79DFDAD6}" srcOrd="0" destOrd="7" presId="urn:microsoft.com/office/officeart/2005/8/layout/hList2"/>
    <dgm:cxn modelId="{E0D78C1A-FF31-40F8-9BB1-E16A54C957A8}" srcId="{E4817CA0-B9B5-4FC6-A15E-6A4B1BDAA7C7}" destId="{4DB56AEF-E0F0-4F51-8E4E-DCC6461D84E8}" srcOrd="5" destOrd="0" parTransId="{23D2CCF1-8C9C-4B1D-943A-59D5FC8E1FD8}" sibTransId="{6CF6BFDC-D48B-4F71-9E3E-711CA72768FD}"/>
    <dgm:cxn modelId="{26D75B21-4E7F-43CC-BB9A-1768B9D41756}" type="presOf" srcId="{F185FC31-D83D-4F2C-A589-60EB32F9502F}" destId="{56EFDD82-21E4-4BBB-8BCB-0104A67821CC}" srcOrd="0" destOrd="0" presId="urn:microsoft.com/office/officeart/2005/8/layout/hList2"/>
    <dgm:cxn modelId="{DE48A324-0F02-43B0-8414-E08A0811BA2A}" srcId="{372594DD-06FA-49E8-9325-EC86421D7DD0}" destId="{E0DCBE65-FE19-41C7-981A-098993FC6688}" srcOrd="1" destOrd="0" parTransId="{ACE64262-1E11-4D47-9E53-6F79719B30A5}" sibTransId="{A94CF423-0F59-496E-B182-C1A60B8608EF}"/>
    <dgm:cxn modelId="{25543D2D-9636-40C8-BEAC-AE7B9F03BFFF}" srcId="{372594DD-06FA-49E8-9325-EC86421D7DD0}" destId="{0FB918E9-8F9C-47DD-A39A-72B745B88DE1}" srcOrd="5" destOrd="0" parTransId="{E55C35FD-6DB2-422F-98ED-0DA32813B214}" sibTransId="{91504754-03C3-46F5-832C-DFFE32276B79}"/>
    <dgm:cxn modelId="{EA78CA38-C743-40C2-AD97-E188E76E660A}" type="presOf" srcId="{65F81780-A3FC-40B0-ABC3-3373BA91EA6B}" destId="{713476AB-9696-40E4-94F0-C99F79DFDAD6}" srcOrd="0" destOrd="3" presId="urn:microsoft.com/office/officeart/2005/8/layout/hList2"/>
    <dgm:cxn modelId="{1FA20941-6809-4FA7-A9F1-ADC8C181570C}" srcId="{E4817CA0-B9B5-4FC6-A15E-6A4B1BDAA7C7}" destId="{3C369A8F-7209-4AAC-8BA4-89857D7785C8}" srcOrd="3" destOrd="0" parTransId="{C594F6DE-ED7C-4809-8D8A-C5E13F3EEAF7}" sibTransId="{A93C5DC0-8445-44BE-89ED-414F638734BC}"/>
    <dgm:cxn modelId="{C8031542-3911-4DDF-BFAE-1ABB09B7C917}" srcId="{E4817CA0-B9B5-4FC6-A15E-6A4B1BDAA7C7}" destId="{2013CEED-1775-4D67-8395-58D791AD3AAB}" srcOrd="4" destOrd="0" parTransId="{157DB28E-EEA2-48E5-9948-BD291F93C066}" sibTransId="{D897F78B-19C0-4B4A-800D-D79F6475CCFE}"/>
    <dgm:cxn modelId="{8D7FDB65-1E98-44AB-A42E-2AAF298A722D}" srcId="{2858E518-907F-4C35-B85C-BA6661A92C0B}" destId="{7B73947F-AEB0-439B-87F2-3BB93FBD80F6}" srcOrd="1" destOrd="0" parTransId="{A76093DE-C2C2-4808-9D45-F73D50749695}" sibTransId="{A3660D7F-8668-405D-BB1C-30596DBF88E0}"/>
    <dgm:cxn modelId="{B6485568-4AB3-4552-921B-556D8005011F}" type="presOf" srcId="{FC6830F9-A456-458D-BFEE-C52158FAE030}" destId="{4618F9F8-C74F-4C8D-861D-904CDB91B45B}" srcOrd="0" destOrd="0" presId="urn:microsoft.com/office/officeart/2005/8/layout/hList2"/>
    <dgm:cxn modelId="{0D2ABC48-7D6F-4832-AA9B-D50C817C6FA0}" srcId="{372594DD-06FA-49E8-9325-EC86421D7DD0}" destId="{4C138105-17E0-40B3-92B0-616C83D21C6E}" srcOrd="2" destOrd="0" parTransId="{6831D457-100A-43B7-B52E-DC809ED6142F}" sibTransId="{8888DC57-B4AC-4DF1-91B1-868F6787A973}"/>
    <dgm:cxn modelId="{58CD5069-FB34-454B-9263-FD75962FB3CE}" type="presOf" srcId="{4DB56AEF-E0F0-4F51-8E4E-DCC6461D84E8}" destId="{80721F91-6143-4EA8-987C-01ED7D4C3CAB}" srcOrd="0" destOrd="5" presId="urn:microsoft.com/office/officeart/2005/8/layout/hList2"/>
    <dgm:cxn modelId="{0F7BB76A-2744-4806-90BE-3909EC350B5A}" type="presOf" srcId="{372594DD-06FA-49E8-9325-EC86421D7DD0}" destId="{BA32D5E6-20A7-4384-901E-869D3182C160}" srcOrd="0" destOrd="0" presId="urn:microsoft.com/office/officeart/2005/8/layout/hList2"/>
    <dgm:cxn modelId="{0A81DC4C-FE10-40F3-9473-372CCDEA92A3}" type="presOf" srcId="{EAD1C06C-94B9-40E5-8FAA-9386362DA929}" destId="{80721F91-6143-4EA8-987C-01ED7D4C3CAB}" srcOrd="0" destOrd="1" presId="urn:microsoft.com/office/officeart/2005/8/layout/hList2"/>
    <dgm:cxn modelId="{27EB566D-797E-4B21-80DD-D3CA2702F974}" srcId="{E4817CA0-B9B5-4FC6-A15E-6A4B1BDAA7C7}" destId="{FAA6DDA8-A33C-44B2-9819-5966E53F4E40}" srcOrd="2" destOrd="0" parTransId="{5790871B-1EB7-4353-AD90-054D39B4A25D}" sibTransId="{3AB763E6-93D8-48EE-B308-32D0C445104C}"/>
    <dgm:cxn modelId="{87735870-85B8-4C4A-8A93-C4F4F667440F}" type="presOf" srcId="{E67D28FD-659C-4EAD-95A3-4882268506F4}" destId="{4618F9F8-C74F-4C8D-861D-904CDB91B45B}" srcOrd="0" destOrd="6" presId="urn:microsoft.com/office/officeart/2005/8/layout/hList2"/>
    <dgm:cxn modelId="{45910B72-0CCB-4F15-B71D-84F5E60B1F9A}" type="presOf" srcId="{0FB918E9-8F9C-47DD-A39A-72B745B88DE1}" destId="{4618F9F8-C74F-4C8D-861D-904CDB91B45B}" srcOrd="0" destOrd="5" presId="urn:microsoft.com/office/officeart/2005/8/layout/hList2"/>
    <dgm:cxn modelId="{40776652-BA78-4B9A-82BE-309B362E93C0}" type="presOf" srcId="{FAA6DDA8-A33C-44B2-9819-5966E53F4E40}" destId="{80721F91-6143-4EA8-987C-01ED7D4C3CAB}" srcOrd="0" destOrd="2" presId="urn:microsoft.com/office/officeart/2005/8/layout/hList2"/>
    <dgm:cxn modelId="{A8897C53-6312-421E-B2CA-7B86319E7D43}" type="presOf" srcId="{7AFEFD23-815D-444E-8121-F8E7DE3E0ED1}" destId="{78A408EF-DFF1-4706-AD95-086B2B2DC3DD}" srcOrd="0" destOrd="0" presId="urn:microsoft.com/office/officeart/2005/8/layout/hList2"/>
    <dgm:cxn modelId="{8D4DCD73-22C1-4EEA-9BF3-6DAE6681B6AF}" srcId="{2858E518-907F-4C35-B85C-BA6661A92C0B}" destId="{F185FC31-D83D-4F2C-A589-60EB32F9502F}" srcOrd="0" destOrd="0" parTransId="{9DC43974-3AA6-4A47-994B-C97CBD316404}" sibTransId="{1E53114F-8191-4771-B037-9BE78F7216C5}"/>
    <dgm:cxn modelId="{22E17D74-BE4C-424D-9A54-DCEC73A6D4A3}" srcId="{7AFEFD23-815D-444E-8121-F8E7DE3E0ED1}" destId="{E4817CA0-B9B5-4FC6-A15E-6A4B1BDAA7C7}" srcOrd="0" destOrd="0" parTransId="{D2A045A9-56AA-4327-8BEE-32D1E0792B1D}" sibTransId="{B6315D6E-EB8D-4604-961D-F2F78CB66217}"/>
    <dgm:cxn modelId="{DAA9637A-7251-42D6-8754-2CF24A64E64F}" type="presOf" srcId="{E9F60737-1A43-4C0A-82F5-8FFD63715FE0}" destId="{4618F9F8-C74F-4C8D-861D-904CDB91B45B}" srcOrd="0" destOrd="4" presId="urn:microsoft.com/office/officeart/2005/8/layout/hList2"/>
    <dgm:cxn modelId="{946E4B86-A2FC-431D-905D-7A1D38353553}" srcId="{F326D2AD-D5A8-4DA3-A80C-74ED2C764C8E}" destId="{1ADB174E-7F4A-43C6-881B-4760BF592539}" srcOrd="6" destOrd="0" parTransId="{917DA772-01A3-4D55-93BA-D970AC70BFDB}" sibTransId="{DDC6B321-BD07-4D6A-93D9-F336BF39A6F6}"/>
    <dgm:cxn modelId="{E1DAD68D-10C7-4805-955F-6814EE5F7CBF}" type="presOf" srcId="{4C138105-17E0-40B3-92B0-616C83D21C6E}" destId="{4618F9F8-C74F-4C8D-861D-904CDB91B45B}" srcOrd="0" destOrd="2" presId="urn:microsoft.com/office/officeart/2005/8/layout/hList2"/>
    <dgm:cxn modelId="{53E0B799-A931-4DB6-AAD6-2DA737343E15}" srcId="{F326D2AD-D5A8-4DA3-A80C-74ED2C764C8E}" destId="{B6ACC495-7CF2-4AC3-86F4-BB892E210ECD}" srcOrd="2" destOrd="0" parTransId="{1BBA6B09-D3A4-4404-BF15-BB0160FFD9DD}" sibTransId="{23D88406-8FB1-4A40-A5DF-6D63595ADF8D}"/>
    <dgm:cxn modelId="{E81EEA99-7C0E-4C62-B69D-9165838A0F91}" srcId="{F326D2AD-D5A8-4DA3-A80C-74ED2C764C8E}" destId="{6F6D477D-49BD-4EAD-B73E-401D2D24678B}" srcOrd="1" destOrd="0" parTransId="{9AA281A1-6EAE-4929-9C88-070D2293BE00}" sibTransId="{2A35662C-8AD9-42E4-BFF0-55CC9789F3EC}"/>
    <dgm:cxn modelId="{CFEAF59A-48AA-4943-AB6C-4FCA20B0E6FF}" srcId="{372594DD-06FA-49E8-9325-EC86421D7DD0}" destId="{FC6830F9-A456-458D-BFEE-C52158FAE030}" srcOrd="0" destOrd="0" parTransId="{AE3ADF2A-21B9-4F1A-9EC4-8D3B9C10784C}" sibTransId="{575882E2-0FE7-4667-A194-E1D23E0B688C}"/>
    <dgm:cxn modelId="{7F84349F-3C0C-4127-A897-D9A74BBBEE67}" type="presOf" srcId="{CCFD2FD9-C920-4A8F-BF1A-15B605A101EF}" destId="{713476AB-9696-40E4-94F0-C99F79DFDAD6}" srcOrd="0" destOrd="0" presId="urn:microsoft.com/office/officeart/2005/8/layout/hList2"/>
    <dgm:cxn modelId="{26F5929F-13B9-4D9E-ACE4-011B0EF38FD0}" srcId="{E4817CA0-B9B5-4FC6-A15E-6A4B1BDAA7C7}" destId="{EAD1C06C-94B9-40E5-8FAA-9386362DA929}" srcOrd="1" destOrd="0" parTransId="{7EDA1024-40CA-4B74-A820-BC3B4303CF32}" sibTransId="{85F9FBAE-E5F8-4B08-87C8-CBA30E8D6C4B}"/>
    <dgm:cxn modelId="{3B287DA0-1636-4EFA-8994-F66BAAE9A1BE}" srcId="{372594DD-06FA-49E8-9325-EC86421D7DD0}" destId="{E9F60737-1A43-4C0A-82F5-8FFD63715FE0}" srcOrd="4" destOrd="0" parTransId="{5478127E-49E8-453E-BDC5-AE3570DB7B8D}" sibTransId="{568FE8DF-BF9E-4587-862C-45468180C761}"/>
    <dgm:cxn modelId="{7512FDA6-DA2E-4E4E-8969-2C28639E802E}" srcId="{F326D2AD-D5A8-4DA3-A80C-74ED2C764C8E}" destId="{07EE48B5-7B1A-497C-907A-90470B1995AD}" srcOrd="4" destOrd="0" parTransId="{5DFED707-420F-4EB3-AB14-2B898B21998D}" sibTransId="{C8034324-4147-4A32-B36B-5641AC6D9816}"/>
    <dgm:cxn modelId="{E82DA2B4-1814-4C16-B6B7-408A2FF162FA}" type="presOf" srcId="{07EE48B5-7B1A-497C-907A-90470B1995AD}" destId="{713476AB-9696-40E4-94F0-C99F79DFDAD6}" srcOrd="0" destOrd="4" presId="urn:microsoft.com/office/officeart/2005/8/layout/hList2"/>
    <dgm:cxn modelId="{4456D6BD-17DB-49DA-BE66-A3FBC3149B24}" type="presOf" srcId="{D8169D46-3A68-4709-A4EB-914A9BA83CAD}" destId="{4618F9F8-C74F-4C8D-861D-904CDB91B45B}" srcOrd="0" destOrd="3" presId="urn:microsoft.com/office/officeart/2005/8/layout/hList2"/>
    <dgm:cxn modelId="{4C39C7BF-58F4-4E05-9340-0C3CF4B5D838}" srcId="{7AFEFD23-815D-444E-8121-F8E7DE3E0ED1}" destId="{2858E518-907F-4C35-B85C-BA6661A92C0B}" srcOrd="2" destOrd="0" parTransId="{CB4735A5-308C-496B-AED7-AF838F6CEE50}" sibTransId="{4AE86C81-2FF1-4351-BC79-95352502E4DA}"/>
    <dgm:cxn modelId="{19CF0ACA-3EF5-4960-BA92-73108BB38FF9}" type="presOf" srcId="{7B73947F-AEB0-439B-87F2-3BB93FBD80F6}" destId="{56EFDD82-21E4-4BBB-8BCB-0104A67821CC}" srcOrd="0" destOrd="1" presId="urn:microsoft.com/office/officeart/2005/8/layout/hList2"/>
    <dgm:cxn modelId="{3859D1CB-4897-4A00-B3FE-FC3416EBB9D0}" srcId="{F326D2AD-D5A8-4DA3-A80C-74ED2C764C8E}" destId="{F36BD6E5-CDF9-4208-9153-0278B5E1A25B}" srcOrd="7" destOrd="0" parTransId="{D7AEFEE6-1194-4D74-8333-7050ED8C6B29}" sibTransId="{06436B3B-2BA0-49AC-A974-3984FE6E4E2E}"/>
    <dgm:cxn modelId="{BECCEECB-B94E-4A8E-93EC-903B49EF7E2B}" type="presOf" srcId="{3C369A8F-7209-4AAC-8BA4-89857D7785C8}" destId="{80721F91-6143-4EA8-987C-01ED7D4C3CAB}" srcOrd="0" destOrd="3" presId="urn:microsoft.com/office/officeart/2005/8/layout/hList2"/>
    <dgm:cxn modelId="{8FBFA0D2-5C1A-47C3-9085-38D9926944A5}" type="presOf" srcId="{1ADB174E-7F4A-43C6-881B-4760BF592539}" destId="{713476AB-9696-40E4-94F0-C99F79DFDAD6}" srcOrd="0" destOrd="6" presId="urn:microsoft.com/office/officeart/2005/8/layout/hList2"/>
    <dgm:cxn modelId="{4C10DED5-5FC8-4850-81BB-5323245F761C}" type="presOf" srcId="{1BE3D696-7FE3-463D-9DB9-F6E75BEFCE86}" destId="{80721F91-6143-4EA8-987C-01ED7D4C3CAB}" srcOrd="0" destOrd="6" presId="urn:microsoft.com/office/officeart/2005/8/layout/hList2"/>
    <dgm:cxn modelId="{894040D7-3A32-481F-942B-9A372CC3A080}" srcId="{F326D2AD-D5A8-4DA3-A80C-74ED2C764C8E}" destId="{CCFD2FD9-C920-4A8F-BF1A-15B605A101EF}" srcOrd="0" destOrd="0" parTransId="{BAF951AD-865A-44F0-A4DD-F2F548AA5516}" sibTransId="{451CB9A8-8168-4EDB-99DA-39F68D1BE7CA}"/>
    <dgm:cxn modelId="{792E02E1-028E-42E0-93CE-B82747AC4167}" srcId="{F326D2AD-D5A8-4DA3-A80C-74ED2C764C8E}" destId="{30BA18F4-1179-413F-9584-DF29CEE6A482}" srcOrd="5" destOrd="0" parTransId="{F15BAEEC-B542-4AAF-8BB4-1B83D3CF5F1F}" sibTransId="{375EF738-4D1D-4CAA-9367-751B04EFDC5F}"/>
    <dgm:cxn modelId="{5CAB76E4-3E8B-4716-810A-3F42E84F8EF9}" srcId="{372594DD-06FA-49E8-9325-EC86421D7DD0}" destId="{E67D28FD-659C-4EAD-95A3-4882268506F4}" srcOrd="6" destOrd="0" parTransId="{E9BECD58-302B-42A5-B12E-235151DD1D80}" sibTransId="{DDB4A0B8-1757-4628-8A9C-2AEB543B0B6F}"/>
    <dgm:cxn modelId="{A7EC1CE6-8705-438D-B586-56E5F82E6A9F}" srcId="{7AFEFD23-815D-444E-8121-F8E7DE3E0ED1}" destId="{F326D2AD-D5A8-4DA3-A80C-74ED2C764C8E}" srcOrd="3" destOrd="0" parTransId="{E9803B51-5F41-4870-9F3E-75184620B173}" sibTransId="{96AB47FE-BFEA-42A6-AB95-936E011E95DE}"/>
    <dgm:cxn modelId="{0DC8A4E7-85C2-4530-BAE8-7BEDA28006AE}" type="presOf" srcId="{8492436F-958F-4AB2-A3DC-344E1D3CFE00}" destId="{80721F91-6143-4EA8-987C-01ED7D4C3CAB}" srcOrd="0" destOrd="0" presId="urn:microsoft.com/office/officeart/2005/8/layout/hList2"/>
    <dgm:cxn modelId="{721A73E8-329E-4337-B79D-7DD7CA524F3A}" type="presOf" srcId="{6F6D477D-49BD-4EAD-B73E-401D2D24678B}" destId="{713476AB-9696-40E4-94F0-C99F79DFDAD6}" srcOrd="0" destOrd="1" presId="urn:microsoft.com/office/officeart/2005/8/layout/hList2"/>
    <dgm:cxn modelId="{F112C4EB-3A3E-429D-9E05-40CF3D404059}" type="presOf" srcId="{F326D2AD-D5A8-4DA3-A80C-74ED2C764C8E}" destId="{605907D3-FAB0-4285-B429-DC43994289AD}" srcOrd="0" destOrd="0" presId="urn:microsoft.com/office/officeart/2005/8/layout/hList2"/>
    <dgm:cxn modelId="{33EDDAEB-5345-46E1-AECC-0733BEDE2455}" type="presOf" srcId="{30BA18F4-1179-413F-9584-DF29CEE6A482}" destId="{713476AB-9696-40E4-94F0-C99F79DFDAD6}" srcOrd="0" destOrd="5" presId="urn:microsoft.com/office/officeart/2005/8/layout/hList2"/>
    <dgm:cxn modelId="{896C6FEC-513A-4735-995D-5A965AAB222E}" type="presOf" srcId="{E0DCBE65-FE19-41C7-981A-098993FC6688}" destId="{4618F9F8-C74F-4C8D-861D-904CDB91B45B}" srcOrd="0" destOrd="1" presId="urn:microsoft.com/office/officeart/2005/8/layout/hList2"/>
    <dgm:cxn modelId="{57AA46EE-3E40-4DAD-B33D-542901F294D6}" srcId="{E4817CA0-B9B5-4FC6-A15E-6A4B1BDAA7C7}" destId="{8492436F-958F-4AB2-A3DC-344E1D3CFE00}" srcOrd="0" destOrd="0" parTransId="{71BC005F-1D70-469E-8D13-A750456208CA}" sibTransId="{046E410F-4BFB-4A82-98E0-0A534482B12C}"/>
    <dgm:cxn modelId="{CE6C1CEF-D9F7-4B7C-94D4-657EAFD9A822}" type="presOf" srcId="{2013CEED-1775-4D67-8395-58D791AD3AAB}" destId="{80721F91-6143-4EA8-987C-01ED7D4C3CAB}" srcOrd="0" destOrd="4" presId="urn:microsoft.com/office/officeart/2005/8/layout/hList2"/>
    <dgm:cxn modelId="{73C953F1-4D30-424B-AA6C-2A224C1D1862}" srcId="{F326D2AD-D5A8-4DA3-A80C-74ED2C764C8E}" destId="{65F81780-A3FC-40B0-ABC3-3373BA91EA6B}" srcOrd="3" destOrd="0" parTransId="{CD7E662F-DC6B-47D2-ACFA-EA9C034A3AB4}" sibTransId="{D8F2C515-9091-4CFC-8BCE-C453DBEAC441}"/>
    <dgm:cxn modelId="{C82E91F3-FCE4-4E16-8096-18D0BAF57FC2}" srcId="{E4817CA0-B9B5-4FC6-A15E-6A4B1BDAA7C7}" destId="{1BE3D696-7FE3-463D-9DB9-F6E75BEFCE86}" srcOrd="6" destOrd="0" parTransId="{EB36644A-6009-4F5C-9D7B-6CA8A321FFB4}" sibTransId="{AA4CE9BB-F421-4281-97D4-D5B0D2C7C9B0}"/>
    <dgm:cxn modelId="{597F66F5-EC2F-4B23-AD5C-17C2F2DC6A02}" srcId="{7AFEFD23-815D-444E-8121-F8E7DE3E0ED1}" destId="{372594DD-06FA-49E8-9325-EC86421D7DD0}" srcOrd="1" destOrd="0" parTransId="{3A8ACC7A-018E-4FBA-AED8-4AFEABD053B7}" sibTransId="{AB26908C-2048-484C-A4F2-CF1BF2D2A578}"/>
    <dgm:cxn modelId="{FCC8B2FD-28CE-4C32-80A1-BA70CACDCC0B}" type="presOf" srcId="{2858E518-907F-4C35-B85C-BA6661A92C0B}" destId="{1FEA710E-E6F0-4804-84EC-54365FCC3B99}" srcOrd="0" destOrd="0" presId="urn:microsoft.com/office/officeart/2005/8/layout/hList2"/>
    <dgm:cxn modelId="{13F2A59C-6900-4DF9-8510-DD0D0A58A61C}" type="presParOf" srcId="{78A408EF-DFF1-4706-AD95-086B2B2DC3DD}" destId="{F1687122-6A99-4A5A-881E-FE5F82F98489}" srcOrd="0" destOrd="0" presId="urn:microsoft.com/office/officeart/2005/8/layout/hList2"/>
    <dgm:cxn modelId="{5B9649F3-0081-4B8B-AFA0-C149A1B5CB2E}" type="presParOf" srcId="{F1687122-6A99-4A5A-881E-FE5F82F98489}" destId="{AAD19AED-211A-4F1B-8214-A8C6BB2C39D0}" srcOrd="0" destOrd="0" presId="urn:microsoft.com/office/officeart/2005/8/layout/hList2"/>
    <dgm:cxn modelId="{F192FCA1-A2A0-4241-AE1C-5B9EADFEAEE4}" type="presParOf" srcId="{F1687122-6A99-4A5A-881E-FE5F82F98489}" destId="{80721F91-6143-4EA8-987C-01ED7D4C3CAB}" srcOrd="1" destOrd="0" presId="urn:microsoft.com/office/officeart/2005/8/layout/hList2"/>
    <dgm:cxn modelId="{7FD4C627-9F81-4E57-AD69-0AB2E1F32451}" type="presParOf" srcId="{F1687122-6A99-4A5A-881E-FE5F82F98489}" destId="{A4CAFF38-87CE-46FB-B1E1-168B16C2F493}" srcOrd="2" destOrd="0" presId="urn:microsoft.com/office/officeart/2005/8/layout/hList2"/>
    <dgm:cxn modelId="{95C54DAF-A1FE-4199-A47C-70320E9C70F2}" type="presParOf" srcId="{78A408EF-DFF1-4706-AD95-086B2B2DC3DD}" destId="{87517742-9AE4-4B37-B8FB-04957E361A38}" srcOrd="1" destOrd="0" presId="urn:microsoft.com/office/officeart/2005/8/layout/hList2"/>
    <dgm:cxn modelId="{AB60102C-E609-47D5-B2F7-FD298BB9E604}" type="presParOf" srcId="{78A408EF-DFF1-4706-AD95-086B2B2DC3DD}" destId="{F8A136FF-94F1-439D-9936-5A08165979A0}" srcOrd="2" destOrd="0" presId="urn:microsoft.com/office/officeart/2005/8/layout/hList2"/>
    <dgm:cxn modelId="{DC8FF927-424F-478C-AD1E-6186499AE53A}" type="presParOf" srcId="{F8A136FF-94F1-439D-9936-5A08165979A0}" destId="{A7DCC8A3-CF18-4620-9F61-5F505E18B63F}" srcOrd="0" destOrd="0" presId="urn:microsoft.com/office/officeart/2005/8/layout/hList2"/>
    <dgm:cxn modelId="{D4D0A1ED-C0DF-4737-96DA-D899DEF7C752}" type="presParOf" srcId="{F8A136FF-94F1-439D-9936-5A08165979A0}" destId="{4618F9F8-C74F-4C8D-861D-904CDB91B45B}" srcOrd="1" destOrd="0" presId="urn:microsoft.com/office/officeart/2005/8/layout/hList2"/>
    <dgm:cxn modelId="{2CA4C818-218B-4C08-9E6A-7A660E88AD3B}" type="presParOf" srcId="{F8A136FF-94F1-439D-9936-5A08165979A0}" destId="{BA32D5E6-20A7-4384-901E-869D3182C160}" srcOrd="2" destOrd="0" presId="urn:microsoft.com/office/officeart/2005/8/layout/hList2"/>
    <dgm:cxn modelId="{C0321775-6D84-4B1F-A707-2D2B20DA9B38}" type="presParOf" srcId="{78A408EF-DFF1-4706-AD95-086B2B2DC3DD}" destId="{6D9B24C6-4D56-4005-A60F-0958803BEDF7}" srcOrd="3" destOrd="0" presId="urn:microsoft.com/office/officeart/2005/8/layout/hList2"/>
    <dgm:cxn modelId="{3B79F3B6-79A3-42C5-8FB1-9B84873E6B93}" type="presParOf" srcId="{78A408EF-DFF1-4706-AD95-086B2B2DC3DD}" destId="{ECD6613E-6185-428A-8E44-CB034F74AC9C}" srcOrd="4" destOrd="0" presId="urn:microsoft.com/office/officeart/2005/8/layout/hList2"/>
    <dgm:cxn modelId="{C3C3DBED-1A10-496C-8598-01A7C8CF71B3}" type="presParOf" srcId="{ECD6613E-6185-428A-8E44-CB034F74AC9C}" destId="{1D52365E-CCA6-4EC5-9A91-18021947D2C0}" srcOrd="0" destOrd="0" presId="urn:microsoft.com/office/officeart/2005/8/layout/hList2"/>
    <dgm:cxn modelId="{B2E80A16-9D91-40E2-8EDE-69AE22241028}" type="presParOf" srcId="{ECD6613E-6185-428A-8E44-CB034F74AC9C}" destId="{56EFDD82-21E4-4BBB-8BCB-0104A67821CC}" srcOrd="1" destOrd="0" presId="urn:microsoft.com/office/officeart/2005/8/layout/hList2"/>
    <dgm:cxn modelId="{DF50764D-9119-496D-A245-E4975A13ABD0}" type="presParOf" srcId="{ECD6613E-6185-428A-8E44-CB034F74AC9C}" destId="{1FEA710E-E6F0-4804-84EC-54365FCC3B99}" srcOrd="2" destOrd="0" presId="urn:microsoft.com/office/officeart/2005/8/layout/hList2"/>
    <dgm:cxn modelId="{64523201-7BD3-4103-85B6-1DEA930C8991}" type="presParOf" srcId="{78A408EF-DFF1-4706-AD95-086B2B2DC3DD}" destId="{60A19952-C470-4C7B-8C75-E4B69A89768D}" srcOrd="5" destOrd="0" presId="urn:microsoft.com/office/officeart/2005/8/layout/hList2"/>
    <dgm:cxn modelId="{1D7627CD-C620-40DB-9C4B-6D8950A8D969}" type="presParOf" srcId="{78A408EF-DFF1-4706-AD95-086B2B2DC3DD}" destId="{67C96A9B-8BE4-4E89-90B6-E16A88D5B1CA}" srcOrd="6" destOrd="0" presId="urn:microsoft.com/office/officeart/2005/8/layout/hList2"/>
    <dgm:cxn modelId="{F64BD8BC-604E-4DE7-A483-3A605622E58F}" type="presParOf" srcId="{67C96A9B-8BE4-4E89-90B6-E16A88D5B1CA}" destId="{04D25F42-B170-4233-B721-31007B22549E}" srcOrd="0" destOrd="0" presId="urn:microsoft.com/office/officeart/2005/8/layout/hList2"/>
    <dgm:cxn modelId="{B2A06338-E10C-4691-B588-A9564D422FD2}" type="presParOf" srcId="{67C96A9B-8BE4-4E89-90B6-E16A88D5B1CA}" destId="{713476AB-9696-40E4-94F0-C99F79DFDAD6}" srcOrd="1" destOrd="0" presId="urn:microsoft.com/office/officeart/2005/8/layout/hList2"/>
    <dgm:cxn modelId="{E5A9B3F8-6570-4F08-8CBE-91F26279F948}" type="presParOf" srcId="{67C96A9B-8BE4-4E89-90B6-E16A88D5B1CA}" destId="{605907D3-FAB0-4285-B429-DC43994289AD}"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FEFD23-815D-444E-8121-F8E7DE3E0ED1}"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E4817CA0-B9B5-4FC6-A15E-6A4B1BDAA7C7}">
      <dgm:prSet phldrT="[Text]" custT="1"/>
      <dgm:spPr/>
      <dgm:t>
        <a:bodyPr/>
        <a:lstStyle/>
        <a:p>
          <a:r>
            <a:rPr lang="en-US" sz="2000"/>
            <a:t>Date</a:t>
          </a:r>
          <a:endParaRPr lang="en-US" sz="1900"/>
        </a:p>
      </dgm:t>
    </dgm:pt>
    <dgm:pt modelId="{D2A045A9-56AA-4327-8BEE-32D1E0792B1D}" cxnId="{22E17D74-BE4C-424D-9A54-DCEC73A6D4A3}" type="parTrans">
      <dgm:prSet/>
      <dgm:spPr/>
      <dgm:t>
        <a:bodyPr/>
        <a:lstStyle/>
        <a:p>
          <a:endParaRPr lang="en-US"/>
        </a:p>
      </dgm:t>
    </dgm:pt>
    <dgm:pt modelId="{B6315D6E-EB8D-4604-961D-F2F78CB66217}" cxnId="{22E17D74-BE4C-424D-9A54-DCEC73A6D4A3}" type="sibTrans">
      <dgm:prSet/>
      <dgm:spPr/>
      <dgm:t>
        <a:bodyPr/>
        <a:lstStyle/>
        <a:p>
          <a:endParaRPr lang="en-US"/>
        </a:p>
      </dgm:t>
    </dgm:pt>
    <dgm:pt modelId="{8492436F-958F-4AB2-A3DC-344E1D3CFE00}">
      <dgm:prSet phldrT="[Text]" custT="1"/>
      <dgm:spPr>
        <a:solidFill>
          <a:srgbClr val="0070C0"/>
        </a:solidFill>
      </dgm:spPr>
      <dgm:t>
        <a:bodyPr/>
        <a:lstStyle/>
        <a:p>
          <a:r>
            <a:rPr lang="en-US" sz="1400"/>
            <a:t>Age</a:t>
          </a:r>
        </a:p>
      </dgm:t>
    </dgm:pt>
    <dgm:pt modelId="{71BC005F-1D70-469E-8D13-A750456208CA}" cxnId="{57AA46EE-3E40-4DAD-B33D-542901F294D6}" type="parTrans">
      <dgm:prSet/>
      <dgm:spPr/>
      <dgm:t>
        <a:bodyPr/>
        <a:lstStyle/>
        <a:p>
          <a:endParaRPr lang="en-US"/>
        </a:p>
      </dgm:t>
    </dgm:pt>
    <dgm:pt modelId="{046E410F-4BFB-4A82-98E0-0A534482B12C}" cxnId="{57AA46EE-3E40-4DAD-B33D-542901F294D6}" type="sibTrans">
      <dgm:prSet/>
      <dgm:spPr/>
      <dgm:t>
        <a:bodyPr/>
        <a:lstStyle/>
        <a:p>
          <a:endParaRPr lang="en-US"/>
        </a:p>
      </dgm:t>
    </dgm:pt>
    <dgm:pt modelId="{372594DD-06FA-49E8-9325-EC86421D7DD0}">
      <dgm:prSet phldrT="[Text]" custT="1"/>
      <dgm:spPr/>
      <dgm:t>
        <a:bodyPr/>
        <a:lstStyle/>
        <a:p>
          <a:r>
            <a:rPr lang="en-US" sz="2000"/>
            <a:t>Time</a:t>
          </a:r>
        </a:p>
      </dgm:t>
    </dgm:pt>
    <dgm:pt modelId="{3A8ACC7A-018E-4FBA-AED8-4AFEABD053B7}" cxnId="{597F66F5-EC2F-4B23-AD5C-17C2F2DC6A02}" type="parTrans">
      <dgm:prSet/>
      <dgm:spPr/>
      <dgm:t>
        <a:bodyPr/>
        <a:lstStyle/>
        <a:p>
          <a:endParaRPr lang="en-US"/>
        </a:p>
      </dgm:t>
    </dgm:pt>
    <dgm:pt modelId="{AB26908C-2048-484C-A4F2-CF1BF2D2A578}" cxnId="{597F66F5-EC2F-4B23-AD5C-17C2F2DC6A02}" type="sibTrans">
      <dgm:prSet/>
      <dgm:spPr/>
      <dgm:t>
        <a:bodyPr/>
        <a:lstStyle/>
        <a:p>
          <a:endParaRPr lang="en-US"/>
        </a:p>
      </dgm:t>
    </dgm:pt>
    <dgm:pt modelId="{FC6830F9-A456-458D-BFEE-C52158FAE030}">
      <dgm:prSet phldrT="[Text]" custT="1"/>
      <dgm:spPr>
        <a:solidFill>
          <a:srgbClr val="0070C0"/>
        </a:solidFill>
      </dgm:spPr>
      <dgm:t>
        <a:bodyPr/>
        <a:lstStyle/>
        <a:p>
          <a:r>
            <a:rPr lang="en-US" sz="1400"/>
            <a:t>Time Only</a:t>
          </a:r>
        </a:p>
      </dgm:t>
    </dgm:pt>
    <dgm:pt modelId="{AE3ADF2A-21B9-4F1A-9EC4-8D3B9C10784C}" cxnId="{CFEAF59A-48AA-4943-AB6C-4FCA20B0E6FF}" type="parTrans">
      <dgm:prSet/>
      <dgm:spPr/>
      <dgm:t>
        <a:bodyPr/>
        <a:lstStyle/>
        <a:p>
          <a:endParaRPr lang="en-US"/>
        </a:p>
      </dgm:t>
    </dgm:pt>
    <dgm:pt modelId="{575882E2-0FE7-4667-A194-E1D23E0B688C}" cxnId="{CFEAF59A-48AA-4943-AB6C-4FCA20B0E6FF}" type="sibTrans">
      <dgm:prSet/>
      <dgm:spPr/>
      <dgm:t>
        <a:bodyPr/>
        <a:lstStyle/>
        <a:p>
          <a:endParaRPr lang="en-US"/>
        </a:p>
      </dgm:t>
    </dgm:pt>
    <dgm:pt modelId="{2858E518-907F-4C35-B85C-BA6661A92C0B}">
      <dgm:prSet phldrT="[Text]" custT="1"/>
      <dgm:spPr/>
      <dgm:t>
        <a:bodyPr/>
        <a:lstStyle/>
        <a:p>
          <a:r>
            <a:rPr lang="en-US" sz="2000"/>
            <a:t>Duration</a:t>
          </a:r>
        </a:p>
      </dgm:t>
    </dgm:pt>
    <dgm:pt modelId="{CB4735A5-308C-496B-AED7-AF838F6CEE50}" cxnId="{4C39C7BF-58F4-4E05-9340-0C3CF4B5D838}" type="parTrans">
      <dgm:prSet/>
      <dgm:spPr/>
      <dgm:t>
        <a:bodyPr/>
        <a:lstStyle/>
        <a:p>
          <a:endParaRPr lang="en-US"/>
        </a:p>
      </dgm:t>
    </dgm:pt>
    <dgm:pt modelId="{4AE86C81-2FF1-4351-BC79-95352502E4DA}" cxnId="{4C39C7BF-58F4-4E05-9340-0C3CF4B5D838}" type="sibTrans">
      <dgm:prSet/>
      <dgm:spPr/>
      <dgm:t>
        <a:bodyPr/>
        <a:lstStyle/>
        <a:p>
          <a:endParaRPr lang="en-US"/>
        </a:p>
      </dgm:t>
    </dgm:pt>
    <dgm:pt modelId="{F185FC31-D83D-4F2C-A589-60EB32F9502F}">
      <dgm:prSet phldrT="[Text]" custT="1"/>
      <dgm:spPr>
        <a:solidFill>
          <a:srgbClr val="0070C0"/>
        </a:solidFill>
      </dgm:spPr>
      <dgm:t>
        <a:bodyPr/>
        <a:lstStyle/>
        <a:p>
          <a:r>
            <a:rPr lang="en-US" sz="1400"/>
            <a:t>Days</a:t>
          </a:r>
        </a:p>
      </dgm:t>
    </dgm:pt>
    <dgm:pt modelId="{9DC43974-3AA6-4A47-994B-C97CBD316404}" cxnId="{8D4DCD73-22C1-4EEA-9BF3-6DAE6681B6AF}" type="parTrans">
      <dgm:prSet/>
      <dgm:spPr/>
      <dgm:t>
        <a:bodyPr/>
        <a:lstStyle/>
        <a:p>
          <a:endParaRPr lang="en-US"/>
        </a:p>
      </dgm:t>
    </dgm:pt>
    <dgm:pt modelId="{1E53114F-8191-4771-B037-9BE78F7216C5}" cxnId="{8D4DCD73-22C1-4EEA-9BF3-6DAE6681B6AF}" type="sibTrans">
      <dgm:prSet/>
      <dgm:spPr/>
      <dgm:t>
        <a:bodyPr/>
        <a:lstStyle/>
        <a:p>
          <a:endParaRPr lang="en-US"/>
        </a:p>
      </dgm:t>
    </dgm:pt>
    <dgm:pt modelId="{1C6DF30B-4CBD-4C8F-ADA8-1B5DAE9CD5DB}">
      <dgm:prSet phldrT="[Text]" custT="1"/>
      <dgm:spPr>
        <a:solidFill>
          <a:srgbClr val="0070C0"/>
        </a:solidFill>
      </dgm:spPr>
      <dgm:t>
        <a:bodyPr/>
        <a:lstStyle/>
        <a:p>
          <a:r>
            <a:rPr lang="en-US" sz="1400"/>
            <a:t>Date Only</a:t>
          </a:r>
        </a:p>
      </dgm:t>
    </dgm:pt>
    <dgm:pt modelId="{F5104B8E-7832-4BF9-8F77-4DB0165624AD}" cxnId="{5978EEF9-BCF4-4EA8-B838-28B9A7DBF140}" type="parTrans">
      <dgm:prSet/>
      <dgm:spPr/>
      <dgm:t>
        <a:bodyPr/>
        <a:lstStyle/>
        <a:p>
          <a:endParaRPr lang="en-US"/>
        </a:p>
      </dgm:t>
    </dgm:pt>
    <dgm:pt modelId="{10A70A96-9D73-4931-B07C-E0992915FBCE}" cxnId="{5978EEF9-BCF4-4EA8-B838-28B9A7DBF140}" type="sibTrans">
      <dgm:prSet/>
      <dgm:spPr/>
      <dgm:t>
        <a:bodyPr/>
        <a:lstStyle/>
        <a:p>
          <a:endParaRPr lang="en-US"/>
        </a:p>
      </dgm:t>
    </dgm:pt>
    <dgm:pt modelId="{D01E589A-B60D-424F-AE6A-9443883C5DCB}">
      <dgm:prSet phldrT="[Text]" custT="1"/>
      <dgm:spPr>
        <a:solidFill>
          <a:srgbClr val="0070C0"/>
        </a:solidFill>
      </dgm:spPr>
      <dgm:t>
        <a:bodyPr/>
        <a:lstStyle/>
        <a:p>
          <a:r>
            <a:rPr lang="en-US" sz="1400"/>
            <a:t>Parse</a:t>
          </a:r>
        </a:p>
      </dgm:t>
    </dgm:pt>
    <dgm:pt modelId="{634C4AC2-FFD4-4233-8C4C-28F278195415}" cxnId="{A5A15155-47C6-4D05-A8CB-E1219CBCAF19}" type="parTrans">
      <dgm:prSet/>
      <dgm:spPr/>
      <dgm:t>
        <a:bodyPr/>
        <a:lstStyle/>
        <a:p>
          <a:endParaRPr lang="en-US"/>
        </a:p>
      </dgm:t>
    </dgm:pt>
    <dgm:pt modelId="{114ADFD8-DCC7-4185-BC50-84D1590E1E75}" cxnId="{A5A15155-47C6-4D05-A8CB-E1219CBCAF19}" type="sibTrans">
      <dgm:prSet/>
      <dgm:spPr/>
      <dgm:t>
        <a:bodyPr/>
        <a:lstStyle/>
        <a:p>
          <a:endParaRPr lang="en-US"/>
        </a:p>
      </dgm:t>
    </dgm:pt>
    <dgm:pt modelId="{6353EEB7-788D-429A-8EA2-0D2BFC3298F0}">
      <dgm:prSet phldrT="[Text]" custT="1"/>
      <dgm:spPr>
        <a:solidFill>
          <a:srgbClr val="0070C0"/>
        </a:solidFill>
      </dgm:spPr>
      <dgm:t>
        <a:bodyPr/>
        <a:lstStyle/>
        <a:p>
          <a:r>
            <a:rPr lang="en-US" sz="1400"/>
            <a:t>Year</a:t>
          </a:r>
        </a:p>
      </dgm:t>
    </dgm:pt>
    <dgm:pt modelId="{A86A674B-B9B9-43C4-877B-F3090E8C1C68}" cxnId="{8ED6877E-11F0-492E-8CFE-B6CF1A41B956}" type="parTrans">
      <dgm:prSet/>
      <dgm:spPr/>
      <dgm:t>
        <a:bodyPr/>
        <a:lstStyle/>
        <a:p>
          <a:endParaRPr lang="en-US"/>
        </a:p>
      </dgm:t>
    </dgm:pt>
    <dgm:pt modelId="{A5B7321F-1DA9-4654-B370-A5EED0C5F6DD}" cxnId="{8ED6877E-11F0-492E-8CFE-B6CF1A41B956}" type="sibTrans">
      <dgm:prSet/>
      <dgm:spPr/>
      <dgm:t>
        <a:bodyPr/>
        <a:lstStyle/>
        <a:p>
          <a:endParaRPr lang="en-US"/>
        </a:p>
      </dgm:t>
    </dgm:pt>
    <dgm:pt modelId="{FDC656F4-FF59-4471-84D0-5CB5A6510E1F}">
      <dgm:prSet phldrT="[Text]" custT="1"/>
      <dgm:spPr>
        <a:solidFill>
          <a:srgbClr val="0070C0"/>
        </a:solidFill>
      </dgm:spPr>
      <dgm:t>
        <a:bodyPr/>
        <a:lstStyle/>
        <a:p>
          <a:r>
            <a:rPr lang="en-US" sz="1400"/>
            <a:t>Quarter</a:t>
          </a:r>
        </a:p>
      </dgm:t>
    </dgm:pt>
    <dgm:pt modelId="{A839B11C-C3BC-45DE-A60B-804D71DFBD93}" cxnId="{A8F79988-962C-4058-B759-4CEAA01C7F08}" type="parTrans">
      <dgm:prSet/>
      <dgm:spPr/>
      <dgm:t>
        <a:bodyPr/>
        <a:lstStyle/>
        <a:p>
          <a:endParaRPr lang="en-US"/>
        </a:p>
      </dgm:t>
    </dgm:pt>
    <dgm:pt modelId="{68D7A936-7CF1-4E87-841E-320DA29454B0}" cxnId="{A8F79988-962C-4058-B759-4CEAA01C7F08}" type="sibTrans">
      <dgm:prSet/>
      <dgm:spPr/>
      <dgm:t>
        <a:bodyPr/>
        <a:lstStyle/>
        <a:p>
          <a:endParaRPr lang="en-US"/>
        </a:p>
      </dgm:t>
    </dgm:pt>
    <dgm:pt modelId="{2F8594BE-F408-4C7F-8550-7F007832672D}">
      <dgm:prSet phldrT="[Text]" custT="1"/>
      <dgm:spPr>
        <a:solidFill>
          <a:srgbClr val="0070C0"/>
        </a:solidFill>
      </dgm:spPr>
      <dgm:t>
        <a:bodyPr/>
        <a:lstStyle/>
        <a:p>
          <a:r>
            <a:rPr lang="en-US" sz="1400"/>
            <a:t>Month</a:t>
          </a:r>
        </a:p>
      </dgm:t>
    </dgm:pt>
    <dgm:pt modelId="{DAD7E8C4-1FE6-4A7E-B7FD-CBA1D879B566}" cxnId="{7FE64630-BCD3-4AF9-B9D1-F5EB4D6A6510}" type="parTrans">
      <dgm:prSet/>
      <dgm:spPr/>
      <dgm:t>
        <a:bodyPr/>
        <a:lstStyle/>
        <a:p>
          <a:endParaRPr lang="en-US"/>
        </a:p>
      </dgm:t>
    </dgm:pt>
    <dgm:pt modelId="{441B34AE-42C2-475C-913C-689275321652}" cxnId="{7FE64630-BCD3-4AF9-B9D1-F5EB4D6A6510}" type="sibTrans">
      <dgm:prSet/>
      <dgm:spPr/>
      <dgm:t>
        <a:bodyPr/>
        <a:lstStyle/>
        <a:p>
          <a:endParaRPr lang="en-US"/>
        </a:p>
      </dgm:t>
    </dgm:pt>
    <dgm:pt modelId="{D76EF724-8553-43D9-A1AA-ED50F6CBD404}">
      <dgm:prSet phldrT="[Text]" custT="1"/>
      <dgm:spPr>
        <a:solidFill>
          <a:srgbClr val="0070C0"/>
        </a:solidFill>
      </dgm:spPr>
      <dgm:t>
        <a:bodyPr/>
        <a:lstStyle/>
        <a:p>
          <a:r>
            <a:rPr lang="en-US" sz="1400"/>
            <a:t>Week</a:t>
          </a:r>
        </a:p>
      </dgm:t>
    </dgm:pt>
    <dgm:pt modelId="{35251F52-2A11-4F92-886B-876A7DF151AA}" cxnId="{35F4F8F9-E70B-4A6B-900E-08858193BFC0}" type="parTrans">
      <dgm:prSet/>
      <dgm:spPr/>
      <dgm:t>
        <a:bodyPr/>
        <a:lstStyle/>
        <a:p>
          <a:endParaRPr lang="en-US"/>
        </a:p>
      </dgm:t>
    </dgm:pt>
    <dgm:pt modelId="{C7804F75-9EA4-4FC2-868B-8105607641A5}" cxnId="{35F4F8F9-E70B-4A6B-900E-08858193BFC0}" type="sibTrans">
      <dgm:prSet/>
      <dgm:spPr/>
      <dgm:t>
        <a:bodyPr/>
        <a:lstStyle/>
        <a:p>
          <a:endParaRPr lang="en-US"/>
        </a:p>
      </dgm:t>
    </dgm:pt>
    <dgm:pt modelId="{2844222F-94C5-4961-AA68-5140BE0A6E57}">
      <dgm:prSet phldrT="[Text]" custT="1"/>
      <dgm:spPr>
        <a:solidFill>
          <a:srgbClr val="0070C0"/>
        </a:solidFill>
      </dgm:spPr>
      <dgm:t>
        <a:bodyPr/>
        <a:lstStyle/>
        <a:p>
          <a:r>
            <a:rPr lang="en-US" sz="1400"/>
            <a:t>Day</a:t>
          </a:r>
        </a:p>
      </dgm:t>
    </dgm:pt>
    <dgm:pt modelId="{CB49CED7-2F36-459F-9420-6BEA84F6F8A5}" cxnId="{A78D69C3-45F6-4D6A-A778-45B1304A90DC}" type="parTrans">
      <dgm:prSet/>
      <dgm:spPr/>
      <dgm:t>
        <a:bodyPr/>
        <a:lstStyle/>
        <a:p>
          <a:endParaRPr lang="en-US"/>
        </a:p>
      </dgm:t>
    </dgm:pt>
    <dgm:pt modelId="{6B6E246E-65C9-4327-B5C1-951411C1D33D}" cxnId="{A78D69C3-45F6-4D6A-A778-45B1304A90DC}" type="sibTrans">
      <dgm:prSet/>
      <dgm:spPr/>
      <dgm:t>
        <a:bodyPr/>
        <a:lstStyle/>
        <a:p>
          <a:endParaRPr lang="en-US"/>
        </a:p>
      </dgm:t>
    </dgm:pt>
    <dgm:pt modelId="{E4ABF344-344B-4E7D-9924-A728E919736F}">
      <dgm:prSet phldrT="[Text]" custT="1"/>
      <dgm:spPr>
        <a:solidFill>
          <a:srgbClr val="0070C0"/>
        </a:solidFill>
      </dgm:spPr>
      <dgm:t>
        <a:bodyPr/>
        <a:lstStyle/>
        <a:p>
          <a:r>
            <a:rPr lang="en-US" sz="1400"/>
            <a:t>Earliest</a:t>
          </a:r>
        </a:p>
      </dgm:t>
    </dgm:pt>
    <dgm:pt modelId="{FAE5F73C-8D30-4CC4-8AA1-19358E1E8577}" cxnId="{C3471E82-A21D-444B-8F3C-B73375D3AA6A}" type="parTrans">
      <dgm:prSet/>
      <dgm:spPr/>
      <dgm:t>
        <a:bodyPr/>
        <a:lstStyle/>
        <a:p>
          <a:endParaRPr lang="en-US"/>
        </a:p>
      </dgm:t>
    </dgm:pt>
    <dgm:pt modelId="{FDC86D37-55F2-42CF-ABE1-D2EAD53150CA}" cxnId="{C3471E82-A21D-444B-8F3C-B73375D3AA6A}" type="sibTrans">
      <dgm:prSet/>
      <dgm:spPr/>
      <dgm:t>
        <a:bodyPr/>
        <a:lstStyle/>
        <a:p>
          <a:endParaRPr lang="en-US"/>
        </a:p>
      </dgm:t>
    </dgm:pt>
    <dgm:pt modelId="{03E80FD0-1B71-4F4D-A18D-1744C608FF51}">
      <dgm:prSet phldrT="[Text]" custT="1"/>
      <dgm:spPr>
        <a:solidFill>
          <a:srgbClr val="0070C0"/>
        </a:solidFill>
      </dgm:spPr>
      <dgm:t>
        <a:bodyPr/>
        <a:lstStyle/>
        <a:p>
          <a:r>
            <a:rPr lang="en-US" sz="1400"/>
            <a:t>Latest</a:t>
          </a:r>
        </a:p>
      </dgm:t>
    </dgm:pt>
    <dgm:pt modelId="{DCD5B465-0CCC-4A8A-85E4-BAE5880D268F}" cxnId="{4CBAF1B7-1B37-4263-950A-C1EF4F54609C}" type="parTrans">
      <dgm:prSet/>
      <dgm:spPr/>
      <dgm:t>
        <a:bodyPr/>
        <a:lstStyle/>
        <a:p>
          <a:endParaRPr lang="en-US"/>
        </a:p>
      </dgm:t>
    </dgm:pt>
    <dgm:pt modelId="{CA1B32FE-6EA4-4A23-BB9A-936A9AD63040}" cxnId="{4CBAF1B7-1B37-4263-950A-C1EF4F54609C}" type="sibTrans">
      <dgm:prSet/>
      <dgm:spPr/>
      <dgm:t>
        <a:bodyPr/>
        <a:lstStyle/>
        <a:p>
          <a:endParaRPr lang="en-US"/>
        </a:p>
      </dgm:t>
    </dgm:pt>
    <dgm:pt modelId="{925CDBEB-69FD-45CD-B936-7EAD831405DE}">
      <dgm:prSet phldrT="[Text]" custT="1"/>
      <dgm:spPr>
        <a:solidFill>
          <a:srgbClr val="0070C0"/>
        </a:solidFill>
      </dgm:spPr>
      <dgm:t>
        <a:bodyPr/>
        <a:lstStyle/>
        <a:p>
          <a:r>
            <a:rPr lang="en-US" sz="1400"/>
            <a:t>Combine Date and Time</a:t>
          </a:r>
        </a:p>
      </dgm:t>
    </dgm:pt>
    <dgm:pt modelId="{413CBED5-9A0C-4A26-A228-36C29B4946EE}" cxnId="{887A5B8C-222E-4FC6-8572-1043CE7AAE35}" type="parTrans">
      <dgm:prSet/>
      <dgm:spPr/>
      <dgm:t>
        <a:bodyPr/>
        <a:lstStyle/>
        <a:p>
          <a:endParaRPr lang="en-US"/>
        </a:p>
      </dgm:t>
    </dgm:pt>
    <dgm:pt modelId="{5A953FE5-D970-45C5-9F30-D32A8017B0ED}" cxnId="{887A5B8C-222E-4FC6-8572-1043CE7AAE35}" type="sibTrans">
      <dgm:prSet/>
      <dgm:spPr/>
      <dgm:t>
        <a:bodyPr/>
        <a:lstStyle/>
        <a:p>
          <a:endParaRPr lang="en-US"/>
        </a:p>
      </dgm:t>
    </dgm:pt>
    <dgm:pt modelId="{317FC126-BA88-4416-8612-720B61582C34}">
      <dgm:prSet phldrT="[Text]" custT="1"/>
      <dgm:spPr>
        <a:solidFill>
          <a:srgbClr val="0070C0"/>
        </a:solidFill>
      </dgm:spPr>
      <dgm:t>
        <a:bodyPr/>
        <a:lstStyle/>
        <a:p>
          <a:r>
            <a:rPr lang="en-US" sz="1400"/>
            <a:t>Local Time</a:t>
          </a:r>
        </a:p>
      </dgm:t>
    </dgm:pt>
    <dgm:pt modelId="{E9213F5C-CBAF-42C9-AAF1-8051C57B4E14}" cxnId="{E87CD6DE-57D2-4B95-978D-69F602091CB1}" type="parTrans">
      <dgm:prSet/>
      <dgm:spPr/>
      <dgm:t>
        <a:bodyPr/>
        <a:lstStyle/>
        <a:p>
          <a:endParaRPr lang="en-US"/>
        </a:p>
      </dgm:t>
    </dgm:pt>
    <dgm:pt modelId="{2CFAE39B-3E7F-4F2D-9AB7-81E381B620FB}" cxnId="{E87CD6DE-57D2-4B95-978D-69F602091CB1}" type="sibTrans">
      <dgm:prSet/>
      <dgm:spPr/>
      <dgm:t>
        <a:bodyPr/>
        <a:lstStyle/>
        <a:p>
          <a:endParaRPr lang="en-US"/>
        </a:p>
      </dgm:t>
    </dgm:pt>
    <dgm:pt modelId="{A46BF393-7E34-4CA6-9606-6FD8496AABC3}">
      <dgm:prSet phldrT="[Text]" custT="1"/>
      <dgm:spPr>
        <a:solidFill>
          <a:srgbClr val="0070C0"/>
        </a:solidFill>
      </dgm:spPr>
      <dgm:t>
        <a:bodyPr/>
        <a:lstStyle/>
        <a:p>
          <a:r>
            <a:rPr lang="en-US" sz="1400"/>
            <a:t>Parse</a:t>
          </a:r>
        </a:p>
      </dgm:t>
    </dgm:pt>
    <dgm:pt modelId="{0C351855-9E64-4321-A4FC-BAE86AEEA9F3}" cxnId="{93808A2D-A295-4B2F-A2C4-916F25BCA2D4}" type="parTrans">
      <dgm:prSet/>
      <dgm:spPr/>
      <dgm:t>
        <a:bodyPr/>
        <a:lstStyle/>
        <a:p>
          <a:endParaRPr lang="en-US"/>
        </a:p>
      </dgm:t>
    </dgm:pt>
    <dgm:pt modelId="{13F421F3-715D-478F-AF0B-69CA22F1FF2B}" cxnId="{93808A2D-A295-4B2F-A2C4-916F25BCA2D4}" type="sibTrans">
      <dgm:prSet/>
      <dgm:spPr/>
      <dgm:t>
        <a:bodyPr/>
        <a:lstStyle/>
        <a:p>
          <a:endParaRPr lang="en-US"/>
        </a:p>
      </dgm:t>
    </dgm:pt>
    <dgm:pt modelId="{EAAFE32E-F119-4A3A-A33B-A30341EC4980}">
      <dgm:prSet phldrT="[Text]" custT="1"/>
      <dgm:spPr>
        <a:solidFill>
          <a:srgbClr val="0070C0"/>
        </a:solidFill>
      </dgm:spPr>
      <dgm:t>
        <a:bodyPr/>
        <a:lstStyle/>
        <a:p>
          <a:r>
            <a:rPr lang="en-US" sz="1400"/>
            <a:t>Hour</a:t>
          </a:r>
        </a:p>
      </dgm:t>
    </dgm:pt>
    <dgm:pt modelId="{620F79F9-755C-4B58-9C9E-26CE6EA5674B}" cxnId="{93699AB5-0AF7-4966-9B65-31FCD1C86DA9}" type="parTrans">
      <dgm:prSet/>
      <dgm:spPr/>
      <dgm:t>
        <a:bodyPr/>
        <a:lstStyle/>
        <a:p>
          <a:endParaRPr lang="en-US"/>
        </a:p>
      </dgm:t>
    </dgm:pt>
    <dgm:pt modelId="{34C1145B-3408-4D9C-ABDB-A9E0FDE53C67}" cxnId="{93699AB5-0AF7-4966-9B65-31FCD1C86DA9}" type="sibTrans">
      <dgm:prSet/>
      <dgm:spPr/>
      <dgm:t>
        <a:bodyPr/>
        <a:lstStyle/>
        <a:p>
          <a:endParaRPr lang="en-US"/>
        </a:p>
      </dgm:t>
    </dgm:pt>
    <dgm:pt modelId="{ED32B624-62DF-4589-934E-E2615216DB20}">
      <dgm:prSet phldrT="[Text]" custT="1"/>
      <dgm:spPr>
        <a:solidFill>
          <a:srgbClr val="0070C0"/>
        </a:solidFill>
      </dgm:spPr>
      <dgm:t>
        <a:bodyPr/>
        <a:lstStyle/>
        <a:p>
          <a:r>
            <a:rPr lang="en-US" sz="1400"/>
            <a:t>Minute</a:t>
          </a:r>
        </a:p>
      </dgm:t>
    </dgm:pt>
    <dgm:pt modelId="{2A37F947-5400-4161-8FFA-88DA245EF5D7}" cxnId="{FCDE0301-4ADD-4E2A-A908-76CE62E59A59}" type="parTrans">
      <dgm:prSet/>
      <dgm:spPr/>
      <dgm:t>
        <a:bodyPr/>
        <a:lstStyle/>
        <a:p>
          <a:endParaRPr lang="en-US"/>
        </a:p>
      </dgm:t>
    </dgm:pt>
    <dgm:pt modelId="{7AA9E5BF-A025-4672-83C7-87E593027834}" cxnId="{FCDE0301-4ADD-4E2A-A908-76CE62E59A59}" type="sibTrans">
      <dgm:prSet/>
      <dgm:spPr/>
      <dgm:t>
        <a:bodyPr/>
        <a:lstStyle/>
        <a:p>
          <a:endParaRPr lang="en-US"/>
        </a:p>
      </dgm:t>
    </dgm:pt>
    <dgm:pt modelId="{82DC4F16-0238-4C7C-A3DE-E8BD76F92DA8}">
      <dgm:prSet phldrT="[Text]" custT="1"/>
      <dgm:spPr>
        <a:solidFill>
          <a:srgbClr val="0070C0"/>
        </a:solidFill>
      </dgm:spPr>
      <dgm:t>
        <a:bodyPr/>
        <a:lstStyle/>
        <a:p>
          <a:r>
            <a:rPr lang="en-US" sz="1400"/>
            <a:t>Second</a:t>
          </a:r>
        </a:p>
      </dgm:t>
    </dgm:pt>
    <dgm:pt modelId="{405BE70C-8473-418B-B984-1FD9EF8138C1}" cxnId="{7F905332-1EA9-4DFF-8BE3-2300A1FB0118}" type="parTrans">
      <dgm:prSet/>
      <dgm:spPr/>
      <dgm:t>
        <a:bodyPr/>
        <a:lstStyle/>
        <a:p>
          <a:endParaRPr lang="en-US"/>
        </a:p>
      </dgm:t>
    </dgm:pt>
    <dgm:pt modelId="{02D6DFDA-935C-44E3-B114-91DAFCF52583}" cxnId="{7F905332-1EA9-4DFF-8BE3-2300A1FB0118}" type="sibTrans">
      <dgm:prSet/>
      <dgm:spPr/>
      <dgm:t>
        <a:bodyPr/>
        <a:lstStyle/>
        <a:p>
          <a:endParaRPr lang="en-US"/>
        </a:p>
      </dgm:t>
    </dgm:pt>
    <dgm:pt modelId="{7DDF273B-6E28-46EB-895B-24FA5ACB6B9D}">
      <dgm:prSet phldrT="[Text]" custT="1"/>
      <dgm:spPr>
        <a:solidFill>
          <a:srgbClr val="0070C0"/>
        </a:solidFill>
      </dgm:spPr>
      <dgm:t>
        <a:bodyPr/>
        <a:lstStyle/>
        <a:p>
          <a:r>
            <a:rPr lang="en-US" sz="1400"/>
            <a:t>Combine Date and Time</a:t>
          </a:r>
        </a:p>
      </dgm:t>
    </dgm:pt>
    <dgm:pt modelId="{15E7B5C3-7B6D-46A1-99ED-404EA56B90B8}" cxnId="{1B9F37F1-4F20-4ACB-8356-BDBCA712D446}" type="parTrans">
      <dgm:prSet/>
      <dgm:spPr/>
      <dgm:t>
        <a:bodyPr/>
        <a:lstStyle/>
        <a:p>
          <a:endParaRPr lang="en-US"/>
        </a:p>
      </dgm:t>
    </dgm:pt>
    <dgm:pt modelId="{8EFA23DE-84F5-4B7B-B3DA-97C1E3A527E7}" cxnId="{1B9F37F1-4F20-4ACB-8356-BDBCA712D446}" type="sibTrans">
      <dgm:prSet/>
      <dgm:spPr/>
      <dgm:t>
        <a:bodyPr/>
        <a:lstStyle/>
        <a:p>
          <a:endParaRPr lang="en-US"/>
        </a:p>
      </dgm:t>
    </dgm:pt>
    <dgm:pt modelId="{3ABFEABF-4004-4ABD-AFEC-39BC772F41C6}">
      <dgm:prSet phldrT="[Text]" custT="1"/>
      <dgm:spPr>
        <a:solidFill>
          <a:srgbClr val="0070C0"/>
        </a:solidFill>
      </dgm:spPr>
      <dgm:t>
        <a:bodyPr/>
        <a:lstStyle/>
        <a:p>
          <a:r>
            <a:rPr lang="en-US" sz="1400"/>
            <a:t>Earliest</a:t>
          </a:r>
        </a:p>
      </dgm:t>
    </dgm:pt>
    <dgm:pt modelId="{15060C0E-06FA-4184-9FB1-D324DF2FDC0F}" cxnId="{67D33E91-46D8-4E11-A3EC-162D84DC3A9B}" type="parTrans">
      <dgm:prSet/>
      <dgm:spPr/>
      <dgm:t>
        <a:bodyPr/>
        <a:lstStyle/>
        <a:p>
          <a:endParaRPr lang="en-US"/>
        </a:p>
      </dgm:t>
    </dgm:pt>
    <dgm:pt modelId="{B0B0C794-1C1F-47C6-959C-9A89E71C1C69}" cxnId="{67D33E91-46D8-4E11-A3EC-162D84DC3A9B}" type="sibTrans">
      <dgm:prSet/>
      <dgm:spPr/>
      <dgm:t>
        <a:bodyPr/>
        <a:lstStyle/>
        <a:p>
          <a:endParaRPr lang="en-US"/>
        </a:p>
      </dgm:t>
    </dgm:pt>
    <dgm:pt modelId="{FFD8914C-50B0-4A97-859A-BA96C417E1E9}">
      <dgm:prSet phldrT="[Text]" custT="1"/>
      <dgm:spPr>
        <a:solidFill>
          <a:srgbClr val="0070C0"/>
        </a:solidFill>
      </dgm:spPr>
      <dgm:t>
        <a:bodyPr/>
        <a:lstStyle/>
        <a:p>
          <a:r>
            <a:rPr lang="en-US" sz="1400"/>
            <a:t>Latest</a:t>
          </a:r>
        </a:p>
      </dgm:t>
    </dgm:pt>
    <dgm:pt modelId="{41E0B46E-2A30-40AB-9726-CA289224CE21}" cxnId="{E5380D75-F5E3-4269-8FEF-96DAC0F82A65}" type="parTrans">
      <dgm:prSet/>
      <dgm:spPr/>
      <dgm:t>
        <a:bodyPr/>
        <a:lstStyle/>
        <a:p>
          <a:endParaRPr lang="en-US"/>
        </a:p>
      </dgm:t>
    </dgm:pt>
    <dgm:pt modelId="{91F0B8D8-1EEE-43AC-84E8-021FC1634CBD}" cxnId="{E5380D75-F5E3-4269-8FEF-96DAC0F82A65}" type="sibTrans">
      <dgm:prSet/>
      <dgm:spPr/>
      <dgm:t>
        <a:bodyPr/>
        <a:lstStyle/>
        <a:p>
          <a:endParaRPr lang="en-US"/>
        </a:p>
      </dgm:t>
    </dgm:pt>
    <dgm:pt modelId="{D6B17DDD-FFE7-450D-B290-27AB6DE97F97}">
      <dgm:prSet phldrT="[Text]" custT="1"/>
      <dgm:spPr>
        <a:solidFill>
          <a:srgbClr val="0070C0"/>
        </a:solidFill>
      </dgm:spPr>
      <dgm:t>
        <a:bodyPr/>
        <a:lstStyle/>
        <a:p>
          <a:r>
            <a:rPr lang="en-US" sz="1400"/>
            <a:t>Hours</a:t>
          </a:r>
        </a:p>
      </dgm:t>
    </dgm:pt>
    <dgm:pt modelId="{191D2596-36AF-4634-9AA3-7CABE685596D}" cxnId="{413A0FA3-6012-43C4-992B-9CB50E0F66EC}" type="parTrans">
      <dgm:prSet/>
      <dgm:spPr/>
      <dgm:t>
        <a:bodyPr/>
        <a:lstStyle/>
        <a:p>
          <a:endParaRPr lang="en-US"/>
        </a:p>
      </dgm:t>
    </dgm:pt>
    <dgm:pt modelId="{92C4EE29-F215-4B30-9ACC-B1308B7A0869}" cxnId="{413A0FA3-6012-43C4-992B-9CB50E0F66EC}" type="sibTrans">
      <dgm:prSet/>
      <dgm:spPr/>
      <dgm:t>
        <a:bodyPr/>
        <a:lstStyle/>
        <a:p>
          <a:endParaRPr lang="en-US"/>
        </a:p>
      </dgm:t>
    </dgm:pt>
    <dgm:pt modelId="{98A4602D-198A-4042-94BE-C8E5AF6F9F37}">
      <dgm:prSet phldrT="[Text]" custT="1"/>
      <dgm:spPr>
        <a:solidFill>
          <a:srgbClr val="0070C0"/>
        </a:solidFill>
      </dgm:spPr>
      <dgm:t>
        <a:bodyPr/>
        <a:lstStyle/>
        <a:p>
          <a:r>
            <a:rPr lang="en-US" sz="1400"/>
            <a:t>Minutes</a:t>
          </a:r>
        </a:p>
      </dgm:t>
    </dgm:pt>
    <dgm:pt modelId="{1704B8DE-E53E-491F-B770-355D13FCD5D7}" cxnId="{01FD39DF-4646-496F-8B01-2C2513A35D9A}" type="parTrans">
      <dgm:prSet/>
      <dgm:spPr/>
      <dgm:t>
        <a:bodyPr/>
        <a:lstStyle/>
        <a:p>
          <a:endParaRPr lang="en-US"/>
        </a:p>
      </dgm:t>
    </dgm:pt>
    <dgm:pt modelId="{DA1C4650-7483-4B84-904E-68322C1EF72E}" cxnId="{01FD39DF-4646-496F-8B01-2C2513A35D9A}" type="sibTrans">
      <dgm:prSet/>
      <dgm:spPr/>
      <dgm:t>
        <a:bodyPr/>
        <a:lstStyle/>
        <a:p>
          <a:endParaRPr lang="en-US"/>
        </a:p>
      </dgm:t>
    </dgm:pt>
    <dgm:pt modelId="{0C649FEF-F6BB-4E97-9E38-5FD665BABB8C}">
      <dgm:prSet phldrT="[Text]" custT="1"/>
      <dgm:spPr>
        <a:solidFill>
          <a:srgbClr val="0070C0"/>
        </a:solidFill>
      </dgm:spPr>
      <dgm:t>
        <a:bodyPr/>
        <a:lstStyle/>
        <a:p>
          <a:r>
            <a:rPr lang="en-US" sz="1400"/>
            <a:t>Seconds</a:t>
          </a:r>
        </a:p>
      </dgm:t>
    </dgm:pt>
    <dgm:pt modelId="{933389AC-FB56-45BC-97C7-DEB98A2D824E}" cxnId="{DD12F0A1-F156-4B06-97AC-F55263B5DBC8}" type="parTrans">
      <dgm:prSet/>
      <dgm:spPr/>
      <dgm:t>
        <a:bodyPr/>
        <a:lstStyle/>
        <a:p>
          <a:endParaRPr lang="en-US"/>
        </a:p>
      </dgm:t>
    </dgm:pt>
    <dgm:pt modelId="{0C199BC4-61E8-4E1D-826A-AB64A9F66266}" cxnId="{DD12F0A1-F156-4B06-97AC-F55263B5DBC8}" type="sibTrans">
      <dgm:prSet/>
      <dgm:spPr/>
      <dgm:t>
        <a:bodyPr/>
        <a:lstStyle/>
        <a:p>
          <a:endParaRPr lang="en-US"/>
        </a:p>
      </dgm:t>
    </dgm:pt>
    <dgm:pt modelId="{30485CED-D2F7-457A-8202-A3F52E254037}">
      <dgm:prSet phldrT="[Text]" custT="1"/>
      <dgm:spPr>
        <a:solidFill>
          <a:srgbClr val="0070C0"/>
        </a:solidFill>
      </dgm:spPr>
      <dgm:t>
        <a:bodyPr/>
        <a:lstStyle/>
        <a:p>
          <a:r>
            <a:rPr lang="en-US" sz="1400"/>
            <a:t>Total Years</a:t>
          </a:r>
        </a:p>
      </dgm:t>
    </dgm:pt>
    <dgm:pt modelId="{C6C5C4CB-6737-4B3F-9227-E9841BEBCCAD}" cxnId="{1639D33D-6820-41BF-91AD-216D006FE689}" type="parTrans">
      <dgm:prSet/>
      <dgm:spPr/>
      <dgm:t>
        <a:bodyPr/>
        <a:lstStyle/>
        <a:p>
          <a:endParaRPr lang="en-US"/>
        </a:p>
      </dgm:t>
    </dgm:pt>
    <dgm:pt modelId="{DF22D7D9-B422-4367-9536-72D059476BEC}" cxnId="{1639D33D-6820-41BF-91AD-216D006FE689}" type="sibTrans">
      <dgm:prSet/>
      <dgm:spPr/>
      <dgm:t>
        <a:bodyPr/>
        <a:lstStyle/>
        <a:p>
          <a:endParaRPr lang="en-US"/>
        </a:p>
      </dgm:t>
    </dgm:pt>
    <dgm:pt modelId="{4D2269FA-C142-48B9-AE0B-3D51DBEC4BF5}">
      <dgm:prSet phldrT="[Text]" custT="1"/>
      <dgm:spPr>
        <a:solidFill>
          <a:srgbClr val="0070C0"/>
        </a:solidFill>
      </dgm:spPr>
      <dgm:t>
        <a:bodyPr/>
        <a:lstStyle/>
        <a:p>
          <a:r>
            <a:rPr lang="en-US" sz="1400"/>
            <a:t>Total Days</a:t>
          </a:r>
        </a:p>
      </dgm:t>
    </dgm:pt>
    <dgm:pt modelId="{ECFA0469-AF8C-4084-9A59-3E924C63EFE6}" cxnId="{A0A40817-A4AB-403B-ABD2-701229F01527}" type="parTrans">
      <dgm:prSet/>
      <dgm:spPr/>
      <dgm:t>
        <a:bodyPr/>
        <a:lstStyle/>
        <a:p>
          <a:endParaRPr lang="en-US"/>
        </a:p>
      </dgm:t>
    </dgm:pt>
    <dgm:pt modelId="{C4B63BA4-8D7F-4F03-9719-C92D3CAC3BA5}" cxnId="{A0A40817-A4AB-403B-ABD2-701229F01527}" type="sibTrans">
      <dgm:prSet/>
      <dgm:spPr/>
      <dgm:t>
        <a:bodyPr/>
        <a:lstStyle/>
        <a:p>
          <a:endParaRPr lang="en-US"/>
        </a:p>
      </dgm:t>
    </dgm:pt>
    <dgm:pt modelId="{854D1ED6-687B-4CAD-9AC8-C8CA0A7587FF}">
      <dgm:prSet phldrT="[Text]" custT="1"/>
      <dgm:spPr>
        <a:solidFill>
          <a:srgbClr val="0070C0"/>
        </a:solidFill>
      </dgm:spPr>
      <dgm:t>
        <a:bodyPr/>
        <a:lstStyle/>
        <a:p>
          <a:r>
            <a:rPr lang="en-US" sz="1400"/>
            <a:t>Total Hours</a:t>
          </a:r>
        </a:p>
      </dgm:t>
    </dgm:pt>
    <dgm:pt modelId="{57567ACC-6939-46C2-BAFC-378A1542C186}" cxnId="{04477391-1110-43A2-A902-1F8C71B0E922}" type="parTrans">
      <dgm:prSet/>
      <dgm:spPr/>
      <dgm:t>
        <a:bodyPr/>
        <a:lstStyle/>
        <a:p>
          <a:endParaRPr lang="en-US"/>
        </a:p>
      </dgm:t>
    </dgm:pt>
    <dgm:pt modelId="{03FFA396-154C-4BFE-A39E-8E9CFAA695FC}" cxnId="{04477391-1110-43A2-A902-1F8C71B0E922}" type="sibTrans">
      <dgm:prSet/>
      <dgm:spPr/>
      <dgm:t>
        <a:bodyPr/>
        <a:lstStyle/>
        <a:p>
          <a:endParaRPr lang="en-US"/>
        </a:p>
      </dgm:t>
    </dgm:pt>
    <dgm:pt modelId="{E30C8482-4AB5-4788-A20B-C549BB1581D2}">
      <dgm:prSet phldrT="[Text]" custT="1"/>
      <dgm:spPr>
        <a:solidFill>
          <a:srgbClr val="0070C0"/>
        </a:solidFill>
      </dgm:spPr>
      <dgm:t>
        <a:bodyPr/>
        <a:lstStyle/>
        <a:p>
          <a:r>
            <a:rPr lang="en-US" sz="1400"/>
            <a:t>Total Minutes</a:t>
          </a:r>
        </a:p>
      </dgm:t>
    </dgm:pt>
    <dgm:pt modelId="{6717FBC0-1FA6-472C-BF24-66F5D0DE02BB}" cxnId="{630453BD-CDC9-4449-B556-9425F501CEB1}" type="parTrans">
      <dgm:prSet/>
      <dgm:spPr/>
      <dgm:t>
        <a:bodyPr/>
        <a:lstStyle/>
        <a:p>
          <a:endParaRPr lang="en-US"/>
        </a:p>
      </dgm:t>
    </dgm:pt>
    <dgm:pt modelId="{2E0B3E93-6C96-45DD-9D34-B06A523D4F6A}" cxnId="{630453BD-CDC9-4449-B556-9425F501CEB1}" type="sibTrans">
      <dgm:prSet/>
      <dgm:spPr/>
      <dgm:t>
        <a:bodyPr/>
        <a:lstStyle/>
        <a:p>
          <a:endParaRPr lang="en-US"/>
        </a:p>
      </dgm:t>
    </dgm:pt>
    <dgm:pt modelId="{280F558D-FEE1-45E7-B2E6-C90686D84F6E}">
      <dgm:prSet phldrT="[Text]" custT="1"/>
      <dgm:spPr>
        <a:solidFill>
          <a:srgbClr val="0070C0"/>
        </a:solidFill>
      </dgm:spPr>
      <dgm:t>
        <a:bodyPr/>
        <a:lstStyle/>
        <a:p>
          <a:r>
            <a:rPr lang="en-US" sz="1400"/>
            <a:t>Total Seconds</a:t>
          </a:r>
        </a:p>
      </dgm:t>
    </dgm:pt>
    <dgm:pt modelId="{D1D77089-3B6A-40CA-808D-DE3D85A9A1AE}" cxnId="{0F86BD64-D6C7-4C4B-B535-AAB4B78442DA}" type="parTrans">
      <dgm:prSet/>
      <dgm:spPr/>
      <dgm:t>
        <a:bodyPr/>
        <a:lstStyle/>
        <a:p>
          <a:endParaRPr lang="en-US"/>
        </a:p>
      </dgm:t>
    </dgm:pt>
    <dgm:pt modelId="{9CA2DE89-08A9-44F2-A8E9-9158F28491D1}" cxnId="{0F86BD64-D6C7-4C4B-B535-AAB4B78442DA}" type="sibTrans">
      <dgm:prSet/>
      <dgm:spPr/>
      <dgm:t>
        <a:bodyPr/>
        <a:lstStyle/>
        <a:p>
          <a:endParaRPr lang="en-US"/>
        </a:p>
      </dgm:t>
    </dgm:pt>
    <dgm:pt modelId="{A4BF8374-7476-49E7-96B3-FB90E007A060}">
      <dgm:prSet phldrT="[Text]" custT="1"/>
      <dgm:spPr>
        <a:solidFill>
          <a:srgbClr val="0070C0"/>
        </a:solidFill>
      </dgm:spPr>
      <dgm:t>
        <a:bodyPr/>
        <a:lstStyle/>
        <a:p>
          <a:r>
            <a:rPr lang="en-US" sz="1400"/>
            <a:t>Multiply</a:t>
          </a:r>
        </a:p>
      </dgm:t>
    </dgm:pt>
    <dgm:pt modelId="{B4E361D8-A9AE-481B-98A0-B58EB6E41E93}" cxnId="{5F5E22FF-5226-43D9-8876-A7D8D90D20A7}" type="parTrans">
      <dgm:prSet/>
      <dgm:spPr/>
      <dgm:t>
        <a:bodyPr/>
        <a:lstStyle/>
        <a:p>
          <a:endParaRPr lang="en-US"/>
        </a:p>
      </dgm:t>
    </dgm:pt>
    <dgm:pt modelId="{451946FF-68F0-4F19-9F89-BA20F8A2E772}" cxnId="{5F5E22FF-5226-43D9-8876-A7D8D90D20A7}" type="sibTrans">
      <dgm:prSet/>
      <dgm:spPr/>
      <dgm:t>
        <a:bodyPr/>
        <a:lstStyle/>
        <a:p>
          <a:endParaRPr lang="en-US"/>
        </a:p>
      </dgm:t>
    </dgm:pt>
    <dgm:pt modelId="{8920DEE0-7616-449E-8507-8EA5CC913318}">
      <dgm:prSet phldrT="[Text]" custT="1"/>
      <dgm:spPr>
        <a:solidFill>
          <a:srgbClr val="0070C0"/>
        </a:solidFill>
      </dgm:spPr>
      <dgm:t>
        <a:bodyPr/>
        <a:lstStyle/>
        <a:p>
          <a:r>
            <a:rPr lang="en-US" sz="1400"/>
            <a:t>Divide</a:t>
          </a:r>
        </a:p>
      </dgm:t>
    </dgm:pt>
    <dgm:pt modelId="{E9CE8756-6BBE-4CB5-8544-52569C648435}" cxnId="{FF369AD5-178F-4007-8608-B95A98249978}" type="parTrans">
      <dgm:prSet/>
      <dgm:spPr/>
      <dgm:t>
        <a:bodyPr/>
        <a:lstStyle/>
        <a:p>
          <a:endParaRPr lang="en-US"/>
        </a:p>
      </dgm:t>
    </dgm:pt>
    <dgm:pt modelId="{463E10C0-8C22-443F-9813-3A049CAD3BAD}" cxnId="{FF369AD5-178F-4007-8608-B95A98249978}" type="sibTrans">
      <dgm:prSet/>
      <dgm:spPr/>
      <dgm:t>
        <a:bodyPr/>
        <a:lstStyle/>
        <a:p>
          <a:endParaRPr lang="en-US"/>
        </a:p>
      </dgm:t>
    </dgm:pt>
    <dgm:pt modelId="{4AF53643-B90E-4843-A67E-E99E34D009D7}">
      <dgm:prSet phldrT="[Text]" custT="1"/>
      <dgm:spPr>
        <a:solidFill>
          <a:srgbClr val="0070C0"/>
        </a:solidFill>
      </dgm:spPr>
      <dgm:t>
        <a:bodyPr/>
        <a:lstStyle/>
        <a:p>
          <a:r>
            <a:rPr lang="en-US" sz="1400"/>
            <a:t>Statistics…</a:t>
          </a:r>
        </a:p>
      </dgm:t>
    </dgm:pt>
    <dgm:pt modelId="{4FB03DFF-7CC6-44DF-AACA-67C8C11912AA}" cxnId="{29D46FF6-EC94-41DC-B1D3-8D36FBC5A602}" type="parTrans">
      <dgm:prSet/>
      <dgm:spPr/>
      <dgm:t>
        <a:bodyPr/>
        <a:lstStyle/>
        <a:p>
          <a:endParaRPr lang="en-US"/>
        </a:p>
      </dgm:t>
    </dgm:pt>
    <dgm:pt modelId="{3A911C81-D3AA-4681-B4A2-DBF74CEF76E3}" cxnId="{29D46FF6-EC94-41DC-B1D3-8D36FBC5A602}" type="sibTrans">
      <dgm:prSet/>
      <dgm:spPr/>
      <dgm:t>
        <a:bodyPr/>
        <a:lstStyle/>
        <a:p>
          <a:endParaRPr lang="en-US"/>
        </a:p>
      </dgm:t>
    </dgm:pt>
    <dgm:pt modelId="{78A408EF-DFF1-4706-AD95-086B2B2DC3DD}" type="pres">
      <dgm:prSet presAssocID="{7AFEFD23-815D-444E-8121-F8E7DE3E0ED1}" presName="linearFlow" presStyleCnt="0">
        <dgm:presLayoutVars>
          <dgm:dir/>
          <dgm:animLvl val="lvl"/>
          <dgm:resizeHandles/>
        </dgm:presLayoutVars>
      </dgm:prSet>
      <dgm:spPr/>
    </dgm:pt>
    <dgm:pt modelId="{F1687122-6A99-4A5A-881E-FE5F82F98489}" type="pres">
      <dgm:prSet presAssocID="{E4817CA0-B9B5-4FC6-A15E-6A4B1BDAA7C7}" presName="compositeNode" presStyleCnt="0">
        <dgm:presLayoutVars>
          <dgm:bulletEnabled val="1"/>
        </dgm:presLayoutVars>
      </dgm:prSet>
      <dgm:spPr/>
    </dgm:pt>
    <dgm:pt modelId="{AAD19AED-211A-4F1B-8214-A8C6BB2C39D0}" type="pres">
      <dgm:prSet presAssocID="{E4817CA0-B9B5-4FC6-A15E-6A4B1BDAA7C7}" presName="image" presStyleLbl="fgImgPlace1" presStyleIdx="0" presStyleCnt="3"/>
      <dgm:spPr>
        <a:noFill/>
        <a:ln>
          <a:noFill/>
        </a:ln>
      </dgm:spPr>
    </dgm:pt>
    <dgm:pt modelId="{80721F91-6143-4EA8-987C-01ED7D4C3CAB}" type="pres">
      <dgm:prSet presAssocID="{E4817CA0-B9B5-4FC6-A15E-6A4B1BDAA7C7}" presName="childNode" presStyleLbl="node1" presStyleIdx="0" presStyleCnt="3">
        <dgm:presLayoutVars>
          <dgm:bulletEnabled val="1"/>
        </dgm:presLayoutVars>
      </dgm:prSet>
      <dgm:spPr/>
    </dgm:pt>
    <dgm:pt modelId="{A4CAFF38-87CE-46FB-B1E1-168B16C2F493}" type="pres">
      <dgm:prSet presAssocID="{E4817CA0-B9B5-4FC6-A15E-6A4B1BDAA7C7}" presName="parentNode" presStyleLbl="revTx" presStyleIdx="0" presStyleCnt="3">
        <dgm:presLayoutVars>
          <dgm:chMax val="0"/>
          <dgm:bulletEnabled val="1"/>
        </dgm:presLayoutVars>
      </dgm:prSet>
      <dgm:spPr/>
    </dgm:pt>
    <dgm:pt modelId="{87517742-9AE4-4B37-B8FB-04957E361A38}" type="pres">
      <dgm:prSet presAssocID="{B6315D6E-EB8D-4604-961D-F2F78CB66217}" presName="sibTrans" presStyleCnt="0"/>
      <dgm:spPr/>
    </dgm:pt>
    <dgm:pt modelId="{F8A136FF-94F1-439D-9936-5A08165979A0}" type="pres">
      <dgm:prSet presAssocID="{372594DD-06FA-49E8-9325-EC86421D7DD0}" presName="compositeNode" presStyleCnt="0">
        <dgm:presLayoutVars>
          <dgm:bulletEnabled val="1"/>
        </dgm:presLayoutVars>
      </dgm:prSet>
      <dgm:spPr/>
    </dgm:pt>
    <dgm:pt modelId="{A7DCC8A3-CF18-4620-9F61-5F505E18B63F}" type="pres">
      <dgm:prSet presAssocID="{372594DD-06FA-49E8-9325-EC86421D7DD0}" presName="image" presStyleLbl="fgImgPlace1" presStyleIdx="1" presStyleCnt="3"/>
      <dgm:spPr>
        <a:noFill/>
        <a:ln>
          <a:noFill/>
        </a:ln>
      </dgm:spPr>
    </dgm:pt>
    <dgm:pt modelId="{4618F9F8-C74F-4C8D-861D-904CDB91B45B}" type="pres">
      <dgm:prSet presAssocID="{372594DD-06FA-49E8-9325-EC86421D7DD0}" presName="childNode" presStyleLbl="node1" presStyleIdx="1" presStyleCnt="3">
        <dgm:presLayoutVars>
          <dgm:bulletEnabled val="1"/>
        </dgm:presLayoutVars>
      </dgm:prSet>
      <dgm:spPr/>
    </dgm:pt>
    <dgm:pt modelId="{BA32D5E6-20A7-4384-901E-869D3182C160}" type="pres">
      <dgm:prSet presAssocID="{372594DD-06FA-49E8-9325-EC86421D7DD0}" presName="parentNode" presStyleLbl="revTx" presStyleIdx="1" presStyleCnt="3">
        <dgm:presLayoutVars>
          <dgm:chMax val="0"/>
          <dgm:bulletEnabled val="1"/>
        </dgm:presLayoutVars>
      </dgm:prSet>
      <dgm:spPr/>
    </dgm:pt>
    <dgm:pt modelId="{6D9B24C6-4D56-4005-A60F-0958803BEDF7}" type="pres">
      <dgm:prSet presAssocID="{AB26908C-2048-484C-A4F2-CF1BF2D2A578}" presName="sibTrans" presStyleCnt="0"/>
      <dgm:spPr/>
    </dgm:pt>
    <dgm:pt modelId="{ECD6613E-6185-428A-8E44-CB034F74AC9C}" type="pres">
      <dgm:prSet presAssocID="{2858E518-907F-4C35-B85C-BA6661A92C0B}" presName="compositeNode" presStyleCnt="0">
        <dgm:presLayoutVars>
          <dgm:bulletEnabled val="1"/>
        </dgm:presLayoutVars>
      </dgm:prSet>
      <dgm:spPr/>
    </dgm:pt>
    <dgm:pt modelId="{1D52365E-CCA6-4EC5-9A91-18021947D2C0}" type="pres">
      <dgm:prSet presAssocID="{2858E518-907F-4C35-B85C-BA6661A92C0B}" presName="image" presStyleLbl="fgImgPlace1" presStyleIdx="2" presStyleCnt="3"/>
      <dgm:spPr>
        <a:noFill/>
        <a:ln>
          <a:noFill/>
        </a:ln>
      </dgm:spPr>
    </dgm:pt>
    <dgm:pt modelId="{56EFDD82-21E4-4BBB-8BCB-0104A67821CC}" type="pres">
      <dgm:prSet presAssocID="{2858E518-907F-4C35-B85C-BA6661A92C0B}" presName="childNode" presStyleLbl="node1" presStyleIdx="2" presStyleCnt="3">
        <dgm:presLayoutVars>
          <dgm:bulletEnabled val="1"/>
        </dgm:presLayoutVars>
      </dgm:prSet>
      <dgm:spPr/>
    </dgm:pt>
    <dgm:pt modelId="{1FEA710E-E6F0-4804-84EC-54365FCC3B99}" type="pres">
      <dgm:prSet presAssocID="{2858E518-907F-4C35-B85C-BA6661A92C0B}" presName="parentNode" presStyleLbl="revTx" presStyleIdx="2" presStyleCnt="3">
        <dgm:presLayoutVars>
          <dgm:chMax val="0"/>
          <dgm:bulletEnabled val="1"/>
        </dgm:presLayoutVars>
      </dgm:prSet>
      <dgm:spPr/>
    </dgm:pt>
  </dgm:ptLst>
  <dgm:cxnLst>
    <dgm:cxn modelId="{FCDE0301-4ADD-4E2A-A908-76CE62E59A59}" srcId="{372594DD-06FA-49E8-9325-EC86421D7DD0}" destId="{ED32B624-62DF-4589-934E-E2615216DB20}" srcOrd="4" destOrd="0" parTransId="{2A37F947-5400-4161-8FFA-88DA245EF5D7}" sibTransId="{7AA9E5BF-A025-4672-83C7-87E593027834}"/>
    <dgm:cxn modelId="{D8642706-6F47-4157-B5D3-A74C09248BCB}" type="presOf" srcId="{280F558D-FEE1-45E7-B2E6-C90686D84F6E}" destId="{56EFDD82-21E4-4BBB-8BCB-0104A67821CC}" srcOrd="0" destOrd="8" presId="urn:microsoft.com/office/officeart/2005/8/layout/hList2"/>
    <dgm:cxn modelId="{03E71E08-1709-477B-9B7B-EA780595A48B}" type="presOf" srcId="{1C6DF30B-4CBD-4C8F-ADA8-1B5DAE9CD5DB}" destId="{80721F91-6143-4EA8-987C-01ED7D4C3CAB}" srcOrd="0" destOrd="1" presId="urn:microsoft.com/office/officeart/2005/8/layout/hList2"/>
    <dgm:cxn modelId="{545D4815-4B67-47D6-889B-60B483D7325E}" type="presOf" srcId="{E4817CA0-B9B5-4FC6-A15E-6A4B1BDAA7C7}" destId="{A4CAFF38-87CE-46FB-B1E1-168B16C2F493}" srcOrd="0" destOrd="0" presId="urn:microsoft.com/office/officeart/2005/8/layout/hList2"/>
    <dgm:cxn modelId="{A0A40817-A4AB-403B-ABD2-701229F01527}" srcId="{2858E518-907F-4C35-B85C-BA6661A92C0B}" destId="{4D2269FA-C142-48B9-AE0B-3D51DBEC4BF5}" srcOrd="5" destOrd="0" parTransId="{ECFA0469-AF8C-4084-9A59-3E924C63EFE6}" sibTransId="{C4B63BA4-8D7F-4F03-9719-C92D3CAC3BA5}"/>
    <dgm:cxn modelId="{75066121-CE04-465C-BB50-D0A4E008583A}" type="presOf" srcId="{8492436F-958F-4AB2-A3DC-344E1D3CFE00}" destId="{80721F91-6143-4EA8-987C-01ED7D4C3CAB}" srcOrd="0" destOrd="0" presId="urn:microsoft.com/office/officeart/2005/8/layout/hList2"/>
    <dgm:cxn modelId="{579C3B24-001E-4C3E-B7A1-AEDAA25154B1}" type="presOf" srcId="{2844222F-94C5-4961-AA68-5140BE0A6E57}" destId="{80721F91-6143-4EA8-987C-01ED7D4C3CAB}" srcOrd="0" destOrd="7" presId="urn:microsoft.com/office/officeart/2005/8/layout/hList2"/>
    <dgm:cxn modelId="{F56E4E27-5B8E-430F-AB59-817E9754268D}" type="presOf" srcId="{7DDF273B-6E28-46EB-895B-24FA5ACB6B9D}" destId="{4618F9F8-C74F-4C8D-861D-904CDB91B45B}" srcOrd="0" destOrd="6" presId="urn:microsoft.com/office/officeart/2005/8/layout/hList2"/>
    <dgm:cxn modelId="{CE561A29-A90E-4277-B5C6-0DABD453E504}" type="presOf" srcId="{2858E518-907F-4C35-B85C-BA6661A92C0B}" destId="{1FEA710E-E6F0-4804-84EC-54365FCC3B99}" srcOrd="0" destOrd="0" presId="urn:microsoft.com/office/officeart/2005/8/layout/hList2"/>
    <dgm:cxn modelId="{B9E1162D-FE1A-427B-807E-F91E0572F4DF}" type="presOf" srcId="{D6B17DDD-FFE7-450D-B290-27AB6DE97F97}" destId="{56EFDD82-21E4-4BBB-8BCB-0104A67821CC}" srcOrd="0" destOrd="1" presId="urn:microsoft.com/office/officeart/2005/8/layout/hList2"/>
    <dgm:cxn modelId="{93808A2D-A295-4B2F-A2C4-916F25BCA2D4}" srcId="{372594DD-06FA-49E8-9325-EC86421D7DD0}" destId="{A46BF393-7E34-4CA6-9606-6FD8496AABC3}" srcOrd="2" destOrd="0" parTransId="{0C351855-9E64-4321-A4FC-BAE86AEEA9F3}" sibTransId="{13F421F3-715D-478F-AF0B-69CA22F1FF2B}"/>
    <dgm:cxn modelId="{7FE64630-BCD3-4AF9-B9D1-F5EB4D6A6510}" srcId="{E4817CA0-B9B5-4FC6-A15E-6A4B1BDAA7C7}" destId="{2F8594BE-F408-4C7F-8550-7F007832672D}" srcOrd="5" destOrd="0" parTransId="{DAD7E8C4-1FE6-4A7E-B7FD-CBA1D879B566}" sibTransId="{441B34AE-42C2-475C-913C-689275321652}"/>
    <dgm:cxn modelId="{7F905332-1EA9-4DFF-8BE3-2300A1FB0118}" srcId="{372594DD-06FA-49E8-9325-EC86421D7DD0}" destId="{82DC4F16-0238-4C7C-A3DE-E8BD76F92DA8}" srcOrd="5" destOrd="0" parTransId="{405BE70C-8473-418B-B984-1FD9EF8138C1}" sibTransId="{02D6DFDA-935C-44E3-B114-91DAFCF52583}"/>
    <dgm:cxn modelId="{1CE46636-3634-4895-968B-9E921A4C2C0E}" type="presOf" srcId="{F185FC31-D83D-4F2C-A589-60EB32F9502F}" destId="{56EFDD82-21E4-4BBB-8BCB-0104A67821CC}" srcOrd="0" destOrd="0" presId="urn:microsoft.com/office/officeart/2005/8/layout/hList2"/>
    <dgm:cxn modelId="{1639D33D-6820-41BF-91AD-216D006FE689}" srcId="{2858E518-907F-4C35-B85C-BA6661A92C0B}" destId="{30485CED-D2F7-457A-8202-A3F52E254037}" srcOrd="4" destOrd="0" parTransId="{C6C5C4CB-6737-4B3F-9227-E9841BEBCCAD}" sibTransId="{DF22D7D9-B422-4367-9536-72D059476BEC}"/>
    <dgm:cxn modelId="{0F86BD64-D6C7-4C4B-B535-AAB4B78442DA}" srcId="{2858E518-907F-4C35-B85C-BA6661A92C0B}" destId="{280F558D-FEE1-45E7-B2E6-C90686D84F6E}" srcOrd="8" destOrd="0" parTransId="{D1D77089-3B6A-40CA-808D-DE3D85A9A1AE}" sibTransId="{9CA2DE89-08A9-44F2-A8E9-9158F28491D1}"/>
    <dgm:cxn modelId="{3EE00947-DC73-40E6-B6FA-D62520CB6337}" type="presOf" srcId="{EAAFE32E-F119-4A3A-A33B-A30341EC4980}" destId="{4618F9F8-C74F-4C8D-861D-904CDB91B45B}" srcOrd="0" destOrd="3" presId="urn:microsoft.com/office/officeart/2005/8/layout/hList2"/>
    <dgm:cxn modelId="{7AF6F447-6E03-4486-A1CD-18CF52DB0FA1}" type="presOf" srcId="{2F8594BE-F408-4C7F-8550-7F007832672D}" destId="{80721F91-6143-4EA8-987C-01ED7D4C3CAB}" srcOrd="0" destOrd="5" presId="urn:microsoft.com/office/officeart/2005/8/layout/hList2"/>
    <dgm:cxn modelId="{2D1B964E-E7D0-4237-B180-5FF9D96DBC8B}" type="presOf" srcId="{6353EEB7-788D-429A-8EA2-0D2BFC3298F0}" destId="{80721F91-6143-4EA8-987C-01ED7D4C3CAB}" srcOrd="0" destOrd="3" presId="urn:microsoft.com/office/officeart/2005/8/layout/hList2"/>
    <dgm:cxn modelId="{A8897C53-6312-421E-B2CA-7B86319E7D43}" type="presOf" srcId="{7AFEFD23-815D-444E-8121-F8E7DE3E0ED1}" destId="{78A408EF-DFF1-4706-AD95-086B2B2DC3DD}" srcOrd="0" destOrd="0" presId="urn:microsoft.com/office/officeart/2005/8/layout/hList2"/>
    <dgm:cxn modelId="{8D4DCD73-22C1-4EEA-9BF3-6DAE6681B6AF}" srcId="{2858E518-907F-4C35-B85C-BA6661A92C0B}" destId="{F185FC31-D83D-4F2C-A589-60EB32F9502F}" srcOrd="0" destOrd="0" parTransId="{9DC43974-3AA6-4A47-994B-C97CBD316404}" sibTransId="{1E53114F-8191-4771-B037-9BE78F7216C5}"/>
    <dgm:cxn modelId="{E75FF273-2B2F-404D-B7C5-A46290C2EBB5}" type="presOf" srcId="{854D1ED6-687B-4CAD-9AC8-C8CA0A7587FF}" destId="{56EFDD82-21E4-4BBB-8BCB-0104A67821CC}" srcOrd="0" destOrd="6" presId="urn:microsoft.com/office/officeart/2005/8/layout/hList2"/>
    <dgm:cxn modelId="{22E17D74-BE4C-424D-9A54-DCEC73A6D4A3}" srcId="{7AFEFD23-815D-444E-8121-F8E7DE3E0ED1}" destId="{E4817CA0-B9B5-4FC6-A15E-6A4B1BDAA7C7}" srcOrd="0" destOrd="0" parTransId="{D2A045A9-56AA-4327-8BEE-32D1E0792B1D}" sibTransId="{B6315D6E-EB8D-4604-961D-F2F78CB66217}"/>
    <dgm:cxn modelId="{E5380D75-F5E3-4269-8FEF-96DAC0F82A65}" srcId="{372594DD-06FA-49E8-9325-EC86421D7DD0}" destId="{FFD8914C-50B0-4A97-859A-BA96C417E1E9}" srcOrd="8" destOrd="0" parTransId="{41E0B46E-2A30-40AB-9726-CA289224CE21}" sibTransId="{91F0B8D8-1EEE-43AC-84E8-021FC1634CBD}"/>
    <dgm:cxn modelId="{A5A15155-47C6-4D05-A8CB-E1219CBCAF19}" srcId="{E4817CA0-B9B5-4FC6-A15E-6A4B1BDAA7C7}" destId="{D01E589A-B60D-424F-AE6A-9443883C5DCB}" srcOrd="2" destOrd="0" parTransId="{634C4AC2-FFD4-4233-8C4C-28F278195415}" sibTransId="{114ADFD8-DCC7-4185-BC50-84D1590E1E75}"/>
    <dgm:cxn modelId="{B74BCF57-12BE-4E98-813E-8A412512414F}" type="presOf" srcId="{4D2269FA-C142-48B9-AE0B-3D51DBEC4BF5}" destId="{56EFDD82-21E4-4BBB-8BCB-0104A67821CC}" srcOrd="0" destOrd="5" presId="urn:microsoft.com/office/officeart/2005/8/layout/hList2"/>
    <dgm:cxn modelId="{684E2B7B-7610-4131-98A3-44BD1241E4C0}" type="presOf" srcId="{8920DEE0-7616-449E-8507-8EA5CC913318}" destId="{56EFDD82-21E4-4BBB-8BCB-0104A67821CC}" srcOrd="0" destOrd="10" presId="urn:microsoft.com/office/officeart/2005/8/layout/hList2"/>
    <dgm:cxn modelId="{8ED6877E-11F0-492E-8CFE-B6CF1A41B956}" srcId="{E4817CA0-B9B5-4FC6-A15E-6A4B1BDAA7C7}" destId="{6353EEB7-788D-429A-8EA2-0D2BFC3298F0}" srcOrd="3" destOrd="0" parTransId="{A86A674B-B9B9-43C4-877B-F3090E8C1C68}" sibTransId="{A5B7321F-1DA9-4654-B370-A5EED0C5F6DD}"/>
    <dgm:cxn modelId="{559D0C81-3E4F-4491-AD6A-5D589DCEF544}" type="presOf" srcId="{4AF53643-B90E-4843-A67E-E99E34D009D7}" destId="{56EFDD82-21E4-4BBB-8BCB-0104A67821CC}" srcOrd="0" destOrd="11" presId="urn:microsoft.com/office/officeart/2005/8/layout/hList2"/>
    <dgm:cxn modelId="{C3471E82-A21D-444B-8F3C-B73375D3AA6A}" srcId="{E4817CA0-B9B5-4FC6-A15E-6A4B1BDAA7C7}" destId="{E4ABF344-344B-4E7D-9924-A728E919736F}" srcOrd="8" destOrd="0" parTransId="{FAE5F73C-8D30-4CC4-8AA1-19358E1E8577}" sibTransId="{FDC86D37-55F2-42CF-ABE1-D2EAD53150CA}"/>
    <dgm:cxn modelId="{97B27683-9ED1-4EB3-9D4B-6C75EEE45B82}" type="presOf" srcId="{A4BF8374-7476-49E7-96B3-FB90E007A060}" destId="{56EFDD82-21E4-4BBB-8BCB-0104A67821CC}" srcOrd="0" destOrd="9" presId="urn:microsoft.com/office/officeart/2005/8/layout/hList2"/>
    <dgm:cxn modelId="{75E5D485-F3DF-4E1D-ABD4-D286F900EF25}" type="presOf" srcId="{FC6830F9-A456-458D-BFEE-C52158FAE030}" destId="{4618F9F8-C74F-4C8D-861D-904CDB91B45B}" srcOrd="0" destOrd="0" presId="urn:microsoft.com/office/officeart/2005/8/layout/hList2"/>
    <dgm:cxn modelId="{A8F79988-962C-4058-B759-4CEAA01C7F08}" srcId="{E4817CA0-B9B5-4FC6-A15E-6A4B1BDAA7C7}" destId="{FDC656F4-FF59-4471-84D0-5CB5A6510E1F}" srcOrd="4" destOrd="0" parTransId="{A839B11C-C3BC-45DE-A60B-804D71DFBD93}" sibTransId="{68D7A936-7CF1-4E87-841E-320DA29454B0}"/>
    <dgm:cxn modelId="{94E24C8A-9AB2-4BC7-B266-391C7B44143B}" type="presOf" srcId="{03E80FD0-1B71-4F4D-A18D-1744C608FF51}" destId="{80721F91-6143-4EA8-987C-01ED7D4C3CAB}" srcOrd="0" destOrd="9" presId="urn:microsoft.com/office/officeart/2005/8/layout/hList2"/>
    <dgm:cxn modelId="{887A5B8C-222E-4FC6-8572-1043CE7AAE35}" srcId="{E4817CA0-B9B5-4FC6-A15E-6A4B1BDAA7C7}" destId="{925CDBEB-69FD-45CD-B936-7EAD831405DE}" srcOrd="10" destOrd="0" parTransId="{413CBED5-9A0C-4A26-A228-36C29B4946EE}" sibTransId="{5A953FE5-D970-45C5-9F30-D32A8017B0ED}"/>
    <dgm:cxn modelId="{67D33E91-46D8-4E11-A3EC-162D84DC3A9B}" srcId="{372594DD-06FA-49E8-9325-EC86421D7DD0}" destId="{3ABFEABF-4004-4ABD-AFEC-39BC772F41C6}" srcOrd="7" destOrd="0" parTransId="{15060C0E-06FA-4184-9FB1-D324DF2FDC0F}" sibTransId="{B0B0C794-1C1F-47C6-959C-9A89E71C1C69}"/>
    <dgm:cxn modelId="{04477391-1110-43A2-A902-1F8C71B0E922}" srcId="{2858E518-907F-4C35-B85C-BA6661A92C0B}" destId="{854D1ED6-687B-4CAD-9AC8-C8CA0A7587FF}" srcOrd="6" destOrd="0" parTransId="{57567ACC-6939-46C2-BAFC-378A1542C186}" sibTransId="{03FFA396-154C-4BFE-A39E-8E9CFAA695FC}"/>
    <dgm:cxn modelId="{43D99194-7B1C-4DCB-BE45-4AE926653E2E}" type="presOf" srcId="{ED32B624-62DF-4589-934E-E2615216DB20}" destId="{4618F9F8-C74F-4C8D-861D-904CDB91B45B}" srcOrd="0" destOrd="4" presId="urn:microsoft.com/office/officeart/2005/8/layout/hList2"/>
    <dgm:cxn modelId="{7AEF6699-0637-45DB-8444-437764353B0A}" type="presOf" srcId="{D76EF724-8553-43D9-A1AA-ED50F6CBD404}" destId="{80721F91-6143-4EA8-987C-01ED7D4C3CAB}" srcOrd="0" destOrd="6" presId="urn:microsoft.com/office/officeart/2005/8/layout/hList2"/>
    <dgm:cxn modelId="{CFEAF59A-48AA-4943-AB6C-4FCA20B0E6FF}" srcId="{372594DD-06FA-49E8-9325-EC86421D7DD0}" destId="{FC6830F9-A456-458D-BFEE-C52158FAE030}" srcOrd="0" destOrd="0" parTransId="{AE3ADF2A-21B9-4F1A-9EC4-8D3B9C10784C}" sibTransId="{575882E2-0FE7-4667-A194-E1D23E0B688C}"/>
    <dgm:cxn modelId="{B75DD79E-4CAA-4A30-9801-E0E5EC7A6CE7}" type="presOf" srcId="{317FC126-BA88-4416-8612-720B61582C34}" destId="{4618F9F8-C74F-4C8D-861D-904CDB91B45B}" srcOrd="0" destOrd="1" presId="urn:microsoft.com/office/officeart/2005/8/layout/hList2"/>
    <dgm:cxn modelId="{DD12F0A1-F156-4B06-97AC-F55263B5DBC8}" srcId="{2858E518-907F-4C35-B85C-BA6661A92C0B}" destId="{0C649FEF-F6BB-4E97-9E38-5FD665BABB8C}" srcOrd="3" destOrd="0" parTransId="{933389AC-FB56-45BC-97C7-DEB98A2D824E}" sibTransId="{0C199BC4-61E8-4E1D-826A-AB64A9F66266}"/>
    <dgm:cxn modelId="{413A0FA3-6012-43C4-992B-9CB50E0F66EC}" srcId="{2858E518-907F-4C35-B85C-BA6661A92C0B}" destId="{D6B17DDD-FFE7-450D-B290-27AB6DE97F97}" srcOrd="1" destOrd="0" parTransId="{191D2596-36AF-4634-9AA3-7CABE685596D}" sibTransId="{92C4EE29-F215-4B30-9ACC-B1308B7A0869}"/>
    <dgm:cxn modelId="{1E9C82A5-75D6-4677-BBD3-9DA323D34157}" type="presOf" srcId="{A46BF393-7E34-4CA6-9606-6FD8496AABC3}" destId="{4618F9F8-C74F-4C8D-861D-904CDB91B45B}" srcOrd="0" destOrd="2" presId="urn:microsoft.com/office/officeart/2005/8/layout/hList2"/>
    <dgm:cxn modelId="{D8BB88A9-3A03-433A-BF50-06B327F318D5}" type="presOf" srcId="{0C649FEF-F6BB-4E97-9E38-5FD665BABB8C}" destId="{56EFDD82-21E4-4BBB-8BCB-0104A67821CC}" srcOrd="0" destOrd="3" presId="urn:microsoft.com/office/officeart/2005/8/layout/hList2"/>
    <dgm:cxn modelId="{7A6939AA-1AC2-443C-81E9-871F2105C156}" type="presOf" srcId="{98A4602D-198A-4042-94BE-C8E5AF6F9F37}" destId="{56EFDD82-21E4-4BBB-8BCB-0104A67821CC}" srcOrd="0" destOrd="2" presId="urn:microsoft.com/office/officeart/2005/8/layout/hList2"/>
    <dgm:cxn modelId="{24FE4DB4-D783-44B7-B4E9-B74F518219A7}" type="presOf" srcId="{82DC4F16-0238-4C7C-A3DE-E8BD76F92DA8}" destId="{4618F9F8-C74F-4C8D-861D-904CDB91B45B}" srcOrd="0" destOrd="5" presId="urn:microsoft.com/office/officeart/2005/8/layout/hList2"/>
    <dgm:cxn modelId="{93699AB5-0AF7-4966-9B65-31FCD1C86DA9}" srcId="{372594DD-06FA-49E8-9325-EC86421D7DD0}" destId="{EAAFE32E-F119-4A3A-A33B-A30341EC4980}" srcOrd="3" destOrd="0" parTransId="{620F79F9-755C-4B58-9C9E-26CE6EA5674B}" sibTransId="{34C1145B-3408-4D9C-ABDB-A9E0FDE53C67}"/>
    <dgm:cxn modelId="{4CBAF1B7-1B37-4263-950A-C1EF4F54609C}" srcId="{E4817CA0-B9B5-4FC6-A15E-6A4B1BDAA7C7}" destId="{03E80FD0-1B71-4F4D-A18D-1744C608FF51}" srcOrd="9" destOrd="0" parTransId="{DCD5B465-0CCC-4A8A-85E4-BAE5880D268F}" sibTransId="{CA1B32FE-6EA4-4A23-BB9A-936A9AD63040}"/>
    <dgm:cxn modelId="{630453BD-CDC9-4449-B556-9425F501CEB1}" srcId="{2858E518-907F-4C35-B85C-BA6661A92C0B}" destId="{E30C8482-4AB5-4788-A20B-C549BB1581D2}" srcOrd="7" destOrd="0" parTransId="{6717FBC0-1FA6-472C-BF24-66F5D0DE02BB}" sibTransId="{2E0B3E93-6C96-45DD-9D34-B06A523D4F6A}"/>
    <dgm:cxn modelId="{4C39C7BF-58F4-4E05-9340-0C3CF4B5D838}" srcId="{7AFEFD23-815D-444E-8121-F8E7DE3E0ED1}" destId="{2858E518-907F-4C35-B85C-BA6661A92C0B}" srcOrd="2" destOrd="0" parTransId="{CB4735A5-308C-496B-AED7-AF838F6CEE50}" sibTransId="{4AE86C81-2FF1-4351-BC79-95352502E4DA}"/>
    <dgm:cxn modelId="{0CB707C3-3072-4E63-A72F-DEE2309591AC}" type="presOf" srcId="{E4ABF344-344B-4E7D-9924-A728E919736F}" destId="{80721F91-6143-4EA8-987C-01ED7D4C3CAB}" srcOrd="0" destOrd="8" presId="urn:microsoft.com/office/officeart/2005/8/layout/hList2"/>
    <dgm:cxn modelId="{A78D69C3-45F6-4D6A-A778-45B1304A90DC}" srcId="{E4817CA0-B9B5-4FC6-A15E-6A4B1BDAA7C7}" destId="{2844222F-94C5-4961-AA68-5140BE0A6E57}" srcOrd="7" destOrd="0" parTransId="{CB49CED7-2F36-459F-9420-6BEA84F6F8A5}" sibTransId="{6B6E246E-65C9-4327-B5C1-951411C1D33D}"/>
    <dgm:cxn modelId="{48E1DACC-B7DB-421B-AC48-F5D187B4D1BF}" type="presOf" srcId="{FDC656F4-FF59-4471-84D0-5CB5A6510E1F}" destId="{80721F91-6143-4EA8-987C-01ED7D4C3CAB}" srcOrd="0" destOrd="4" presId="urn:microsoft.com/office/officeart/2005/8/layout/hList2"/>
    <dgm:cxn modelId="{FF369AD5-178F-4007-8608-B95A98249978}" srcId="{2858E518-907F-4C35-B85C-BA6661A92C0B}" destId="{8920DEE0-7616-449E-8507-8EA5CC913318}" srcOrd="10" destOrd="0" parTransId="{E9CE8756-6BBE-4CB5-8544-52569C648435}" sibTransId="{463E10C0-8C22-443F-9813-3A049CAD3BAD}"/>
    <dgm:cxn modelId="{C7FC81DD-BCCA-4A08-8A09-62B746D22F7D}" type="presOf" srcId="{3ABFEABF-4004-4ABD-AFEC-39BC772F41C6}" destId="{4618F9F8-C74F-4C8D-861D-904CDB91B45B}" srcOrd="0" destOrd="7" presId="urn:microsoft.com/office/officeart/2005/8/layout/hList2"/>
    <dgm:cxn modelId="{E87CD6DE-57D2-4B95-978D-69F602091CB1}" srcId="{372594DD-06FA-49E8-9325-EC86421D7DD0}" destId="{317FC126-BA88-4416-8612-720B61582C34}" srcOrd="1" destOrd="0" parTransId="{E9213F5C-CBAF-42C9-AAF1-8051C57B4E14}" sibTransId="{2CFAE39B-3E7F-4F2D-9AB7-81E381B620FB}"/>
    <dgm:cxn modelId="{01FD39DF-4646-496F-8B01-2C2513A35D9A}" srcId="{2858E518-907F-4C35-B85C-BA6661A92C0B}" destId="{98A4602D-198A-4042-94BE-C8E5AF6F9F37}" srcOrd="2" destOrd="0" parTransId="{1704B8DE-E53E-491F-B770-355D13FCD5D7}" sibTransId="{DA1C4650-7483-4B84-904E-68322C1EF72E}"/>
    <dgm:cxn modelId="{57AA46EE-3E40-4DAD-B33D-542901F294D6}" srcId="{E4817CA0-B9B5-4FC6-A15E-6A4B1BDAA7C7}" destId="{8492436F-958F-4AB2-A3DC-344E1D3CFE00}" srcOrd="0" destOrd="0" parTransId="{71BC005F-1D70-469E-8D13-A750456208CA}" sibTransId="{046E410F-4BFB-4A82-98E0-0A534482B12C}"/>
    <dgm:cxn modelId="{3A2ECDEE-3ADF-416B-B0B6-A91A911D0962}" type="presOf" srcId="{30485CED-D2F7-457A-8202-A3F52E254037}" destId="{56EFDD82-21E4-4BBB-8BCB-0104A67821CC}" srcOrd="0" destOrd="4" presId="urn:microsoft.com/office/officeart/2005/8/layout/hList2"/>
    <dgm:cxn modelId="{1B9F37F1-4F20-4ACB-8356-BDBCA712D446}" srcId="{372594DD-06FA-49E8-9325-EC86421D7DD0}" destId="{7DDF273B-6E28-46EB-895B-24FA5ACB6B9D}" srcOrd="6" destOrd="0" parTransId="{15E7B5C3-7B6D-46A1-99ED-404EA56B90B8}" sibTransId="{8EFA23DE-84F5-4B7B-B3DA-97C1E3A527E7}"/>
    <dgm:cxn modelId="{C29232F3-6E31-4BD2-86C7-E7709EA11654}" type="presOf" srcId="{925CDBEB-69FD-45CD-B936-7EAD831405DE}" destId="{80721F91-6143-4EA8-987C-01ED7D4C3CAB}" srcOrd="0" destOrd="10" presId="urn:microsoft.com/office/officeart/2005/8/layout/hList2"/>
    <dgm:cxn modelId="{597F66F5-EC2F-4B23-AD5C-17C2F2DC6A02}" srcId="{7AFEFD23-815D-444E-8121-F8E7DE3E0ED1}" destId="{372594DD-06FA-49E8-9325-EC86421D7DD0}" srcOrd="1" destOrd="0" parTransId="{3A8ACC7A-018E-4FBA-AED8-4AFEABD053B7}" sibTransId="{AB26908C-2048-484C-A4F2-CF1BF2D2A578}"/>
    <dgm:cxn modelId="{29D46FF6-EC94-41DC-B1D3-8D36FBC5A602}" srcId="{2858E518-907F-4C35-B85C-BA6661A92C0B}" destId="{4AF53643-B90E-4843-A67E-E99E34D009D7}" srcOrd="11" destOrd="0" parTransId="{4FB03DFF-7CC6-44DF-AACA-67C8C11912AA}" sibTransId="{3A911C81-D3AA-4681-B4A2-DBF74CEF76E3}"/>
    <dgm:cxn modelId="{F6AA5DF7-FFCA-4233-A432-B31E94378C98}" type="presOf" srcId="{D01E589A-B60D-424F-AE6A-9443883C5DCB}" destId="{80721F91-6143-4EA8-987C-01ED7D4C3CAB}" srcOrd="0" destOrd="2" presId="urn:microsoft.com/office/officeart/2005/8/layout/hList2"/>
    <dgm:cxn modelId="{80987AF7-2EA7-42F1-8E4F-F9E1201223E6}" type="presOf" srcId="{FFD8914C-50B0-4A97-859A-BA96C417E1E9}" destId="{4618F9F8-C74F-4C8D-861D-904CDB91B45B}" srcOrd="0" destOrd="8" presId="urn:microsoft.com/office/officeart/2005/8/layout/hList2"/>
    <dgm:cxn modelId="{C8E058F8-C687-4C89-A541-ACE981ADD7F7}" type="presOf" srcId="{372594DD-06FA-49E8-9325-EC86421D7DD0}" destId="{BA32D5E6-20A7-4384-901E-869D3182C160}" srcOrd="0" destOrd="0" presId="urn:microsoft.com/office/officeart/2005/8/layout/hList2"/>
    <dgm:cxn modelId="{E0481BF9-C30E-4188-85F0-CADD45B6597F}" type="presOf" srcId="{E30C8482-4AB5-4788-A20B-C549BB1581D2}" destId="{56EFDD82-21E4-4BBB-8BCB-0104A67821CC}" srcOrd="0" destOrd="7" presId="urn:microsoft.com/office/officeart/2005/8/layout/hList2"/>
    <dgm:cxn modelId="{5978EEF9-BCF4-4EA8-B838-28B9A7DBF140}" srcId="{E4817CA0-B9B5-4FC6-A15E-6A4B1BDAA7C7}" destId="{1C6DF30B-4CBD-4C8F-ADA8-1B5DAE9CD5DB}" srcOrd="1" destOrd="0" parTransId="{F5104B8E-7832-4BF9-8F77-4DB0165624AD}" sibTransId="{10A70A96-9D73-4931-B07C-E0992915FBCE}"/>
    <dgm:cxn modelId="{35F4F8F9-E70B-4A6B-900E-08858193BFC0}" srcId="{E4817CA0-B9B5-4FC6-A15E-6A4B1BDAA7C7}" destId="{D76EF724-8553-43D9-A1AA-ED50F6CBD404}" srcOrd="6" destOrd="0" parTransId="{35251F52-2A11-4F92-886B-876A7DF151AA}" sibTransId="{C7804F75-9EA4-4FC2-868B-8105607641A5}"/>
    <dgm:cxn modelId="{5F5E22FF-5226-43D9-8876-A7D8D90D20A7}" srcId="{2858E518-907F-4C35-B85C-BA6661A92C0B}" destId="{A4BF8374-7476-49E7-96B3-FB90E007A060}" srcOrd="9" destOrd="0" parTransId="{B4E361D8-A9AE-481B-98A0-B58EB6E41E93}" sibTransId="{451946FF-68F0-4F19-9F89-BA20F8A2E772}"/>
    <dgm:cxn modelId="{A870B4A3-C890-424F-905D-83FB520D5C93}" type="presParOf" srcId="{78A408EF-DFF1-4706-AD95-086B2B2DC3DD}" destId="{F1687122-6A99-4A5A-881E-FE5F82F98489}" srcOrd="0" destOrd="0" presId="urn:microsoft.com/office/officeart/2005/8/layout/hList2"/>
    <dgm:cxn modelId="{CC117CD9-416D-43D6-8B06-A54B91ABADE8}" type="presParOf" srcId="{F1687122-6A99-4A5A-881E-FE5F82F98489}" destId="{AAD19AED-211A-4F1B-8214-A8C6BB2C39D0}" srcOrd="0" destOrd="0" presId="urn:microsoft.com/office/officeart/2005/8/layout/hList2"/>
    <dgm:cxn modelId="{8886B85C-781D-4E81-8221-BF9BE7E73797}" type="presParOf" srcId="{F1687122-6A99-4A5A-881E-FE5F82F98489}" destId="{80721F91-6143-4EA8-987C-01ED7D4C3CAB}" srcOrd="1" destOrd="0" presId="urn:microsoft.com/office/officeart/2005/8/layout/hList2"/>
    <dgm:cxn modelId="{420C92DB-F8F3-456B-B3A7-573945E860B0}" type="presParOf" srcId="{F1687122-6A99-4A5A-881E-FE5F82F98489}" destId="{A4CAFF38-87CE-46FB-B1E1-168B16C2F493}" srcOrd="2" destOrd="0" presId="urn:microsoft.com/office/officeart/2005/8/layout/hList2"/>
    <dgm:cxn modelId="{3D5208E5-D4E7-4E74-8669-AF1D3DCD6149}" type="presParOf" srcId="{78A408EF-DFF1-4706-AD95-086B2B2DC3DD}" destId="{87517742-9AE4-4B37-B8FB-04957E361A38}" srcOrd="1" destOrd="0" presId="urn:microsoft.com/office/officeart/2005/8/layout/hList2"/>
    <dgm:cxn modelId="{09D51DA9-D941-4E43-BB37-FABC889E8BB5}" type="presParOf" srcId="{78A408EF-DFF1-4706-AD95-086B2B2DC3DD}" destId="{F8A136FF-94F1-439D-9936-5A08165979A0}" srcOrd="2" destOrd="0" presId="urn:microsoft.com/office/officeart/2005/8/layout/hList2"/>
    <dgm:cxn modelId="{18FD379E-72C2-44A2-B309-22F9AAD63BEF}" type="presParOf" srcId="{F8A136FF-94F1-439D-9936-5A08165979A0}" destId="{A7DCC8A3-CF18-4620-9F61-5F505E18B63F}" srcOrd="0" destOrd="0" presId="urn:microsoft.com/office/officeart/2005/8/layout/hList2"/>
    <dgm:cxn modelId="{E6A7F103-B2F3-40FA-A5BF-D3A77ACC3E30}" type="presParOf" srcId="{F8A136FF-94F1-439D-9936-5A08165979A0}" destId="{4618F9F8-C74F-4C8D-861D-904CDB91B45B}" srcOrd="1" destOrd="0" presId="urn:microsoft.com/office/officeart/2005/8/layout/hList2"/>
    <dgm:cxn modelId="{E6674E4A-51D3-4390-9409-FD23AFA12711}" type="presParOf" srcId="{F8A136FF-94F1-439D-9936-5A08165979A0}" destId="{BA32D5E6-20A7-4384-901E-869D3182C160}" srcOrd="2" destOrd="0" presId="urn:microsoft.com/office/officeart/2005/8/layout/hList2"/>
    <dgm:cxn modelId="{B9DA6610-5B04-492C-80E4-E99C7953B609}" type="presParOf" srcId="{78A408EF-DFF1-4706-AD95-086B2B2DC3DD}" destId="{6D9B24C6-4D56-4005-A60F-0958803BEDF7}" srcOrd="3" destOrd="0" presId="urn:microsoft.com/office/officeart/2005/8/layout/hList2"/>
    <dgm:cxn modelId="{13B78D90-CE6D-4F52-A90A-8574AFFA975D}" type="presParOf" srcId="{78A408EF-DFF1-4706-AD95-086B2B2DC3DD}" destId="{ECD6613E-6185-428A-8E44-CB034F74AC9C}" srcOrd="4" destOrd="0" presId="urn:microsoft.com/office/officeart/2005/8/layout/hList2"/>
    <dgm:cxn modelId="{AF9A5458-7CB0-4014-9355-A4E9F3EA0ABD}" type="presParOf" srcId="{ECD6613E-6185-428A-8E44-CB034F74AC9C}" destId="{1D52365E-CCA6-4EC5-9A91-18021947D2C0}" srcOrd="0" destOrd="0" presId="urn:microsoft.com/office/officeart/2005/8/layout/hList2"/>
    <dgm:cxn modelId="{E16599F9-71C5-43F1-9D0A-9E75C9EF9D33}" type="presParOf" srcId="{ECD6613E-6185-428A-8E44-CB034F74AC9C}" destId="{56EFDD82-21E4-4BBB-8BCB-0104A67821CC}" srcOrd="1" destOrd="0" presId="urn:microsoft.com/office/officeart/2005/8/layout/hList2"/>
    <dgm:cxn modelId="{B4A53EB2-3748-448B-B4E0-E61F455BC642}" type="presParOf" srcId="{ECD6613E-6185-428A-8E44-CB034F74AC9C}" destId="{1FEA710E-E6F0-4804-84EC-54365FCC3B99}" srcOrd="2" destOrd="0" presId="urn:microsoft.com/office/officeart/2005/8/layout/h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310282" cy="3820703"/>
        <a:chOff x="0" y="0"/>
        <a:chExt cx="8310282" cy="3820703"/>
      </a:xfrm>
    </dsp:grpSpPr>
    <dsp:sp modelId="{A4CAFF38-87CE-46FB-B1E1-168B16C2F493}">
      <dsp:nvSpPr>
        <dsp:cNvPr id="5" name="Rectangles 4"/>
        <dsp:cNvSpPr/>
      </dsp:nvSpPr>
      <dsp:spPr bwMode="white">
        <a:xfrm rot="16200000">
          <a:off x="-1354354" y="1947695"/>
          <a:ext cx="2942104" cy="2333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05841"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Statistics</a:t>
          </a:r>
          <a:endParaRPr lang="en-US" sz="1600">
            <a:solidFill>
              <a:schemeClr val="tx1"/>
            </a:solidFill>
          </a:endParaRPr>
        </a:p>
      </dsp:txBody>
      <dsp:txXfrm rot="16200000">
        <a:off x="-1354354" y="1947695"/>
        <a:ext cx="2942104" cy="233395"/>
      </dsp:txXfrm>
    </dsp:sp>
    <dsp:sp modelId="{80721F91-6143-4EA8-987C-01ED7D4C3CAB}">
      <dsp:nvSpPr>
        <dsp:cNvPr id="4" name="Rectangles 3"/>
        <dsp:cNvSpPr/>
      </dsp:nvSpPr>
      <dsp:spPr bwMode="white">
        <a:xfrm>
          <a:off x="233395" y="593340"/>
          <a:ext cx="1202339" cy="2942104"/>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05841"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Sum</a:t>
          </a:r>
          <a:endParaRPr lang="en-US" sz="1400"/>
        </a:p>
        <a:p>
          <a:pPr marL="114300" lvl="1" indent="-114300">
            <a:lnSpc>
              <a:spcPct val="100000"/>
            </a:lnSpc>
            <a:spcBef>
              <a:spcPct val="0"/>
            </a:spcBef>
            <a:spcAft>
              <a:spcPct val="15000"/>
            </a:spcAft>
            <a:buChar char="•"/>
          </a:pPr>
          <a:r>
            <a:rPr lang="en-US" sz="1400"/>
            <a:t>Minimum</a:t>
          </a:r>
          <a:endParaRPr lang="en-US" sz="1400"/>
        </a:p>
        <a:p>
          <a:pPr marL="114300" lvl="1" indent="-114300">
            <a:lnSpc>
              <a:spcPct val="100000"/>
            </a:lnSpc>
            <a:spcBef>
              <a:spcPct val="0"/>
            </a:spcBef>
            <a:spcAft>
              <a:spcPct val="15000"/>
            </a:spcAft>
            <a:buChar char="•"/>
          </a:pPr>
          <a:r>
            <a:rPr lang="en-US" sz="1400"/>
            <a:t>Maximum</a:t>
          </a:r>
          <a:endParaRPr lang="en-US" sz="1400"/>
        </a:p>
        <a:p>
          <a:pPr marL="114300" lvl="1" indent="-114300">
            <a:lnSpc>
              <a:spcPct val="100000"/>
            </a:lnSpc>
            <a:spcBef>
              <a:spcPct val="0"/>
            </a:spcBef>
            <a:spcAft>
              <a:spcPct val="15000"/>
            </a:spcAft>
            <a:buChar char="•"/>
          </a:pPr>
          <a:r>
            <a:rPr lang="en-US" sz="1400"/>
            <a:t>Median</a:t>
          </a:r>
          <a:endParaRPr lang="en-US" sz="1400"/>
        </a:p>
        <a:p>
          <a:pPr marL="114300" lvl="1" indent="-114300">
            <a:lnSpc>
              <a:spcPct val="100000"/>
            </a:lnSpc>
            <a:spcBef>
              <a:spcPct val="0"/>
            </a:spcBef>
            <a:spcAft>
              <a:spcPct val="15000"/>
            </a:spcAft>
            <a:buChar char="•"/>
          </a:pPr>
          <a:r>
            <a:rPr lang="en-US" sz="1400"/>
            <a:t>Average</a:t>
          </a:r>
          <a:endParaRPr lang="en-US" sz="1400"/>
        </a:p>
        <a:p>
          <a:pPr marL="114300" lvl="1" indent="-114300">
            <a:lnSpc>
              <a:spcPct val="100000"/>
            </a:lnSpc>
            <a:spcBef>
              <a:spcPct val="0"/>
            </a:spcBef>
            <a:spcAft>
              <a:spcPct val="15000"/>
            </a:spcAft>
            <a:buChar char="•"/>
          </a:pPr>
          <a:r>
            <a:rPr lang="en-US" sz="1400"/>
            <a:t>Standard Deviation</a:t>
          </a:r>
          <a:endParaRPr lang="en-US" sz="1400"/>
        </a:p>
        <a:p>
          <a:pPr marL="114300" lvl="1" indent="-114300">
            <a:lnSpc>
              <a:spcPct val="100000"/>
            </a:lnSpc>
            <a:spcBef>
              <a:spcPct val="0"/>
            </a:spcBef>
            <a:spcAft>
              <a:spcPct val="15000"/>
            </a:spcAft>
            <a:buChar char="•"/>
          </a:pPr>
          <a:r>
            <a:rPr lang="en-US" sz="1400"/>
            <a:t>Count Values</a:t>
          </a:r>
          <a:endParaRPr lang="en-US" sz="1400"/>
        </a:p>
        <a:p>
          <a:pPr marL="114300" lvl="1" indent="-114300" rtl="0">
            <a:lnSpc>
              <a:spcPct val="100000"/>
            </a:lnSpc>
            <a:spcBef>
              <a:spcPct val="0"/>
            </a:spcBef>
            <a:spcAft>
              <a:spcPct val="15000"/>
            </a:spcAft>
            <a:buChar char="•"/>
          </a:pPr>
          <a:r>
            <a:rPr lang="en-US" sz="1400"/>
            <a:t>Count Distinct</a:t>
          </a:r>
          <a:r>
            <a:rPr lang="en-US" sz="1400">
              <a:latin typeface="Calibri Light" panose="020F0302020204030204"/>
            </a:rPr>
            <a:t> Values</a:t>
          </a:r>
          <a:endParaRPr lang="en-US" sz="1400"/>
        </a:p>
      </dsp:txBody>
      <dsp:txXfrm>
        <a:off x="233395" y="593340"/>
        <a:ext cx="1202339" cy="2942104"/>
      </dsp:txXfrm>
    </dsp:sp>
    <dsp:sp modelId="{AAD19AED-211A-4F1B-8214-A8C6BB2C39D0}">
      <dsp:nvSpPr>
        <dsp:cNvPr id="3" name="Rectangles 2"/>
        <dsp:cNvSpPr/>
      </dsp:nvSpPr>
      <dsp:spPr bwMode="white">
        <a:xfrm>
          <a:off x="0" y="285259"/>
          <a:ext cx="466790" cy="466790"/>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0" y="285259"/>
        <a:ext cx="466790" cy="466790"/>
      </dsp:txXfrm>
    </dsp:sp>
    <dsp:sp modelId="{BA32D5E6-20A7-4384-901E-869D3182C160}">
      <dsp:nvSpPr>
        <dsp:cNvPr id="8" name="Rectangles 7"/>
        <dsp:cNvSpPr/>
      </dsp:nvSpPr>
      <dsp:spPr bwMode="white">
        <a:xfrm rot="16200000">
          <a:off x="364283" y="1947695"/>
          <a:ext cx="2942104" cy="2333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05841"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Standard</a:t>
          </a:r>
          <a:endParaRPr lang="en-US" sz="1600">
            <a:solidFill>
              <a:schemeClr val="tx1"/>
            </a:solidFill>
          </a:endParaRPr>
        </a:p>
      </dsp:txBody>
      <dsp:txXfrm rot="16200000">
        <a:off x="364283" y="1947695"/>
        <a:ext cx="2942104" cy="233395"/>
      </dsp:txXfrm>
    </dsp:sp>
    <dsp:sp modelId="{4618F9F8-C74F-4C8D-861D-904CDB91B45B}">
      <dsp:nvSpPr>
        <dsp:cNvPr id="7" name="Rectangles 6"/>
        <dsp:cNvSpPr/>
      </dsp:nvSpPr>
      <dsp:spPr bwMode="white">
        <a:xfrm>
          <a:off x="1952032" y="593340"/>
          <a:ext cx="1202339" cy="2942104"/>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05841"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Add</a:t>
          </a:r>
          <a:endParaRPr lang="en-US" sz="1400"/>
        </a:p>
        <a:p>
          <a:pPr marL="114300" lvl="1" indent="-114300">
            <a:lnSpc>
              <a:spcPct val="100000"/>
            </a:lnSpc>
            <a:spcBef>
              <a:spcPct val="0"/>
            </a:spcBef>
            <a:spcAft>
              <a:spcPct val="15000"/>
            </a:spcAft>
            <a:buChar char="•"/>
          </a:pPr>
          <a:r>
            <a:rPr lang="en-US" sz="1400"/>
            <a:t>Multiple</a:t>
          </a:r>
          <a:endParaRPr lang="en-US" sz="1400"/>
        </a:p>
        <a:p>
          <a:pPr marL="114300" lvl="1" indent="-114300">
            <a:lnSpc>
              <a:spcPct val="100000"/>
            </a:lnSpc>
            <a:spcBef>
              <a:spcPct val="0"/>
            </a:spcBef>
            <a:spcAft>
              <a:spcPct val="15000"/>
            </a:spcAft>
            <a:buChar char="•"/>
          </a:pPr>
          <a:r>
            <a:rPr lang="en-US" sz="1400"/>
            <a:t>Subtract</a:t>
          </a:r>
          <a:endParaRPr lang="en-US" sz="1400"/>
        </a:p>
        <a:p>
          <a:pPr marL="114300" lvl="1" indent="-114300">
            <a:lnSpc>
              <a:spcPct val="100000"/>
            </a:lnSpc>
            <a:spcBef>
              <a:spcPct val="0"/>
            </a:spcBef>
            <a:spcAft>
              <a:spcPct val="15000"/>
            </a:spcAft>
            <a:buChar char="•"/>
          </a:pPr>
          <a:r>
            <a:rPr lang="en-US" sz="1400"/>
            <a:t>Divide</a:t>
          </a:r>
          <a:endParaRPr lang="en-US" sz="1400"/>
        </a:p>
        <a:p>
          <a:pPr marL="114300" lvl="1" indent="-114300">
            <a:lnSpc>
              <a:spcPct val="100000"/>
            </a:lnSpc>
            <a:spcBef>
              <a:spcPct val="0"/>
            </a:spcBef>
            <a:spcAft>
              <a:spcPct val="15000"/>
            </a:spcAft>
            <a:buChar char="•"/>
          </a:pPr>
          <a:r>
            <a:rPr lang="en-US" sz="1400"/>
            <a:t>Integer-Divide</a:t>
          </a:r>
          <a:endParaRPr lang="en-US" sz="1400"/>
        </a:p>
        <a:p>
          <a:pPr marL="114300" lvl="1" indent="-114300">
            <a:lnSpc>
              <a:spcPct val="100000"/>
            </a:lnSpc>
            <a:spcBef>
              <a:spcPct val="0"/>
            </a:spcBef>
            <a:spcAft>
              <a:spcPct val="15000"/>
            </a:spcAft>
            <a:buChar char="•"/>
          </a:pPr>
          <a:r>
            <a:rPr lang="en-US" sz="1400"/>
            <a:t>Module</a:t>
          </a:r>
          <a:endParaRPr lang="en-US" sz="1400"/>
        </a:p>
        <a:p>
          <a:pPr marL="114300" lvl="1" indent="-114300">
            <a:lnSpc>
              <a:spcPct val="100000"/>
            </a:lnSpc>
            <a:spcBef>
              <a:spcPct val="0"/>
            </a:spcBef>
            <a:spcAft>
              <a:spcPct val="15000"/>
            </a:spcAft>
            <a:buChar char="•"/>
          </a:pPr>
          <a:r>
            <a:rPr lang="en-US" sz="1400"/>
            <a:t>Percentage</a:t>
          </a:r>
          <a:endParaRPr lang="en-US" sz="1400"/>
        </a:p>
        <a:p>
          <a:pPr marL="114300" lvl="1" indent="-114300">
            <a:lnSpc>
              <a:spcPct val="100000"/>
            </a:lnSpc>
            <a:spcBef>
              <a:spcPct val="0"/>
            </a:spcBef>
            <a:spcAft>
              <a:spcPct val="15000"/>
            </a:spcAft>
            <a:buChar char="•"/>
          </a:pPr>
          <a:r>
            <a:rPr lang="en-US" sz="1400"/>
            <a:t>Percent of</a:t>
          </a:r>
        </a:p>
      </dsp:txBody>
      <dsp:txXfrm>
        <a:off x="1952032" y="593340"/>
        <a:ext cx="1202339" cy="2942104"/>
      </dsp:txXfrm>
    </dsp:sp>
    <dsp:sp modelId="{A7DCC8A3-CF18-4620-9F61-5F505E18B63F}">
      <dsp:nvSpPr>
        <dsp:cNvPr id="6" name="Rectangles 5"/>
        <dsp:cNvSpPr/>
      </dsp:nvSpPr>
      <dsp:spPr bwMode="white">
        <a:xfrm>
          <a:off x="1718637" y="285259"/>
          <a:ext cx="466790" cy="466790"/>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1718637" y="285259"/>
        <a:ext cx="466790" cy="466790"/>
      </dsp:txXfrm>
    </dsp:sp>
    <dsp:sp modelId="{1FEA710E-E6F0-4804-84EC-54365FCC3B99}">
      <dsp:nvSpPr>
        <dsp:cNvPr id="11" name="Rectangles 10"/>
        <dsp:cNvSpPr/>
      </dsp:nvSpPr>
      <dsp:spPr bwMode="white">
        <a:xfrm rot="16200000">
          <a:off x="2082920" y="1947695"/>
          <a:ext cx="2942104" cy="2333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05841"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Scientific</a:t>
          </a:r>
          <a:endParaRPr lang="en-US" sz="1600">
            <a:solidFill>
              <a:schemeClr val="tx1"/>
            </a:solidFill>
          </a:endParaRPr>
        </a:p>
      </dsp:txBody>
      <dsp:txXfrm rot="16200000">
        <a:off x="2082920" y="1947695"/>
        <a:ext cx="2942104" cy="233395"/>
      </dsp:txXfrm>
    </dsp:sp>
    <dsp:sp modelId="{56EFDD82-21E4-4BBB-8BCB-0104A67821CC}">
      <dsp:nvSpPr>
        <dsp:cNvPr id="10" name="Rectangles 9"/>
        <dsp:cNvSpPr/>
      </dsp:nvSpPr>
      <dsp:spPr bwMode="white">
        <a:xfrm>
          <a:off x="3670669" y="593340"/>
          <a:ext cx="1202339" cy="2942104"/>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05841"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Absolute Value</a:t>
          </a:r>
          <a:endParaRPr lang="en-US" sz="1400"/>
        </a:p>
        <a:p>
          <a:pPr marL="114300" lvl="1" indent="-114300">
            <a:lnSpc>
              <a:spcPct val="100000"/>
            </a:lnSpc>
            <a:spcBef>
              <a:spcPct val="0"/>
            </a:spcBef>
            <a:spcAft>
              <a:spcPct val="15000"/>
            </a:spcAft>
            <a:buChar char="•"/>
          </a:pPr>
          <a:r>
            <a:rPr lang="en-US" sz="1400"/>
            <a:t>Power</a:t>
          </a:r>
          <a:endParaRPr lang="en-US" sz="1400"/>
        </a:p>
        <a:p>
          <a:pPr marL="114300" lvl="1" indent="-114300">
            <a:lnSpc>
              <a:spcPct val="100000"/>
            </a:lnSpc>
            <a:spcBef>
              <a:spcPct val="0"/>
            </a:spcBef>
            <a:spcAft>
              <a:spcPct val="15000"/>
            </a:spcAft>
            <a:buChar char="•"/>
          </a:pPr>
          <a:r>
            <a:rPr lang="en-US" sz="1400"/>
            <a:t>Square Root</a:t>
          </a:r>
          <a:endParaRPr lang="en-US" sz="1400"/>
        </a:p>
        <a:p>
          <a:pPr marL="114300" lvl="1" indent="-114300">
            <a:lnSpc>
              <a:spcPct val="100000"/>
            </a:lnSpc>
            <a:spcBef>
              <a:spcPct val="0"/>
            </a:spcBef>
            <a:spcAft>
              <a:spcPct val="15000"/>
            </a:spcAft>
            <a:buChar char="•"/>
          </a:pPr>
          <a:r>
            <a:rPr lang="en-US" sz="1400"/>
            <a:t>Exponent</a:t>
          </a:r>
          <a:endParaRPr lang="en-US" sz="1400"/>
        </a:p>
        <a:p>
          <a:pPr marL="114300" lvl="1" indent="-114300">
            <a:lnSpc>
              <a:spcPct val="100000"/>
            </a:lnSpc>
            <a:spcBef>
              <a:spcPct val="0"/>
            </a:spcBef>
            <a:spcAft>
              <a:spcPct val="15000"/>
            </a:spcAft>
            <a:buChar char="•"/>
          </a:pPr>
          <a:r>
            <a:rPr lang="en-US" sz="1400"/>
            <a:t>Logarithm</a:t>
          </a:r>
          <a:endParaRPr lang="en-US" sz="1400"/>
        </a:p>
        <a:p>
          <a:pPr marL="114300" lvl="1" indent="-114300">
            <a:lnSpc>
              <a:spcPct val="100000"/>
            </a:lnSpc>
            <a:spcBef>
              <a:spcPct val="0"/>
            </a:spcBef>
            <a:spcAft>
              <a:spcPct val="15000"/>
            </a:spcAft>
            <a:buChar char="•"/>
          </a:pPr>
          <a:r>
            <a:rPr lang="en-US" sz="1400"/>
            <a:t>Factorial</a:t>
          </a:r>
        </a:p>
      </dsp:txBody>
      <dsp:txXfrm>
        <a:off x="3670669" y="593340"/>
        <a:ext cx="1202339" cy="2942104"/>
      </dsp:txXfrm>
    </dsp:sp>
    <dsp:sp modelId="{1D52365E-CCA6-4EC5-9A91-18021947D2C0}">
      <dsp:nvSpPr>
        <dsp:cNvPr id="9" name="Rectangles 8"/>
        <dsp:cNvSpPr/>
      </dsp:nvSpPr>
      <dsp:spPr bwMode="white">
        <a:xfrm>
          <a:off x="3437274" y="285259"/>
          <a:ext cx="466790" cy="466790"/>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3437274" y="285259"/>
        <a:ext cx="466790" cy="466790"/>
      </dsp:txXfrm>
    </dsp:sp>
    <dsp:sp modelId="{FDA9490E-AF88-4B73-94D8-5926DAA8339D}">
      <dsp:nvSpPr>
        <dsp:cNvPr id="14" name="Rectangles 13"/>
        <dsp:cNvSpPr/>
      </dsp:nvSpPr>
      <dsp:spPr bwMode="white">
        <a:xfrm rot="16200000">
          <a:off x="3801557" y="1947695"/>
          <a:ext cx="2942104" cy="2333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05841"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Rounding</a:t>
          </a:r>
          <a:endParaRPr lang="en-US" sz="1600">
            <a:solidFill>
              <a:schemeClr val="tx1"/>
            </a:solidFill>
          </a:endParaRPr>
        </a:p>
      </dsp:txBody>
      <dsp:txXfrm rot="16200000">
        <a:off x="3801557" y="1947695"/>
        <a:ext cx="2942104" cy="233395"/>
      </dsp:txXfrm>
    </dsp:sp>
    <dsp:sp modelId="{9A966D45-24C5-4BE3-83A5-4CA1DD4DE698}">
      <dsp:nvSpPr>
        <dsp:cNvPr id="13" name="Rectangles 12"/>
        <dsp:cNvSpPr/>
      </dsp:nvSpPr>
      <dsp:spPr bwMode="white">
        <a:xfrm>
          <a:off x="5389306" y="593340"/>
          <a:ext cx="1202339" cy="2942104"/>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05841"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Round Up</a:t>
          </a:r>
          <a:endParaRPr lang="en-US" sz="1400"/>
        </a:p>
        <a:p>
          <a:pPr marL="114300" lvl="1" indent="-114300">
            <a:lnSpc>
              <a:spcPct val="100000"/>
            </a:lnSpc>
            <a:spcBef>
              <a:spcPct val="0"/>
            </a:spcBef>
            <a:spcAft>
              <a:spcPct val="15000"/>
            </a:spcAft>
            <a:buChar char="•"/>
          </a:pPr>
          <a:r>
            <a:rPr lang="en-US" sz="1400"/>
            <a:t>Round Down</a:t>
          </a:r>
          <a:endParaRPr lang="en-US" sz="1400"/>
        </a:p>
        <a:p>
          <a:pPr marL="114300" lvl="1" indent="-114300">
            <a:lnSpc>
              <a:spcPct val="100000"/>
            </a:lnSpc>
            <a:spcBef>
              <a:spcPct val="0"/>
            </a:spcBef>
            <a:spcAft>
              <a:spcPct val="15000"/>
            </a:spcAft>
            <a:buChar char="•"/>
          </a:pPr>
          <a:r>
            <a:rPr lang="en-US" sz="1400"/>
            <a:t>Round…</a:t>
          </a:r>
        </a:p>
      </dsp:txBody>
      <dsp:txXfrm>
        <a:off x="5389306" y="593340"/>
        <a:ext cx="1202339" cy="2942104"/>
      </dsp:txXfrm>
    </dsp:sp>
    <dsp:sp modelId="{E971B0C0-853A-4AA3-89C3-0D08C46C729B}">
      <dsp:nvSpPr>
        <dsp:cNvPr id="12" name="Rectangles 11"/>
        <dsp:cNvSpPr/>
      </dsp:nvSpPr>
      <dsp:spPr bwMode="white">
        <a:xfrm>
          <a:off x="5155911" y="285259"/>
          <a:ext cx="466790" cy="466790"/>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5155911" y="285259"/>
        <a:ext cx="466790" cy="466790"/>
      </dsp:txXfrm>
    </dsp:sp>
    <dsp:sp modelId="{01C2BF57-F6E0-4829-A81F-61E123164996}">
      <dsp:nvSpPr>
        <dsp:cNvPr id="17" name="Rectangles 16"/>
        <dsp:cNvSpPr/>
      </dsp:nvSpPr>
      <dsp:spPr bwMode="white">
        <a:xfrm rot="16200000">
          <a:off x="5520194" y="1947695"/>
          <a:ext cx="2942104" cy="2333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05841"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Information</a:t>
          </a:r>
          <a:endParaRPr lang="en-US" sz="1600">
            <a:solidFill>
              <a:schemeClr val="tx1"/>
            </a:solidFill>
          </a:endParaRPr>
        </a:p>
      </dsp:txBody>
      <dsp:txXfrm rot="16200000">
        <a:off x="5520194" y="1947695"/>
        <a:ext cx="2942104" cy="233395"/>
      </dsp:txXfrm>
    </dsp:sp>
    <dsp:sp modelId="{6FA8843D-76F1-44F8-A8B8-BF1597A431B3}">
      <dsp:nvSpPr>
        <dsp:cNvPr id="16" name="Rectangles 15"/>
        <dsp:cNvSpPr/>
      </dsp:nvSpPr>
      <dsp:spPr bwMode="white">
        <a:xfrm>
          <a:off x="7107943" y="593340"/>
          <a:ext cx="1202339" cy="2942104"/>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05841"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Is Even</a:t>
          </a:r>
          <a:endParaRPr lang="en-US" sz="1400"/>
        </a:p>
        <a:p>
          <a:pPr marL="114300" lvl="1" indent="-114300">
            <a:lnSpc>
              <a:spcPct val="100000"/>
            </a:lnSpc>
            <a:spcBef>
              <a:spcPct val="0"/>
            </a:spcBef>
            <a:spcAft>
              <a:spcPct val="15000"/>
            </a:spcAft>
            <a:buChar char="•"/>
          </a:pPr>
          <a:r>
            <a:rPr lang="en-US" sz="1400"/>
            <a:t>Is Odd</a:t>
          </a:r>
          <a:endParaRPr lang="en-US" sz="1400"/>
        </a:p>
        <a:p>
          <a:pPr marL="114300" lvl="1" indent="-114300">
            <a:lnSpc>
              <a:spcPct val="100000"/>
            </a:lnSpc>
            <a:spcBef>
              <a:spcPct val="0"/>
            </a:spcBef>
            <a:spcAft>
              <a:spcPct val="15000"/>
            </a:spcAft>
            <a:buChar char="•"/>
          </a:pPr>
          <a:r>
            <a:rPr lang="en-US" sz="1400"/>
            <a:t>Sign</a:t>
          </a:r>
        </a:p>
      </dsp:txBody>
      <dsp:txXfrm>
        <a:off x="7107943" y="593340"/>
        <a:ext cx="1202339" cy="2942104"/>
      </dsp:txXfrm>
    </dsp:sp>
    <dsp:sp modelId="{7274DBF6-9E97-4ECA-BA02-EBFD6B1D3ACC}">
      <dsp:nvSpPr>
        <dsp:cNvPr id="15" name="Rectangles 14"/>
        <dsp:cNvSpPr/>
      </dsp:nvSpPr>
      <dsp:spPr bwMode="white">
        <a:xfrm>
          <a:off x="6874548" y="285259"/>
          <a:ext cx="466790" cy="466790"/>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6874548" y="285259"/>
        <a:ext cx="466790" cy="466790"/>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068670" cy="3820703"/>
        <a:chOff x="0" y="0"/>
        <a:chExt cx="7068670" cy="3820703"/>
      </a:xfrm>
    </dsp:grpSpPr>
    <dsp:sp modelId="{A4CAFF38-87CE-46FB-B1E1-168B16C2F493}">
      <dsp:nvSpPr>
        <dsp:cNvPr id="5" name="Rectangles 4"/>
        <dsp:cNvSpPr/>
      </dsp:nvSpPr>
      <dsp:spPr bwMode="white">
        <a:xfrm rot="16200000">
          <a:off x="-1308179" y="1949279"/>
          <a:ext cx="2859657" cy="2432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145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Format</a:t>
          </a:r>
          <a:endParaRPr lang="en-US" sz="1800">
            <a:solidFill>
              <a:schemeClr val="tx1"/>
            </a:solidFill>
          </a:endParaRPr>
        </a:p>
      </dsp:txBody>
      <dsp:txXfrm rot="16200000">
        <a:off x="-1308179" y="1949279"/>
        <a:ext cx="2859657" cy="243299"/>
      </dsp:txXfrm>
    </dsp:sp>
    <dsp:sp modelId="{80721F91-6143-4EA8-987C-01ED7D4C3CAB}">
      <dsp:nvSpPr>
        <dsp:cNvPr id="4" name="Rectangles 3"/>
        <dsp:cNvSpPr/>
      </dsp:nvSpPr>
      <dsp:spPr bwMode="white">
        <a:xfrm>
          <a:off x="243299" y="641100"/>
          <a:ext cx="1253357" cy="2859657"/>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145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Lowercase</a:t>
          </a:r>
          <a:endParaRPr lang="en-US" sz="1400"/>
        </a:p>
        <a:p>
          <a:pPr marL="114300" lvl="1" indent="-114300">
            <a:lnSpc>
              <a:spcPct val="100000"/>
            </a:lnSpc>
            <a:spcBef>
              <a:spcPct val="0"/>
            </a:spcBef>
            <a:spcAft>
              <a:spcPct val="15000"/>
            </a:spcAft>
            <a:buChar char="•"/>
          </a:pPr>
          <a:r>
            <a:rPr lang="en-US" sz="1400"/>
            <a:t>UPPERCASE</a:t>
          </a:r>
          <a:endParaRPr lang="en-US" sz="1400"/>
        </a:p>
        <a:p>
          <a:pPr marL="114300" lvl="1" indent="-114300">
            <a:lnSpc>
              <a:spcPct val="100000"/>
            </a:lnSpc>
            <a:spcBef>
              <a:spcPct val="0"/>
            </a:spcBef>
            <a:spcAft>
              <a:spcPct val="15000"/>
            </a:spcAft>
            <a:buChar char="•"/>
          </a:pPr>
          <a:r>
            <a:rPr lang="en-US" sz="1400"/>
            <a:t>Capitalize Each Word</a:t>
          </a:r>
          <a:endParaRPr lang="en-US" sz="1400"/>
        </a:p>
        <a:p>
          <a:pPr marL="114300" lvl="1" indent="-114300">
            <a:lnSpc>
              <a:spcPct val="100000"/>
            </a:lnSpc>
            <a:spcBef>
              <a:spcPct val="0"/>
            </a:spcBef>
            <a:spcAft>
              <a:spcPct val="15000"/>
            </a:spcAft>
            <a:buChar char="•"/>
          </a:pPr>
          <a:r>
            <a:rPr lang="en-US" sz="1400"/>
            <a:t>Trim</a:t>
          </a:r>
          <a:endParaRPr lang="en-US" sz="1400"/>
        </a:p>
        <a:p>
          <a:pPr marL="114300" lvl="1" indent="-114300">
            <a:lnSpc>
              <a:spcPct val="100000"/>
            </a:lnSpc>
            <a:spcBef>
              <a:spcPct val="0"/>
            </a:spcBef>
            <a:spcAft>
              <a:spcPct val="15000"/>
            </a:spcAft>
            <a:buChar char="•"/>
          </a:pPr>
          <a:r>
            <a:rPr lang="en-US" sz="1400"/>
            <a:t>Clean</a:t>
          </a:r>
          <a:endParaRPr lang="en-US" sz="1400"/>
        </a:p>
        <a:p>
          <a:pPr marL="114300" lvl="1" indent="-114300">
            <a:lnSpc>
              <a:spcPct val="100000"/>
            </a:lnSpc>
            <a:spcBef>
              <a:spcPct val="0"/>
            </a:spcBef>
            <a:spcAft>
              <a:spcPct val="15000"/>
            </a:spcAft>
            <a:buChar char="•"/>
          </a:pPr>
          <a:r>
            <a:rPr lang="en-US" sz="1400"/>
            <a:t>Add Prefix</a:t>
          </a:r>
          <a:endParaRPr lang="en-US" sz="1400"/>
        </a:p>
        <a:p>
          <a:pPr marL="114300" lvl="1" indent="-114300">
            <a:lnSpc>
              <a:spcPct val="100000"/>
            </a:lnSpc>
            <a:spcBef>
              <a:spcPct val="0"/>
            </a:spcBef>
            <a:spcAft>
              <a:spcPct val="15000"/>
            </a:spcAft>
            <a:buChar char="•"/>
          </a:pPr>
          <a:r>
            <a:rPr lang="en-US" sz="1400"/>
            <a:t>Add Suffix</a:t>
          </a:r>
        </a:p>
      </dsp:txBody>
      <dsp:txXfrm>
        <a:off x="243299" y="641100"/>
        <a:ext cx="1253357" cy="2859657"/>
      </dsp:txXfrm>
    </dsp:sp>
    <dsp:sp modelId="{AAD19AED-211A-4F1B-8214-A8C6BB2C39D0}">
      <dsp:nvSpPr>
        <dsp:cNvPr id="3" name="Rectangles 2"/>
        <dsp:cNvSpPr/>
      </dsp:nvSpPr>
      <dsp:spPr bwMode="white">
        <a:xfrm>
          <a:off x="0" y="319946"/>
          <a:ext cx="486598" cy="486598"/>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0" y="319946"/>
        <a:ext cx="486598" cy="486598"/>
      </dsp:txXfrm>
    </dsp:sp>
    <dsp:sp modelId="{BA32D5E6-20A7-4384-901E-869D3182C160}">
      <dsp:nvSpPr>
        <dsp:cNvPr id="8" name="Rectangles 7"/>
        <dsp:cNvSpPr/>
      </dsp:nvSpPr>
      <dsp:spPr bwMode="white">
        <a:xfrm rot="16200000">
          <a:off x="483384" y="1949279"/>
          <a:ext cx="2859657" cy="2432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145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Extract</a:t>
          </a:r>
          <a:endParaRPr lang="en-US" sz="1800">
            <a:solidFill>
              <a:schemeClr val="tx1"/>
            </a:solidFill>
          </a:endParaRPr>
        </a:p>
      </dsp:txBody>
      <dsp:txXfrm rot="16200000">
        <a:off x="483384" y="1949279"/>
        <a:ext cx="2859657" cy="243299"/>
      </dsp:txXfrm>
    </dsp:sp>
    <dsp:sp modelId="{4618F9F8-C74F-4C8D-861D-904CDB91B45B}">
      <dsp:nvSpPr>
        <dsp:cNvPr id="7" name="Rectangles 6"/>
        <dsp:cNvSpPr/>
      </dsp:nvSpPr>
      <dsp:spPr bwMode="white">
        <a:xfrm>
          <a:off x="2042138" y="641100"/>
          <a:ext cx="1532468" cy="2859657"/>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145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Length</a:t>
          </a:r>
          <a:endParaRPr lang="en-US" sz="1400"/>
        </a:p>
        <a:p>
          <a:pPr marL="114300" lvl="1" indent="-114300">
            <a:lnSpc>
              <a:spcPct val="100000"/>
            </a:lnSpc>
            <a:spcBef>
              <a:spcPct val="0"/>
            </a:spcBef>
            <a:spcAft>
              <a:spcPct val="15000"/>
            </a:spcAft>
            <a:buChar char="•"/>
          </a:pPr>
          <a:r>
            <a:rPr lang="en-US" sz="1400"/>
            <a:t>First Characters</a:t>
          </a:r>
          <a:endParaRPr lang="en-US" sz="1400"/>
        </a:p>
        <a:p>
          <a:pPr marL="114300" lvl="1" indent="-114300">
            <a:lnSpc>
              <a:spcPct val="100000"/>
            </a:lnSpc>
            <a:spcBef>
              <a:spcPct val="0"/>
            </a:spcBef>
            <a:spcAft>
              <a:spcPct val="15000"/>
            </a:spcAft>
            <a:buChar char="•"/>
          </a:pPr>
          <a:r>
            <a:rPr lang="en-US" sz="1400"/>
            <a:t>Last Characters</a:t>
          </a:r>
          <a:endParaRPr lang="en-US" sz="1400"/>
        </a:p>
        <a:p>
          <a:pPr marL="114300" lvl="1" indent="-114300">
            <a:lnSpc>
              <a:spcPct val="100000"/>
            </a:lnSpc>
            <a:spcBef>
              <a:spcPct val="0"/>
            </a:spcBef>
            <a:spcAft>
              <a:spcPct val="15000"/>
            </a:spcAft>
            <a:buChar char="•"/>
          </a:pPr>
          <a:r>
            <a:rPr lang="en-US" sz="1400"/>
            <a:t>Range</a:t>
          </a:r>
          <a:endParaRPr lang="en-US" sz="1400"/>
        </a:p>
        <a:p>
          <a:pPr marL="114300" lvl="1" indent="-114300">
            <a:lnSpc>
              <a:spcPct val="100000"/>
            </a:lnSpc>
            <a:spcBef>
              <a:spcPct val="0"/>
            </a:spcBef>
            <a:spcAft>
              <a:spcPct val="15000"/>
            </a:spcAft>
            <a:buChar char="•"/>
          </a:pPr>
          <a:r>
            <a:rPr lang="en-US" sz="1400"/>
            <a:t>Text Before Delimiter</a:t>
          </a:r>
          <a:endParaRPr lang="en-US" sz="1400"/>
        </a:p>
        <a:p>
          <a:pPr marL="114300" lvl="1" indent="-114300">
            <a:lnSpc>
              <a:spcPct val="100000"/>
            </a:lnSpc>
            <a:spcBef>
              <a:spcPct val="0"/>
            </a:spcBef>
            <a:spcAft>
              <a:spcPct val="15000"/>
            </a:spcAft>
            <a:buChar char="•"/>
          </a:pPr>
          <a:r>
            <a:rPr lang="en-US" sz="1400"/>
            <a:t>Text After Delimiter</a:t>
          </a:r>
          <a:endParaRPr lang="en-US" sz="1400"/>
        </a:p>
        <a:p>
          <a:pPr marL="114300" lvl="1" indent="-114300">
            <a:lnSpc>
              <a:spcPct val="100000"/>
            </a:lnSpc>
            <a:spcBef>
              <a:spcPct val="0"/>
            </a:spcBef>
            <a:spcAft>
              <a:spcPct val="15000"/>
            </a:spcAft>
            <a:buChar char="•"/>
          </a:pPr>
          <a:r>
            <a:rPr lang="en-US" sz="1400"/>
            <a:t>Text Between Delimiters</a:t>
          </a:r>
        </a:p>
      </dsp:txBody>
      <dsp:txXfrm>
        <a:off x="2042138" y="641100"/>
        <a:ext cx="1532468" cy="2859657"/>
      </dsp:txXfrm>
    </dsp:sp>
    <dsp:sp modelId="{A7DCC8A3-CF18-4620-9F61-5F505E18B63F}">
      <dsp:nvSpPr>
        <dsp:cNvPr id="6" name="Rectangles 5"/>
        <dsp:cNvSpPr/>
      </dsp:nvSpPr>
      <dsp:spPr bwMode="white">
        <a:xfrm>
          <a:off x="1791564" y="319946"/>
          <a:ext cx="486598" cy="486598"/>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1791564" y="319946"/>
        <a:ext cx="486598" cy="486598"/>
      </dsp:txXfrm>
    </dsp:sp>
    <dsp:sp modelId="{1FEA710E-E6F0-4804-84EC-54365FCC3B99}">
      <dsp:nvSpPr>
        <dsp:cNvPr id="11" name="Rectangles 10"/>
        <dsp:cNvSpPr/>
      </dsp:nvSpPr>
      <dsp:spPr bwMode="white">
        <a:xfrm rot="16200000">
          <a:off x="2414503" y="1949279"/>
          <a:ext cx="2859657" cy="2432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145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Parse</a:t>
          </a:r>
          <a:endParaRPr>
            <a:solidFill>
              <a:schemeClr val="tx1"/>
            </a:solidFill>
          </a:endParaRPr>
        </a:p>
      </dsp:txBody>
      <dsp:txXfrm rot="16200000">
        <a:off x="2414503" y="1949279"/>
        <a:ext cx="2859657" cy="243299"/>
      </dsp:txXfrm>
    </dsp:sp>
    <dsp:sp modelId="{56EFDD82-21E4-4BBB-8BCB-0104A67821CC}">
      <dsp:nvSpPr>
        <dsp:cNvPr id="10" name="Rectangles 9"/>
        <dsp:cNvSpPr/>
      </dsp:nvSpPr>
      <dsp:spPr bwMode="white">
        <a:xfrm>
          <a:off x="3965982" y="641100"/>
          <a:ext cx="1253357" cy="2859657"/>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145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XML</a:t>
          </a:r>
          <a:endParaRPr lang="en-US" sz="1400"/>
        </a:p>
        <a:p>
          <a:pPr marL="114300" lvl="1" indent="-114300">
            <a:lnSpc>
              <a:spcPct val="100000"/>
            </a:lnSpc>
            <a:spcBef>
              <a:spcPct val="0"/>
            </a:spcBef>
            <a:spcAft>
              <a:spcPct val="15000"/>
            </a:spcAft>
            <a:buChar char="•"/>
          </a:pPr>
          <a:r>
            <a:rPr lang="en-US" sz="1400"/>
            <a:t>JSON</a:t>
          </a:r>
        </a:p>
      </dsp:txBody>
      <dsp:txXfrm>
        <a:off x="3965982" y="641100"/>
        <a:ext cx="1253357" cy="2859657"/>
      </dsp:txXfrm>
    </dsp:sp>
    <dsp:sp modelId="{1D52365E-CCA6-4EC5-9A91-18021947D2C0}">
      <dsp:nvSpPr>
        <dsp:cNvPr id="9" name="Rectangles 8"/>
        <dsp:cNvSpPr/>
      </dsp:nvSpPr>
      <dsp:spPr bwMode="white">
        <a:xfrm>
          <a:off x="3722683" y="319946"/>
          <a:ext cx="486598" cy="486598"/>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3722683" y="319946"/>
        <a:ext cx="486598" cy="486598"/>
      </dsp:txXfrm>
    </dsp:sp>
    <dsp:sp modelId="{605907D3-FAB0-4285-B429-DC43994289AD}">
      <dsp:nvSpPr>
        <dsp:cNvPr id="14" name="Rectangles 13"/>
        <dsp:cNvSpPr/>
      </dsp:nvSpPr>
      <dsp:spPr bwMode="white">
        <a:xfrm rot="16200000">
          <a:off x="4206067" y="1949279"/>
          <a:ext cx="2859657" cy="2432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145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Split Column</a:t>
          </a:r>
          <a:endParaRPr>
            <a:solidFill>
              <a:schemeClr val="tx1"/>
            </a:solidFill>
          </a:endParaRPr>
        </a:p>
      </dsp:txBody>
      <dsp:txXfrm rot="16200000">
        <a:off x="4206067" y="1949279"/>
        <a:ext cx="2859657" cy="243299"/>
      </dsp:txXfrm>
    </dsp:sp>
    <dsp:sp modelId="{713476AB-9696-40E4-94F0-C99F79DFDAD6}">
      <dsp:nvSpPr>
        <dsp:cNvPr id="13" name="Rectangles 12"/>
        <dsp:cNvSpPr/>
      </dsp:nvSpPr>
      <dsp:spPr bwMode="white">
        <a:xfrm>
          <a:off x="5699778" y="641100"/>
          <a:ext cx="1368892" cy="2859657"/>
        </a:xfrm>
        <a:prstGeom prst="rect">
          <a:avLst/>
        </a:prstGeom>
      </dsp:spPr>
      <dsp:style>
        <a:lnRef idx="2">
          <a:schemeClr val="lt1"/>
        </a:lnRef>
        <a:fillRef idx="1">
          <a:schemeClr val="accent1"/>
        </a:fillRef>
        <a:effectRef idx="0">
          <a:scrgbClr r="0" g="0" b="0"/>
        </a:effectRef>
        <a:fontRef idx="minor">
          <a:schemeClr val="lt1"/>
        </a:fontRef>
      </dsp:style>
      <dsp:txBody>
        <a:bodyPr lIns="99568" tIns="2145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rtl="0">
            <a:lnSpc>
              <a:spcPct val="100000"/>
            </a:lnSpc>
            <a:spcBef>
              <a:spcPct val="0"/>
            </a:spcBef>
            <a:spcAft>
              <a:spcPct val="15000"/>
            </a:spcAft>
            <a:buChar char="•"/>
          </a:pPr>
          <a:r>
            <a:rPr lang="en-US" sz="1400" kern="1200"/>
            <a:t>By </a:t>
          </a:r>
          <a:r>
            <a:rPr lang="en-US" sz="1400" kern="1200">
              <a:latin typeface="Calibri Light" panose="020F0302020204030204"/>
            </a:rPr>
            <a:t>Delimiter</a:t>
          </a:r>
          <a:endParaRPr lang="en-US" sz="1400" kern="1200">
            <a:latin typeface="Calibri Light" panose="020F0302020204030204"/>
          </a:endParaRPr>
        </a:p>
        <a:p>
          <a:pPr marL="114300" lvl="1" indent="-114300">
            <a:lnSpc>
              <a:spcPct val="100000"/>
            </a:lnSpc>
            <a:spcBef>
              <a:spcPct val="0"/>
            </a:spcBef>
            <a:spcAft>
              <a:spcPct val="15000"/>
            </a:spcAft>
            <a:buChar char="•"/>
          </a:pPr>
          <a:r>
            <a:rPr lang="en-US" sz="1400" kern="1200">
              <a:latin typeface="Calibri Light" panose="020F0302020204030204"/>
            </a:rPr>
            <a:t>By</a:t>
          </a:r>
          <a:r>
            <a:rPr lang="en-US" sz="1400" kern="1200"/>
            <a:t> Number of Characters</a:t>
          </a:r>
          <a:endParaRPr lang="en-US" kern="1200"/>
        </a:p>
        <a:p>
          <a:pPr marL="114300" lvl="1" indent="-114300">
            <a:lnSpc>
              <a:spcPct val="100000"/>
            </a:lnSpc>
            <a:spcBef>
              <a:spcPct val="0"/>
            </a:spcBef>
            <a:spcAft>
              <a:spcPct val="15000"/>
            </a:spcAft>
            <a:buChar char="•"/>
          </a:pPr>
          <a:r>
            <a:rPr lang="en-US" sz="1400" kern="1200">
              <a:solidFill>
                <a:prstClr val="white"/>
              </a:solidFill>
              <a:latin typeface="Calibri Light" panose="020F0302020204030204"/>
              <a:ea typeface="+mn-ea"/>
              <a:cs typeface="+mn-cs"/>
            </a:rPr>
            <a:t>By Position</a:t>
          </a:r>
          <a:endParaRPr lang="en-US" sz="1400" kern="1200">
            <a:solidFill>
              <a:prstClr val="white"/>
            </a:solidFill>
            <a:latin typeface="Calibri Light" panose="020F0302020204030204"/>
            <a:ea typeface="+mn-ea"/>
            <a:cs typeface="+mn-cs"/>
          </a:endParaRPr>
        </a:p>
        <a:p>
          <a:pPr marL="114300" lvl="1" indent="-114300" rtl="0">
            <a:lnSpc>
              <a:spcPct val="100000"/>
            </a:lnSpc>
            <a:spcBef>
              <a:spcPct val="0"/>
            </a:spcBef>
            <a:spcAft>
              <a:spcPct val="15000"/>
            </a:spcAft>
            <a:buChar char="•"/>
          </a:pPr>
          <a:r>
            <a:rPr lang="en-US" sz="1400" kern="1200">
              <a:latin typeface="+mn-lt"/>
            </a:rPr>
            <a:t>By Lowercase to Uppercase</a:t>
          </a:r>
          <a:endParaRPr lang="en-US" sz="1400" kern="1200">
            <a:latin typeface="+mn-lt"/>
          </a:endParaRPr>
        </a:p>
        <a:p>
          <a:pPr marL="114300" lvl="1" indent="-114300">
            <a:lnSpc>
              <a:spcPct val="100000"/>
            </a:lnSpc>
            <a:spcBef>
              <a:spcPct val="0"/>
            </a:spcBef>
            <a:spcAft>
              <a:spcPct val="15000"/>
            </a:spcAft>
            <a:buChar char="•"/>
          </a:pPr>
          <a:r>
            <a:rPr lang="en-US" sz="1400" kern="1200">
              <a:latin typeface="+mn-lt"/>
            </a:rPr>
            <a:t>By Uppercase to Lowercase</a:t>
          </a:r>
          <a:endParaRPr lang="en-US" sz="1400" kern="1200">
            <a:latin typeface="+mn-lt"/>
          </a:endParaRPr>
        </a:p>
        <a:p>
          <a:pPr marL="114300" lvl="1" indent="-114300">
            <a:lnSpc>
              <a:spcPct val="100000"/>
            </a:lnSpc>
            <a:spcBef>
              <a:spcPct val="0"/>
            </a:spcBef>
            <a:spcAft>
              <a:spcPct val="15000"/>
            </a:spcAft>
            <a:buChar char="•"/>
          </a:pPr>
          <a:r>
            <a:rPr lang="en-US" sz="1400" kern="1200">
              <a:latin typeface="+mn-lt"/>
            </a:rPr>
            <a:t>By Digit to Non-Digit</a:t>
          </a:r>
          <a:endParaRPr lang="en-US" sz="1400" kern="1200">
            <a:latin typeface="+mn-lt"/>
          </a:endParaRPr>
        </a:p>
        <a:p>
          <a:pPr marL="114300" lvl="1" indent="-114300">
            <a:lnSpc>
              <a:spcPct val="100000"/>
            </a:lnSpc>
            <a:spcBef>
              <a:spcPct val="0"/>
            </a:spcBef>
            <a:spcAft>
              <a:spcPct val="15000"/>
            </a:spcAft>
            <a:buChar char="•"/>
          </a:pPr>
          <a:r>
            <a:rPr lang="en-US" sz="1400" kern="1200">
              <a:latin typeface="+mn-lt"/>
            </a:rPr>
            <a:t>By Non-Digit to Digit</a:t>
          </a:r>
          <a:endParaRPr lang="en-US" sz="1400" kern="1200">
            <a:latin typeface="+mn-lt"/>
          </a:endParaRPr>
        </a:p>
        <a:p>
          <a:pPr marL="285750" lvl="1" indent="-285750">
            <a:lnSpc>
              <a:spcPct val="100000"/>
            </a:lnSpc>
            <a:spcBef>
              <a:spcPct val="0"/>
            </a:spcBef>
            <a:spcAft>
              <a:spcPct val="15000"/>
            </a:spcAft>
            <a:buChar char="•"/>
          </a:pPr>
          <a:endParaRPr lang="en-US" sz="3600" kern="1200">
            <a:latin typeface="Calibri Light" panose="020F0302020204030204"/>
          </a:endParaRPr>
        </a:p>
      </dsp:txBody>
      <dsp:txXfrm>
        <a:off x="5699778" y="641100"/>
        <a:ext cx="1368892" cy="2859657"/>
      </dsp:txXfrm>
    </dsp:sp>
    <dsp:sp modelId="{04D25F42-B170-4233-B721-31007B22549E}">
      <dsp:nvSpPr>
        <dsp:cNvPr id="12" name="Rectangles 11"/>
        <dsp:cNvSpPr/>
      </dsp:nvSpPr>
      <dsp:spPr bwMode="white">
        <a:xfrm>
          <a:off x="5514247" y="319946"/>
          <a:ext cx="486598" cy="486598"/>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5514247" y="319946"/>
        <a:ext cx="486598" cy="486598"/>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683461" cy="3820703"/>
        <a:chOff x="0" y="0"/>
        <a:chExt cx="5683461" cy="3820703"/>
      </a:xfrm>
    </dsp:grpSpPr>
    <dsp:sp modelId="{A4CAFF38-87CE-46FB-B1E1-168B16C2F493}">
      <dsp:nvSpPr>
        <dsp:cNvPr id="5" name="Rectangles 4"/>
        <dsp:cNvSpPr/>
      </dsp:nvSpPr>
      <dsp:spPr bwMode="white">
        <a:xfrm rot="16200000">
          <a:off x="-1334504" y="1953905"/>
          <a:ext cx="2941220" cy="27221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400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Date</a:t>
          </a:r>
          <a:endParaRPr lang="en-US" sz="1900">
            <a:solidFill>
              <a:schemeClr val="tx1"/>
            </a:solidFill>
          </a:endParaRPr>
        </a:p>
      </dsp:txBody>
      <dsp:txXfrm rot="16200000">
        <a:off x="-1334504" y="1953905"/>
        <a:ext cx="2941220" cy="272212"/>
      </dsp:txXfrm>
    </dsp:sp>
    <dsp:sp modelId="{80721F91-6143-4EA8-987C-01ED7D4C3CAB}">
      <dsp:nvSpPr>
        <dsp:cNvPr id="4" name="Rectangles 3"/>
        <dsp:cNvSpPr/>
      </dsp:nvSpPr>
      <dsp:spPr bwMode="white">
        <a:xfrm>
          <a:off x="272212" y="619401"/>
          <a:ext cx="1402305" cy="2941220"/>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400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Age</a:t>
          </a:r>
          <a:endParaRPr lang="en-US" sz="1400"/>
        </a:p>
        <a:p>
          <a:pPr marL="114300" lvl="1" indent="-114300">
            <a:lnSpc>
              <a:spcPct val="100000"/>
            </a:lnSpc>
            <a:spcBef>
              <a:spcPct val="0"/>
            </a:spcBef>
            <a:spcAft>
              <a:spcPct val="15000"/>
            </a:spcAft>
            <a:buChar char="•"/>
          </a:pPr>
          <a:r>
            <a:rPr lang="en-US" sz="1400"/>
            <a:t>Date Only</a:t>
          </a:r>
          <a:endParaRPr lang="en-US" sz="1400"/>
        </a:p>
        <a:p>
          <a:pPr marL="114300" lvl="1" indent="-114300">
            <a:lnSpc>
              <a:spcPct val="100000"/>
            </a:lnSpc>
            <a:spcBef>
              <a:spcPct val="0"/>
            </a:spcBef>
            <a:spcAft>
              <a:spcPct val="15000"/>
            </a:spcAft>
            <a:buChar char="•"/>
          </a:pPr>
          <a:r>
            <a:rPr lang="en-US" sz="1400"/>
            <a:t>Parse</a:t>
          </a:r>
          <a:endParaRPr lang="en-US" sz="1400"/>
        </a:p>
        <a:p>
          <a:pPr marL="114300" lvl="1" indent="-114300">
            <a:lnSpc>
              <a:spcPct val="100000"/>
            </a:lnSpc>
            <a:spcBef>
              <a:spcPct val="0"/>
            </a:spcBef>
            <a:spcAft>
              <a:spcPct val="15000"/>
            </a:spcAft>
            <a:buChar char="•"/>
          </a:pPr>
          <a:r>
            <a:rPr lang="en-US" sz="1400"/>
            <a:t>Year</a:t>
          </a:r>
          <a:endParaRPr lang="en-US" sz="1400"/>
        </a:p>
        <a:p>
          <a:pPr marL="114300" lvl="1" indent="-114300">
            <a:lnSpc>
              <a:spcPct val="100000"/>
            </a:lnSpc>
            <a:spcBef>
              <a:spcPct val="0"/>
            </a:spcBef>
            <a:spcAft>
              <a:spcPct val="15000"/>
            </a:spcAft>
            <a:buChar char="•"/>
          </a:pPr>
          <a:r>
            <a:rPr lang="en-US" sz="1400"/>
            <a:t>Quarter</a:t>
          </a:r>
          <a:endParaRPr lang="en-US" sz="1400"/>
        </a:p>
        <a:p>
          <a:pPr marL="114300" lvl="1" indent="-114300">
            <a:lnSpc>
              <a:spcPct val="100000"/>
            </a:lnSpc>
            <a:spcBef>
              <a:spcPct val="0"/>
            </a:spcBef>
            <a:spcAft>
              <a:spcPct val="15000"/>
            </a:spcAft>
            <a:buChar char="•"/>
          </a:pPr>
          <a:r>
            <a:rPr lang="en-US" sz="1400"/>
            <a:t>Month</a:t>
          </a:r>
          <a:endParaRPr lang="en-US" sz="1400"/>
        </a:p>
        <a:p>
          <a:pPr marL="114300" lvl="1" indent="-114300">
            <a:lnSpc>
              <a:spcPct val="100000"/>
            </a:lnSpc>
            <a:spcBef>
              <a:spcPct val="0"/>
            </a:spcBef>
            <a:spcAft>
              <a:spcPct val="15000"/>
            </a:spcAft>
            <a:buChar char="•"/>
          </a:pPr>
          <a:r>
            <a:rPr lang="en-US" sz="1400"/>
            <a:t>Week</a:t>
          </a:r>
          <a:endParaRPr lang="en-US" sz="1400"/>
        </a:p>
        <a:p>
          <a:pPr marL="114300" lvl="1" indent="-114300">
            <a:lnSpc>
              <a:spcPct val="100000"/>
            </a:lnSpc>
            <a:spcBef>
              <a:spcPct val="0"/>
            </a:spcBef>
            <a:spcAft>
              <a:spcPct val="15000"/>
            </a:spcAft>
            <a:buChar char="•"/>
          </a:pPr>
          <a:r>
            <a:rPr lang="en-US" sz="1400"/>
            <a:t>Day</a:t>
          </a:r>
          <a:endParaRPr lang="en-US" sz="1400"/>
        </a:p>
        <a:p>
          <a:pPr marL="114300" lvl="1" indent="-114300">
            <a:lnSpc>
              <a:spcPct val="100000"/>
            </a:lnSpc>
            <a:spcBef>
              <a:spcPct val="0"/>
            </a:spcBef>
            <a:spcAft>
              <a:spcPct val="15000"/>
            </a:spcAft>
            <a:buChar char="•"/>
          </a:pPr>
          <a:r>
            <a:rPr lang="en-US" sz="1400"/>
            <a:t>Earliest</a:t>
          </a:r>
          <a:endParaRPr lang="en-US" sz="1400"/>
        </a:p>
        <a:p>
          <a:pPr marL="114300" lvl="1" indent="-114300">
            <a:lnSpc>
              <a:spcPct val="100000"/>
            </a:lnSpc>
            <a:spcBef>
              <a:spcPct val="0"/>
            </a:spcBef>
            <a:spcAft>
              <a:spcPct val="15000"/>
            </a:spcAft>
            <a:buChar char="•"/>
          </a:pPr>
          <a:r>
            <a:rPr lang="en-US" sz="1400"/>
            <a:t>Latest</a:t>
          </a:r>
          <a:endParaRPr lang="en-US" sz="1400"/>
        </a:p>
        <a:p>
          <a:pPr marL="114300" lvl="1" indent="-114300">
            <a:lnSpc>
              <a:spcPct val="100000"/>
            </a:lnSpc>
            <a:spcBef>
              <a:spcPct val="0"/>
            </a:spcBef>
            <a:spcAft>
              <a:spcPct val="15000"/>
            </a:spcAft>
            <a:buChar char="•"/>
          </a:pPr>
          <a:r>
            <a:rPr lang="en-US" sz="1400"/>
            <a:t>Combine Date and Time</a:t>
          </a:r>
        </a:p>
      </dsp:txBody>
      <dsp:txXfrm>
        <a:off x="272212" y="619401"/>
        <a:ext cx="1402305" cy="2941220"/>
      </dsp:txXfrm>
    </dsp:sp>
    <dsp:sp modelId="{AAD19AED-211A-4F1B-8214-A8C6BB2C39D0}">
      <dsp:nvSpPr>
        <dsp:cNvPr id="3" name="Rectangles 2"/>
        <dsp:cNvSpPr/>
      </dsp:nvSpPr>
      <dsp:spPr bwMode="white">
        <a:xfrm>
          <a:off x="0" y="260081"/>
          <a:ext cx="544424" cy="544424"/>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0" y="260081"/>
        <a:ext cx="544424" cy="544424"/>
      </dsp:txXfrm>
    </dsp:sp>
    <dsp:sp modelId="{BA32D5E6-20A7-4384-901E-869D3182C160}">
      <dsp:nvSpPr>
        <dsp:cNvPr id="8" name="Rectangles 7"/>
        <dsp:cNvSpPr/>
      </dsp:nvSpPr>
      <dsp:spPr bwMode="white">
        <a:xfrm rot="16200000">
          <a:off x="669968" y="1953905"/>
          <a:ext cx="2941220" cy="27221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400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Time</a:t>
          </a:r>
          <a:endParaRPr>
            <a:solidFill>
              <a:schemeClr val="tx1"/>
            </a:solidFill>
          </a:endParaRPr>
        </a:p>
      </dsp:txBody>
      <dsp:txXfrm rot="16200000">
        <a:off x="669968" y="1953905"/>
        <a:ext cx="2941220" cy="272212"/>
      </dsp:txXfrm>
    </dsp:sp>
    <dsp:sp modelId="{4618F9F8-C74F-4C8D-861D-904CDB91B45B}">
      <dsp:nvSpPr>
        <dsp:cNvPr id="7" name="Rectangles 6"/>
        <dsp:cNvSpPr/>
      </dsp:nvSpPr>
      <dsp:spPr bwMode="white">
        <a:xfrm>
          <a:off x="2276684" y="619401"/>
          <a:ext cx="1402305" cy="2941220"/>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400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Time Only</a:t>
          </a:r>
          <a:endParaRPr lang="en-US" sz="1400"/>
        </a:p>
        <a:p>
          <a:pPr marL="114300" lvl="1" indent="-114300">
            <a:lnSpc>
              <a:spcPct val="100000"/>
            </a:lnSpc>
            <a:spcBef>
              <a:spcPct val="0"/>
            </a:spcBef>
            <a:spcAft>
              <a:spcPct val="15000"/>
            </a:spcAft>
            <a:buChar char="•"/>
          </a:pPr>
          <a:r>
            <a:rPr lang="en-US" sz="1400"/>
            <a:t>Local Time</a:t>
          </a:r>
          <a:endParaRPr lang="en-US" sz="1400"/>
        </a:p>
        <a:p>
          <a:pPr marL="114300" lvl="1" indent="-114300">
            <a:lnSpc>
              <a:spcPct val="100000"/>
            </a:lnSpc>
            <a:spcBef>
              <a:spcPct val="0"/>
            </a:spcBef>
            <a:spcAft>
              <a:spcPct val="15000"/>
            </a:spcAft>
            <a:buChar char="•"/>
          </a:pPr>
          <a:r>
            <a:rPr lang="en-US" sz="1400"/>
            <a:t>Parse</a:t>
          </a:r>
          <a:endParaRPr lang="en-US" sz="1400"/>
        </a:p>
        <a:p>
          <a:pPr marL="114300" lvl="1" indent="-114300">
            <a:lnSpc>
              <a:spcPct val="100000"/>
            </a:lnSpc>
            <a:spcBef>
              <a:spcPct val="0"/>
            </a:spcBef>
            <a:spcAft>
              <a:spcPct val="15000"/>
            </a:spcAft>
            <a:buChar char="•"/>
          </a:pPr>
          <a:r>
            <a:rPr lang="en-US" sz="1400"/>
            <a:t>Hour</a:t>
          </a:r>
          <a:endParaRPr lang="en-US" sz="1400"/>
        </a:p>
        <a:p>
          <a:pPr marL="114300" lvl="1" indent="-114300">
            <a:lnSpc>
              <a:spcPct val="100000"/>
            </a:lnSpc>
            <a:spcBef>
              <a:spcPct val="0"/>
            </a:spcBef>
            <a:spcAft>
              <a:spcPct val="15000"/>
            </a:spcAft>
            <a:buChar char="•"/>
          </a:pPr>
          <a:r>
            <a:rPr lang="en-US" sz="1400"/>
            <a:t>Minute</a:t>
          </a:r>
          <a:endParaRPr lang="en-US" sz="1400"/>
        </a:p>
        <a:p>
          <a:pPr marL="114300" lvl="1" indent="-114300">
            <a:lnSpc>
              <a:spcPct val="100000"/>
            </a:lnSpc>
            <a:spcBef>
              <a:spcPct val="0"/>
            </a:spcBef>
            <a:spcAft>
              <a:spcPct val="15000"/>
            </a:spcAft>
            <a:buChar char="•"/>
          </a:pPr>
          <a:r>
            <a:rPr lang="en-US" sz="1400"/>
            <a:t>Second</a:t>
          </a:r>
          <a:endParaRPr lang="en-US" sz="1400"/>
        </a:p>
        <a:p>
          <a:pPr marL="114300" lvl="1" indent="-114300">
            <a:lnSpc>
              <a:spcPct val="100000"/>
            </a:lnSpc>
            <a:spcBef>
              <a:spcPct val="0"/>
            </a:spcBef>
            <a:spcAft>
              <a:spcPct val="15000"/>
            </a:spcAft>
            <a:buChar char="•"/>
          </a:pPr>
          <a:r>
            <a:rPr lang="en-US" sz="1400"/>
            <a:t>Combine Date and Time</a:t>
          </a:r>
          <a:endParaRPr lang="en-US" sz="1400"/>
        </a:p>
        <a:p>
          <a:pPr marL="114300" lvl="1" indent="-114300">
            <a:lnSpc>
              <a:spcPct val="100000"/>
            </a:lnSpc>
            <a:spcBef>
              <a:spcPct val="0"/>
            </a:spcBef>
            <a:spcAft>
              <a:spcPct val="15000"/>
            </a:spcAft>
            <a:buChar char="•"/>
          </a:pPr>
          <a:r>
            <a:rPr lang="en-US" sz="1400"/>
            <a:t>Earliest</a:t>
          </a:r>
          <a:endParaRPr lang="en-US" sz="1400"/>
        </a:p>
        <a:p>
          <a:pPr marL="114300" lvl="1" indent="-114300">
            <a:lnSpc>
              <a:spcPct val="100000"/>
            </a:lnSpc>
            <a:spcBef>
              <a:spcPct val="0"/>
            </a:spcBef>
            <a:spcAft>
              <a:spcPct val="15000"/>
            </a:spcAft>
            <a:buChar char="•"/>
          </a:pPr>
          <a:r>
            <a:rPr lang="en-US" sz="1400"/>
            <a:t>Latest</a:t>
          </a:r>
        </a:p>
      </dsp:txBody>
      <dsp:txXfrm>
        <a:off x="2276684" y="619401"/>
        <a:ext cx="1402305" cy="2941220"/>
      </dsp:txXfrm>
    </dsp:sp>
    <dsp:sp modelId="{A7DCC8A3-CF18-4620-9F61-5F505E18B63F}">
      <dsp:nvSpPr>
        <dsp:cNvPr id="6" name="Rectangles 5"/>
        <dsp:cNvSpPr/>
      </dsp:nvSpPr>
      <dsp:spPr bwMode="white">
        <a:xfrm>
          <a:off x="2004472" y="260081"/>
          <a:ext cx="544424" cy="544424"/>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2004472" y="260081"/>
        <a:ext cx="544424" cy="544424"/>
      </dsp:txXfrm>
    </dsp:sp>
    <dsp:sp modelId="{1FEA710E-E6F0-4804-84EC-54365FCC3B99}">
      <dsp:nvSpPr>
        <dsp:cNvPr id="11" name="Rectangles 10"/>
        <dsp:cNvSpPr/>
      </dsp:nvSpPr>
      <dsp:spPr bwMode="white">
        <a:xfrm rot="16200000">
          <a:off x="2674439" y="1953905"/>
          <a:ext cx="2941220" cy="27221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400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Duration</a:t>
          </a:r>
          <a:endParaRPr>
            <a:solidFill>
              <a:schemeClr val="tx1"/>
            </a:solidFill>
          </a:endParaRPr>
        </a:p>
      </dsp:txBody>
      <dsp:txXfrm rot="16200000">
        <a:off x="2674439" y="1953905"/>
        <a:ext cx="2941220" cy="272212"/>
      </dsp:txXfrm>
    </dsp:sp>
    <dsp:sp modelId="{56EFDD82-21E4-4BBB-8BCB-0104A67821CC}">
      <dsp:nvSpPr>
        <dsp:cNvPr id="10" name="Rectangles 9"/>
        <dsp:cNvSpPr/>
      </dsp:nvSpPr>
      <dsp:spPr bwMode="white">
        <a:xfrm>
          <a:off x="4281156" y="619401"/>
          <a:ext cx="1402305" cy="2941220"/>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400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Days</a:t>
          </a:r>
          <a:endParaRPr lang="en-US" sz="1400"/>
        </a:p>
        <a:p>
          <a:pPr marL="114300" lvl="1" indent="-114300">
            <a:lnSpc>
              <a:spcPct val="100000"/>
            </a:lnSpc>
            <a:spcBef>
              <a:spcPct val="0"/>
            </a:spcBef>
            <a:spcAft>
              <a:spcPct val="15000"/>
            </a:spcAft>
            <a:buChar char="•"/>
          </a:pPr>
          <a:r>
            <a:rPr lang="en-US" sz="1400"/>
            <a:t>Hours</a:t>
          </a:r>
          <a:endParaRPr lang="en-US" sz="1400"/>
        </a:p>
        <a:p>
          <a:pPr marL="114300" lvl="1" indent="-114300">
            <a:lnSpc>
              <a:spcPct val="100000"/>
            </a:lnSpc>
            <a:spcBef>
              <a:spcPct val="0"/>
            </a:spcBef>
            <a:spcAft>
              <a:spcPct val="15000"/>
            </a:spcAft>
            <a:buChar char="•"/>
          </a:pPr>
          <a:r>
            <a:rPr lang="en-US" sz="1400"/>
            <a:t>Minutes</a:t>
          </a:r>
          <a:endParaRPr lang="en-US" sz="1400"/>
        </a:p>
        <a:p>
          <a:pPr marL="114300" lvl="1" indent="-114300">
            <a:lnSpc>
              <a:spcPct val="100000"/>
            </a:lnSpc>
            <a:spcBef>
              <a:spcPct val="0"/>
            </a:spcBef>
            <a:spcAft>
              <a:spcPct val="15000"/>
            </a:spcAft>
            <a:buChar char="•"/>
          </a:pPr>
          <a:r>
            <a:rPr lang="en-US" sz="1400"/>
            <a:t>Seconds</a:t>
          </a:r>
          <a:endParaRPr lang="en-US" sz="1400"/>
        </a:p>
        <a:p>
          <a:pPr marL="114300" lvl="1" indent="-114300">
            <a:lnSpc>
              <a:spcPct val="100000"/>
            </a:lnSpc>
            <a:spcBef>
              <a:spcPct val="0"/>
            </a:spcBef>
            <a:spcAft>
              <a:spcPct val="15000"/>
            </a:spcAft>
            <a:buChar char="•"/>
          </a:pPr>
          <a:r>
            <a:rPr lang="en-US" sz="1400"/>
            <a:t>Total Years</a:t>
          </a:r>
          <a:endParaRPr lang="en-US" sz="1400"/>
        </a:p>
        <a:p>
          <a:pPr marL="114300" lvl="1" indent="-114300">
            <a:lnSpc>
              <a:spcPct val="100000"/>
            </a:lnSpc>
            <a:spcBef>
              <a:spcPct val="0"/>
            </a:spcBef>
            <a:spcAft>
              <a:spcPct val="15000"/>
            </a:spcAft>
            <a:buChar char="•"/>
          </a:pPr>
          <a:r>
            <a:rPr lang="en-US" sz="1400"/>
            <a:t>Total Days</a:t>
          </a:r>
          <a:endParaRPr lang="en-US" sz="1400"/>
        </a:p>
        <a:p>
          <a:pPr marL="114300" lvl="1" indent="-114300">
            <a:lnSpc>
              <a:spcPct val="100000"/>
            </a:lnSpc>
            <a:spcBef>
              <a:spcPct val="0"/>
            </a:spcBef>
            <a:spcAft>
              <a:spcPct val="15000"/>
            </a:spcAft>
            <a:buChar char="•"/>
          </a:pPr>
          <a:r>
            <a:rPr lang="en-US" sz="1400"/>
            <a:t>Total Hours</a:t>
          </a:r>
          <a:endParaRPr lang="en-US" sz="1400"/>
        </a:p>
        <a:p>
          <a:pPr marL="114300" lvl="1" indent="-114300">
            <a:lnSpc>
              <a:spcPct val="100000"/>
            </a:lnSpc>
            <a:spcBef>
              <a:spcPct val="0"/>
            </a:spcBef>
            <a:spcAft>
              <a:spcPct val="15000"/>
            </a:spcAft>
            <a:buChar char="•"/>
          </a:pPr>
          <a:r>
            <a:rPr lang="en-US" sz="1400"/>
            <a:t>Total Minutes</a:t>
          </a:r>
          <a:endParaRPr lang="en-US" sz="1400"/>
        </a:p>
        <a:p>
          <a:pPr marL="114300" lvl="1" indent="-114300">
            <a:lnSpc>
              <a:spcPct val="100000"/>
            </a:lnSpc>
            <a:spcBef>
              <a:spcPct val="0"/>
            </a:spcBef>
            <a:spcAft>
              <a:spcPct val="15000"/>
            </a:spcAft>
            <a:buChar char="•"/>
          </a:pPr>
          <a:r>
            <a:rPr lang="en-US" sz="1400"/>
            <a:t>Total Seconds</a:t>
          </a:r>
          <a:endParaRPr lang="en-US" sz="1400"/>
        </a:p>
        <a:p>
          <a:pPr marL="114300" lvl="1" indent="-114300">
            <a:lnSpc>
              <a:spcPct val="100000"/>
            </a:lnSpc>
            <a:spcBef>
              <a:spcPct val="0"/>
            </a:spcBef>
            <a:spcAft>
              <a:spcPct val="15000"/>
            </a:spcAft>
            <a:buChar char="•"/>
          </a:pPr>
          <a:r>
            <a:rPr lang="en-US" sz="1400"/>
            <a:t>Multiply</a:t>
          </a:r>
          <a:endParaRPr lang="en-US" sz="1400"/>
        </a:p>
        <a:p>
          <a:pPr marL="114300" lvl="1" indent="-114300">
            <a:lnSpc>
              <a:spcPct val="100000"/>
            </a:lnSpc>
            <a:spcBef>
              <a:spcPct val="0"/>
            </a:spcBef>
            <a:spcAft>
              <a:spcPct val="15000"/>
            </a:spcAft>
            <a:buChar char="•"/>
          </a:pPr>
          <a:r>
            <a:rPr lang="en-US" sz="1400"/>
            <a:t>Divide</a:t>
          </a:r>
          <a:endParaRPr lang="en-US" sz="1400"/>
        </a:p>
        <a:p>
          <a:pPr marL="114300" lvl="1" indent="-114300">
            <a:lnSpc>
              <a:spcPct val="100000"/>
            </a:lnSpc>
            <a:spcBef>
              <a:spcPct val="0"/>
            </a:spcBef>
            <a:spcAft>
              <a:spcPct val="15000"/>
            </a:spcAft>
            <a:buChar char="•"/>
          </a:pPr>
          <a:r>
            <a:rPr lang="en-US" sz="1400"/>
            <a:t>Statistics…</a:t>
          </a:r>
        </a:p>
      </dsp:txBody>
      <dsp:txXfrm>
        <a:off x="4281156" y="619401"/>
        <a:ext cx="1402305" cy="2941220"/>
      </dsp:txXfrm>
    </dsp:sp>
    <dsp:sp modelId="{1D52365E-CCA6-4EC5-9A91-18021947D2C0}">
      <dsp:nvSpPr>
        <dsp:cNvPr id="9" name="Rectangles 8"/>
        <dsp:cNvSpPr/>
      </dsp:nvSpPr>
      <dsp:spPr bwMode="white">
        <a:xfrm>
          <a:off x="4008943" y="260081"/>
          <a:ext cx="544424" cy="544424"/>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4008943" y="260081"/>
        <a:ext cx="544424" cy="544424"/>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parTxLTRAlign" val="r"/>
                <dgm:param type="parTxRTLAlign" val="r"/>
                <dgm:param type="txAnchorVert" val="t"/>
              </dgm:alg>
              <dgm:shape xmlns:r="http://schemas.openxmlformats.org/officeDocument/2006/relationships" type="rect" r:blip="" rot="270">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type="rect" r:blip="" rot="90">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parTxLTRAlign" val="r"/>
                <dgm:param type="parTxRTLAlign" val="r"/>
                <dgm:param type="txAnchorVert" val="t"/>
              </dgm:alg>
              <dgm:shape xmlns:r="http://schemas.openxmlformats.org/officeDocument/2006/relationships" type="rect" r:blip="" rot="270">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type="rect" r:blip="" rot="90">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parTxLTRAlign" val="r"/>
                <dgm:param type="parTxRTLAlign" val="r"/>
                <dgm:param type="txAnchorVert" val="t"/>
              </dgm:alg>
              <dgm:shape xmlns:r="http://schemas.openxmlformats.org/officeDocument/2006/relationships" type="rect" r:blip="" rot="270">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type="rect" r:blip="" rot="90">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0" Type="http://schemas.openxmlformats.org/officeDocument/2006/relationships/slideLayout" Target="../slideLayouts/slideLayout2.xml"/><Relationship Id="rId2" Type="http://schemas.openxmlformats.org/officeDocument/2006/relationships/image" Target="../media/image12.png"/><Relationship Id="rId19" Type="http://schemas.openxmlformats.org/officeDocument/2006/relationships/image" Target="../media/image29.png"/><Relationship Id="rId18" Type="http://schemas.openxmlformats.org/officeDocument/2006/relationships/image" Target="../media/image28.png"/><Relationship Id="rId17" Type="http://schemas.openxmlformats.org/officeDocument/2006/relationships/image" Target="../media/image27.png"/><Relationship Id="rId16" Type="http://schemas.openxmlformats.org/officeDocument/2006/relationships/image" Target="../media/image26.png"/><Relationship Id="rId15" Type="http://schemas.openxmlformats.org/officeDocument/2006/relationships/image" Target="../media/image25.png"/><Relationship Id="rId14" Type="http://schemas.openxmlformats.org/officeDocument/2006/relationships/image" Target="../media/image24.png"/><Relationship Id="rId13" Type="http://schemas.openxmlformats.org/officeDocument/2006/relationships/image" Target="../media/image23.png"/><Relationship Id="rId12"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7.png"/><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svg"/><Relationship Id="rId14" Type="http://schemas.openxmlformats.org/officeDocument/2006/relationships/slideLayout" Target="../slideLayouts/slideLayout2.xml"/><Relationship Id="rId13" Type="http://schemas.openxmlformats.org/officeDocument/2006/relationships/image" Target="../media/image42.png"/><Relationship Id="rId12" Type="http://schemas.openxmlformats.org/officeDocument/2006/relationships/image" Target="../media/image41.png"/><Relationship Id="rId11" Type="http://schemas.openxmlformats.org/officeDocument/2006/relationships/image" Target="../media/image40.svg"/><Relationship Id="rId10" Type="http://schemas.openxmlformats.org/officeDocument/2006/relationships/image" Target="../media/image39.png"/><Relationship Id="rId1" Type="http://schemas.openxmlformats.org/officeDocument/2006/relationships/image" Target="../media/image30.png"/></Relationships>
</file>

<file path=ppt/slides/_rels/slide12.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50.png"/><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jpeg"/><Relationship Id="rId10" Type="http://schemas.openxmlformats.org/officeDocument/2006/relationships/slideLayout" Target="../slideLayouts/slideLayout2.xml"/><Relationship Id="rId1" Type="http://schemas.openxmlformats.org/officeDocument/2006/relationships/image" Target="../media/image4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4.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9.png"/><Relationship Id="rId7" Type="http://schemas.openxmlformats.org/officeDocument/2006/relationships/image" Target="../media/image58.png"/><Relationship Id="rId6" Type="http://schemas.openxmlformats.org/officeDocument/2006/relationships/image" Target="../media/image44.jpeg"/><Relationship Id="rId5" Type="http://schemas.openxmlformats.org/officeDocument/2006/relationships/image" Target="../media/image57.png"/><Relationship Id="rId4" Type="http://schemas.openxmlformats.org/officeDocument/2006/relationships/image" Target="../media/image56.jpeg"/><Relationship Id="rId3" Type="http://schemas.openxmlformats.org/officeDocument/2006/relationships/image" Target="../media/image55.jpeg"/><Relationship Id="rId2" Type="http://schemas.openxmlformats.org/officeDocument/2006/relationships/image" Target="../media/image54.png"/><Relationship Id="rId12" Type="http://schemas.openxmlformats.org/officeDocument/2006/relationships/slideLayout" Target="../slideLayouts/slideLayout2.xml"/><Relationship Id="rId11" Type="http://schemas.openxmlformats.org/officeDocument/2006/relationships/image" Target="../media/image47.png"/><Relationship Id="rId10" Type="http://schemas.openxmlformats.org/officeDocument/2006/relationships/image" Target="../media/image50.png"/><Relationship Id="rId1" Type="http://schemas.openxmlformats.org/officeDocument/2006/relationships/image" Target="../media/image53.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16.xml.rels><?xml version="1.0" encoding="UTF-8" standalone="yes"?>
<Relationships xmlns="http://schemas.openxmlformats.org/package/2006/relationships"><Relationship Id="rId9" Type="http://schemas.openxmlformats.org/officeDocument/2006/relationships/image" Target="../media/image70.jpeg"/><Relationship Id="rId8" Type="http://schemas.openxmlformats.org/officeDocument/2006/relationships/image" Target="../media/image69.png"/><Relationship Id="rId7" Type="http://schemas.openxmlformats.org/officeDocument/2006/relationships/image" Target="../media/image68.jpeg"/><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jpeg"/><Relationship Id="rId15" Type="http://schemas.openxmlformats.org/officeDocument/2006/relationships/slideLayout" Target="../slideLayouts/slideLayout2.xml"/><Relationship Id="rId14" Type="http://schemas.openxmlformats.org/officeDocument/2006/relationships/image" Target="../media/image75.png"/><Relationship Id="rId13" Type="http://schemas.openxmlformats.org/officeDocument/2006/relationships/image" Target="../media/image74.png"/><Relationship Id="rId12" Type="http://schemas.openxmlformats.org/officeDocument/2006/relationships/image" Target="../media/image73.jpeg"/><Relationship Id="rId11" Type="http://schemas.openxmlformats.org/officeDocument/2006/relationships/image" Target="../media/image72.png"/><Relationship Id="rId10" Type="http://schemas.openxmlformats.org/officeDocument/2006/relationships/image" Target="../media/image71.png"/><Relationship Id="rId1" Type="http://schemas.openxmlformats.org/officeDocument/2006/relationships/image" Target="../media/image62.png"/></Relationships>
</file>

<file path=ppt/slides/_rels/slide17.xml.rels><?xml version="1.0" encoding="UTF-8" standalone="yes"?>
<Relationships xmlns="http://schemas.openxmlformats.org/package/2006/relationships"><Relationship Id="rId9" Type="http://schemas.openxmlformats.org/officeDocument/2006/relationships/image" Target="../media/image84.png"/><Relationship Id="rId8" Type="http://schemas.openxmlformats.org/officeDocument/2006/relationships/image" Target="../media/image83.png"/><Relationship Id="rId7" Type="http://schemas.openxmlformats.org/officeDocument/2006/relationships/image" Target="../media/image82.png"/><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jpeg"/><Relationship Id="rId3" Type="http://schemas.openxmlformats.org/officeDocument/2006/relationships/image" Target="../media/image78.png"/><Relationship Id="rId2" Type="http://schemas.openxmlformats.org/officeDocument/2006/relationships/image" Target="../media/image77.jpeg"/><Relationship Id="rId14" Type="http://schemas.openxmlformats.org/officeDocument/2006/relationships/slideLayout" Target="../slideLayouts/slideLayout2.xml"/><Relationship Id="rId13" Type="http://schemas.openxmlformats.org/officeDocument/2006/relationships/image" Target="../media/image88.png"/><Relationship Id="rId12" Type="http://schemas.openxmlformats.org/officeDocument/2006/relationships/image" Target="../media/image87.png"/><Relationship Id="rId11" Type="http://schemas.openxmlformats.org/officeDocument/2006/relationships/image" Target="../media/image86.png"/><Relationship Id="rId10" Type="http://schemas.openxmlformats.org/officeDocument/2006/relationships/image" Target="../media/image85.png"/><Relationship Id="rId1" Type="http://schemas.openxmlformats.org/officeDocument/2006/relationships/image" Target="../media/image7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89.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92.png"/></Relationships>
</file>

<file path=ppt/slides/_rels/slide21.xml.rels><?xml version="1.0" encoding="UTF-8" standalone="yes"?>
<Relationships xmlns="http://schemas.openxmlformats.org/package/2006/relationships"><Relationship Id="rId9" Type="http://schemas.openxmlformats.org/officeDocument/2006/relationships/image" Target="../media/image102.png"/><Relationship Id="rId8" Type="http://schemas.openxmlformats.org/officeDocument/2006/relationships/image" Target="../media/image101.png"/><Relationship Id="rId7" Type="http://schemas.openxmlformats.org/officeDocument/2006/relationships/image" Target="../media/image100.png"/><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3" Type="http://schemas.openxmlformats.org/officeDocument/2006/relationships/image" Target="../media/image96.png"/><Relationship Id="rId2" Type="http://schemas.openxmlformats.org/officeDocument/2006/relationships/image" Target="../media/image95.jpeg"/><Relationship Id="rId10" Type="http://schemas.openxmlformats.org/officeDocument/2006/relationships/slideLayout" Target="../slideLayouts/slideLayout2.xml"/><Relationship Id="rId1" Type="http://schemas.openxmlformats.org/officeDocument/2006/relationships/image" Target="../media/image94.png"/></Relationships>
</file>

<file path=ppt/slides/_rels/slide22.xml.rels><?xml version="1.0" encoding="UTF-8" standalone="yes"?>
<Relationships xmlns="http://schemas.openxmlformats.org/package/2006/relationships"><Relationship Id="rId9" Type="http://schemas.openxmlformats.org/officeDocument/2006/relationships/image" Target="../media/image111.png"/><Relationship Id="rId8" Type="http://schemas.openxmlformats.org/officeDocument/2006/relationships/image" Target="../media/image110.png"/><Relationship Id="rId7" Type="http://schemas.openxmlformats.org/officeDocument/2006/relationships/image" Target="../media/image109.png"/><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30" Type="http://schemas.openxmlformats.org/officeDocument/2006/relationships/slideLayout" Target="../slideLayouts/slideLayout2.xml"/><Relationship Id="rId3" Type="http://schemas.openxmlformats.org/officeDocument/2006/relationships/image" Target="../media/image105.png"/><Relationship Id="rId29" Type="http://schemas.openxmlformats.org/officeDocument/2006/relationships/image" Target="../media/image131.png"/><Relationship Id="rId28" Type="http://schemas.openxmlformats.org/officeDocument/2006/relationships/image" Target="../media/image130.png"/><Relationship Id="rId27" Type="http://schemas.openxmlformats.org/officeDocument/2006/relationships/image" Target="../media/image129.jpeg"/><Relationship Id="rId26" Type="http://schemas.openxmlformats.org/officeDocument/2006/relationships/image" Target="../media/image128.png"/><Relationship Id="rId25" Type="http://schemas.openxmlformats.org/officeDocument/2006/relationships/image" Target="../media/image127.png"/><Relationship Id="rId24" Type="http://schemas.openxmlformats.org/officeDocument/2006/relationships/image" Target="../media/image126.png"/><Relationship Id="rId23" Type="http://schemas.openxmlformats.org/officeDocument/2006/relationships/image" Target="../media/image125.png"/><Relationship Id="rId22" Type="http://schemas.openxmlformats.org/officeDocument/2006/relationships/image" Target="../media/image124.png"/><Relationship Id="rId21" Type="http://schemas.openxmlformats.org/officeDocument/2006/relationships/image" Target="../media/image123.png"/><Relationship Id="rId20" Type="http://schemas.openxmlformats.org/officeDocument/2006/relationships/image" Target="../media/image122.png"/><Relationship Id="rId2" Type="http://schemas.openxmlformats.org/officeDocument/2006/relationships/image" Target="../media/image104.png"/><Relationship Id="rId19" Type="http://schemas.openxmlformats.org/officeDocument/2006/relationships/image" Target="../media/image121.png"/><Relationship Id="rId18" Type="http://schemas.openxmlformats.org/officeDocument/2006/relationships/image" Target="../media/image120.png"/><Relationship Id="rId17" Type="http://schemas.openxmlformats.org/officeDocument/2006/relationships/image" Target="../media/image119.png"/><Relationship Id="rId16" Type="http://schemas.openxmlformats.org/officeDocument/2006/relationships/image" Target="../media/image118.png"/><Relationship Id="rId15" Type="http://schemas.openxmlformats.org/officeDocument/2006/relationships/image" Target="../media/image117.png"/><Relationship Id="rId14" Type="http://schemas.openxmlformats.org/officeDocument/2006/relationships/image" Target="../media/image116.png"/><Relationship Id="rId13" Type="http://schemas.openxmlformats.org/officeDocument/2006/relationships/image" Target="../media/image115.png"/><Relationship Id="rId12" Type="http://schemas.openxmlformats.org/officeDocument/2006/relationships/image" Target="../media/image114.png"/><Relationship Id="rId11" Type="http://schemas.openxmlformats.org/officeDocument/2006/relationships/image" Target="../media/image113.png"/><Relationship Id="rId10" Type="http://schemas.openxmlformats.org/officeDocument/2006/relationships/image" Target="../media/image112.png"/><Relationship Id="rId1" Type="http://schemas.openxmlformats.org/officeDocument/2006/relationships/image" Target="../media/image103.png"/></Relationships>
</file>

<file path=ppt/slides/_rels/slide23.xml.rels><?xml version="1.0" encoding="UTF-8" standalone="yes"?>
<Relationships xmlns="http://schemas.openxmlformats.org/package/2006/relationships"><Relationship Id="rId9" Type="http://schemas.openxmlformats.org/officeDocument/2006/relationships/image" Target="../media/image140.png"/><Relationship Id="rId8" Type="http://schemas.openxmlformats.org/officeDocument/2006/relationships/image" Target="../media/image139.png"/><Relationship Id="rId7" Type="http://schemas.openxmlformats.org/officeDocument/2006/relationships/image" Target="../media/image138.png"/><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 Id="rId3" Type="http://schemas.openxmlformats.org/officeDocument/2006/relationships/image" Target="../media/image134.png"/><Relationship Id="rId2" Type="http://schemas.openxmlformats.org/officeDocument/2006/relationships/image" Target="../media/image133.png"/><Relationship Id="rId15" Type="http://schemas.openxmlformats.org/officeDocument/2006/relationships/slideLayout" Target="../slideLayouts/slideLayout2.xml"/><Relationship Id="rId14" Type="http://schemas.openxmlformats.org/officeDocument/2006/relationships/image" Target="../media/image145.png"/><Relationship Id="rId13" Type="http://schemas.openxmlformats.org/officeDocument/2006/relationships/image" Target="../media/image144.png"/><Relationship Id="rId12" Type="http://schemas.openxmlformats.org/officeDocument/2006/relationships/image" Target="../media/image143.png"/><Relationship Id="rId11" Type="http://schemas.openxmlformats.org/officeDocument/2006/relationships/image" Target="../media/image142.png"/><Relationship Id="rId10" Type="http://schemas.openxmlformats.org/officeDocument/2006/relationships/image" Target="../media/image141.png"/><Relationship Id="rId1" Type="http://schemas.openxmlformats.org/officeDocument/2006/relationships/image" Target="../media/image13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7.png"/><Relationship Id="rId1" Type="http://schemas.openxmlformats.org/officeDocument/2006/relationships/image" Target="../media/image146.png"/></Relationships>
</file>

<file path=ppt/slides/_rels/slide25.xml.rels><?xml version="1.0" encoding="UTF-8" standalone="yes"?>
<Relationships xmlns="http://schemas.openxmlformats.org/package/2006/relationships"><Relationship Id="rId9" Type="http://schemas.openxmlformats.org/officeDocument/2006/relationships/image" Target="../media/image156.png"/><Relationship Id="rId8" Type="http://schemas.openxmlformats.org/officeDocument/2006/relationships/image" Target="../media/image155.png"/><Relationship Id="rId7" Type="http://schemas.openxmlformats.org/officeDocument/2006/relationships/image" Target="../media/image154.png"/><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 Id="rId3" Type="http://schemas.openxmlformats.org/officeDocument/2006/relationships/image" Target="../media/image150.png"/><Relationship Id="rId2" Type="http://schemas.openxmlformats.org/officeDocument/2006/relationships/image" Target="../media/image149.jpeg"/><Relationship Id="rId16" Type="http://schemas.openxmlformats.org/officeDocument/2006/relationships/slideLayout" Target="../slideLayouts/slideLayout2.xml"/><Relationship Id="rId15" Type="http://schemas.openxmlformats.org/officeDocument/2006/relationships/image" Target="../media/image162.png"/><Relationship Id="rId14" Type="http://schemas.openxmlformats.org/officeDocument/2006/relationships/image" Target="../media/image161.png"/><Relationship Id="rId13" Type="http://schemas.openxmlformats.org/officeDocument/2006/relationships/image" Target="../media/image160.png"/><Relationship Id="rId12" Type="http://schemas.openxmlformats.org/officeDocument/2006/relationships/image" Target="../media/image159.png"/><Relationship Id="rId11" Type="http://schemas.openxmlformats.org/officeDocument/2006/relationships/image" Target="../media/image158.png"/><Relationship Id="rId10" Type="http://schemas.openxmlformats.org/officeDocument/2006/relationships/image" Target="../media/image157.png"/><Relationship Id="rId1" Type="http://schemas.openxmlformats.org/officeDocument/2006/relationships/image" Target="../media/image148.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5.png"/><Relationship Id="rId2" Type="http://schemas.openxmlformats.org/officeDocument/2006/relationships/image" Target="../media/image164.jpeg"/><Relationship Id="rId1" Type="http://schemas.openxmlformats.org/officeDocument/2006/relationships/image" Target="../media/image16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6.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0.png"/><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image" Target="../media/image167.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0.png"/><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image" Target="../media/image17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image" Target="../media/image170.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79.png"/><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image" Target="../media/image176.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0.png"/><Relationship Id="rId2" Type="http://schemas.openxmlformats.org/officeDocument/2006/relationships/image" Target="../media/image179.png"/><Relationship Id="rId1" Type="http://schemas.openxmlformats.org/officeDocument/2006/relationships/image" Target="../media/image180.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0.png"/><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image" Target="../media/image181.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0.png"/><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image" Target="../media/image184.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0.png"/><Relationship Id="rId3" Type="http://schemas.openxmlformats.org/officeDocument/2006/relationships/image" Target="../media/image188.png"/><Relationship Id="rId2" Type="http://schemas.openxmlformats.org/officeDocument/2006/relationships/image" Target="../media/image179.png"/><Relationship Id="rId1" Type="http://schemas.openxmlformats.org/officeDocument/2006/relationships/image" Target="../media/image187.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0.png"/><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image" Target="../media/image189.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0.png"/><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image" Target="../media/image192.jpe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198.png"/><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image" Target="../media/image195.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3.png"/><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image" Target="../media/image20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9" Type="http://schemas.openxmlformats.org/officeDocument/2006/relationships/image" Target="../media/image212.png"/><Relationship Id="rId8" Type="http://schemas.openxmlformats.org/officeDocument/2006/relationships/image" Target="../media/image211.jpeg"/><Relationship Id="rId7" Type="http://schemas.openxmlformats.org/officeDocument/2006/relationships/image" Target="../media/image210.png"/><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 Id="rId3" Type="http://schemas.openxmlformats.org/officeDocument/2006/relationships/image" Target="../media/image206.png"/><Relationship Id="rId2" Type="http://schemas.openxmlformats.org/officeDocument/2006/relationships/image" Target="../media/image205.jpeg"/><Relationship Id="rId13" Type="http://schemas.openxmlformats.org/officeDocument/2006/relationships/slideLayout" Target="../slideLayouts/slideLayout2.xml"/><Relationship Id="rId12" Type="http://schemas.openxmlformats.org/officeDocument/2006/relationships/image" Target="../media/image215.png"/><Relationship Id="rId11" Type="http://schemas.openxmlformats.org/officeDocument/2006/relationships/image" Target="../media/image214.jpeg"/><Relationship Id="rId10" Type="http://schemas.openxmlformats.org/officeDocument/2006/relationships/image" Target="../media/image213.png"/><Relationship Id="rId1" Type="http://schemas.openxmlformats.org/officeDocument/2006/relationships/image" Target="../media/image20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9" Type="http://schemas.openxmlformats.org/officeDocument/2006/relationships/image" Target="../media/image84.png"/><Relationship Id="rId8" Type="http://schemas.openxmlformats.org/officeDocument/2006/relationships/image" Target="../media/image83.png"/><Relationship Id="rId7" Type="http://schemas.openxmlformats.org/officeDocument/2006/relationships/image" Target="../media/image82.png"/><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jpeg"/><Relationship Id="rId3" Type="http://schemas.openxmlformats.org/officeDocument/2006/relationships/image" Target="../media/image78.png"/><Relationship Id="rId2" Type="http://schemas.openxmlformats.org/officeDocument/2006/relationships/image" Target="../media/image77.jpeg"/><Relationship Id="rId14" Type="http://schemas.openxmlformats.org/officeDocument/2006/relationships/slideLayout" Target="../slideLayouts/slideLayout2.xml"/><Relationship Id="rId13" Type="http://schemas.openxmlformats.org/officeDocument/2006/relationships/image" Target="../media/image88.png"/><Relationship Id="rId12" Type="http://schemas.openxmlformats.org/officeDocument/2006/relationships/image" Target="../media/image87.png"/><Relationship Id="rId11" Type="http://schemas.openxmlformats.org/officeDocument/2006/relationships/image" Target="../media/image86.png"/><Relationship Id="rId10" Type="http://schemas.openxmlformats.org/officeDocument/2006/relationships/image" Target="../media/image85.png"/><Relationship Id="rId1" Type="http://schemas.openxmlformats.org/officeDocument/2006/relationships/image" Target="../media/image76.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image" Target="../media/image21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image" Target="../media/image89.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0.png"/><Relationship Id="rId1" Type="http://schemas.openxmlformats.org/officeDocument/2006/relationships/image" Target="../media/image21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1.png"/><Relationship Id="rId1" Type="http://schemas.openxmlformats.org/officeDocument/2006/relationships/image" Target="../media/image89.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23.png"/><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222.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25.png"/><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2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27.png"/><Relationship Id="rId6" Type="http://schemas.openxmlformats.org/officeDocument/2006/relationships/image" Target="../media/image226.png"/><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32.png"/><Relationship Id="rId4" Type="http://schemas.openxmlformats.org/officeDocument/2006/relationships/image" Target="../media/image231.png"/><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image" Target="../media/image228.png"/></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36.png"/><Relationship Id="rId4" Type="http://schemas.openxmlformats.org/officeDocument/2006/relationships/image" Target="../media/image231.png"/><Relationship Id="rId3" Type="http://schemas.openxmlformats.org/officeDocument/2006/relationships/image" Target="../media/image235.png"/><Relationship Id="rId2" Type="http://schemas.openxmlformats.org/officeDocument/2006/relationships/image" Target="../media/image234.jpeg"/><Relationship Id="rId1" Type="http://schemas.openxmlformats.org/officeDocument/2006/relationships/image" Target="../media/image2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altLang="en-GB"/>
              <a:t>Power BI</a:t>
            </a:r>
            <a:endParaRPr lang="en-US" altLang="en-GB"/>
          </a:p>
        </p:txBody>
      </p:sp>
      <p:sp>
        <p:nvSpPr>
          <p:cNvPr id="3" name="Subtitle 2"/>
          <p:cNvSpPr>
            <a:spLocks noGrp="1"/>
          </p:cNvSpPr>
          <p:nvPr>
            <p:ph type="subTitle" idx="1"/>
          </p:nvPr>
        </p:nvSpPr>
        <p:spPr/>
        <p:txBody>
          <a:bodyPr/>
          <a:p>
            <a:endParaRPr lang="en-GB"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4" name="Straight Connector 33"/>
          <p:cNvCxnSpPr/>
          <p:nvPr/>
        </p:nvCxnSpPr>
        <p:spPr>
          <a:xfrm flipV="1">
            <a:off x="4195419" y="4501898"/>
            <a:ext cx="5416062" cy="28487"/>
          </a:xfrm>
          <a:prstGeom prst="line">
            <a:avLst/>
          </a:prstGeom>
          <a:ln w="3810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20"/>
          </p:nvPr>
        </p:nvSpPr>
        <p:spPr>
          <a:xfrm>
            <a:off x="298558" y="265097"/>
            <a:ext cx="8845442" cy="464801"/>
          </a:xfrm>
        </p:spPr>
        <p:txBody>
          <a:bodyPr>
            <a:normAutofit fontScale="60000"/>
          </a:bodyPr>
          <a:lstStyle/>
          <a:p>
            <a:r>
              <a:rPr lang="en-US" sz="3600" b="0" spc="-10" dirty="0">
                <a:latin typeface="Calibri" panose="020F0502020204030204"/>
                <a:cs typeface="Calibri" panose="020F0502020204030204"/>
              </a:rPr>
              <a:t>PBI Architecture in an Organization</a:t>
            </a:r>
            <a:endParaRPr lang="en-US" dirty="0"/>
          </a:p>
        </p:txBody>
      </p:sp>
      <p:pic>
        <p:nvPicPr>
          <p:cNvPr id="8" name="Picture 7"/>
          <p:cNvPicPr>
            <a:picLocks noChangeAspect="1"/>
          </p:cNvPicPr>
          <p:nvPr/>
        </p:nvPicPr>
        <p:blipFill>
          <a:blip r:embed="rId1"/>
          <a:stretch>
            <a:fillRect/>
          </a:stretch>
        </p:blipFill>
        <p:spPr>
          <a:xfrm>
            <a:off x="182231" y="3830647"/>
            <a:ext cx="745647" cy="645715"/>
          </a:xfrm>
          <a:prstGeom prst="rect">
            <a:avLst/>
          </a:prstGeom>
        </p:spPr>
      </p:pic>
      <p:pic>
        <p:nvPicPr>
          <p:cNvPr id="15" name="Picture 14"/>
          <p:cNvPicPr>
            <a:picLocks noChangeAspect="1"/>
          </p:cNvPicPr>
          <p:nvPr/>
        </p:nvPicPr>
        <p:blipFill>
          <a:blip r:embed="rId2"/>
          <a:stretch>
            <a:fillRect/>
          </a:stretch>
        </p:blipFill>
        <p:spPr>
          <a:xfrm>
            <a:off x="95796" y="2340709"/>
            <a:ext cx="900963" cy="733527"/>
          </a:xfrm>
          <a:prstGeom prst="rect">
            <a:avLst/>
          </a:prstGeom>
        </p:spPr>
      </p:pic>
      <p:pic>
        <p:nvPicPr>
          <p:cNvPr id="22" name="Picture 21"/>
          <p:cNvPicPr>
            <a:picLocks noChangeAspect="1"/>
          </p:cNvPicPr>
          <p:nvPr/>
        </p:nvPicPr>
        <p:blipFill>
          <a:blip r:embed="rId3"/>
          <a:stretch>
            <a:fillRect/>
          </a:stretch>
        </p:blipFill>
        <p:spPr>
          <a:xfrm>
            <a:off x="10110965" y="2534760"/>
            <a:ext cx="2108951" cy="1707825"/>
          </a:xfrm>
          <a:prstGeom prst="rect">
            <a:avLst/>
          </a:prstGeom>
        </p:spPr>
      </p:pic>
      <p:pic>
        <p:nvPicPr>
          <p:cNvPr id="24" name="Picture 23"/>
          <p:cNvPicPr>
            <a:picLocks noChangeAspect="1"/>
          </p:cNvPicPr>
          <p:nvPr/>
        </p:nvPicPr>
        <p:blipFill>
          <a:blip r:embed="rId4"/>
          <a:stretch>
            <a:fillRect/>
          </a:stretch>
        </p:blipFill>
        <p:spPr>
          <a:xfrm>
            <a:off x="10036516" y="1218833"/>
            <a:ext cx="724259" cy="1079682"/>
          </a:xfrm>
          <a:prstGeom prst="rect">
            <a:avLst/>
          </a:prstGeom>
        </p:spPr>
      </p:pic>
      <p:pic>
        <p:nvPicPr>
          <p:cNvPr id="26" name="Picture 25"/>
          <p:cNvPicPr>
            <a:picLocks noChangeAspect="1"/>
          </p:cNvPicPr>
          <p:nvPr/>
        </p:nvPicPr>
        <p:blipFill>
          <a:blip r:embed="rId5"/>
          <a:stretch>
            <a:fillRect/>
          </a:stretch>
        </p:blipFill>
        <p:spPr>
          <a:xfrm>
            <a:off x="10630253" y="982587"/>
            <a:ext cx="1493160" cy="1626353"/>
          </a:xfrm>
          <a:prstGeom prst="rect">
            <a:avLst/>
          </a:prstGeom>
        </p:spPr>
      </p:pic>
      <p:pic>
        <p:nvPicPr>
          <p:cNvPr id="28" name="Picture 27"/>
          <p:cNvPicPr>
            <a:picLocks noChangeAspect="1"/>
          </p:cNvPicPr>
          <p:nvPr/>
        </p:nvPicPr>
        <p:blipFill>
          <a:blip r:embed="rId6"/>
          <a:stretch>
            <a:fillRect/>
          </a:stretch>
        </p:blipFill>
        <p:spPr>
          <a:xfrm>
            <a:off x="6561344" y="4261602"/>
            <a:ext cx="546920" cy="588353"/>
          </a:xfrm>
          <a:prstGeom prst="rect">
            <a:avLst/>
          </a:prstGeom>
        </p:spPr>
      </p:pic>
      <p:pic>
        <p:nvPicPr>
          <p:cNvPr id="30" name="Picture 29"/>
          <p:cNvPicPr>
            <a:picLocks noChangeAspect="1"/>
          </p:cNvPicPr>
          <p:nvPr/>
        </p:nvPicPr>
        <p:blipFill>
          <a:blip r:embed="rId7"/>
          <a:stretch>
            <a:fillRect/>
          </a:stretch>
        </p:blipFill>
        <p:spPr>
          <a:xfrm>
            <a:off x="6698780" y="5056248"/>
            <a:ext cx="991109" cy="996973"/>
          </a:xfrm>
          <a:prstGeom prst="rect">
            <a:avLst/>
          </a:prstGeom>
        </p:spPr>
      </p:pic>
      <p:pic>
        <p:nvPicPr>
          <p:cNvPr id="32" name="Picture 31"/>
          <p:cNvPicPr>
            <a:picLocks noChangeAspect="1"/>
          </p:cNvPicPr>
          <p:nvPr/>
        </p:nvPicPr>
        <p:blipFill>
          <a:blip r:embed="rId8"/>
          <a:stretch>
            <a:fillRect/>
          </a:stretch>
        </p:blipFill>
        <p:spPr>
          <a:xfrm>
            <a:off x="5539338" y="5007891"/>
            <a:ext cx="813072" cy="1180084"/>
          </a:xfrm>
          <a:prstGeom prst="rect">
            <a:avLst/>
          </a:prstGeom>
        </p:spPr>
      </p:pic>
      <p:pic>
        <p:nvPicPr>
          <p:cNvPr id="37" name="Picture 36"/>
          <p:cNvPicPr>
            <a:picLocks noChangeAspect="1"/>
          </p:cNvPicPr>
          <p:nvPr/>
        </p:nvPicPr>
        <p:blipFill>
          <a:blip r:embed="rId9"/>
          <a:stretch>
            <a:fillRect/>
          </a:stretch>
        </p:blipFill>
        <p:spPr>
          <a:xfrm>
            <a:off x="7661533" y="3971814"/>
            <a:ext cx="407014" cy="1062375"/>
          </a:xfrm>
          <a:prstGeom prst="rect">
            <a:avLst/>
          </a:prstGeom>
        </p:spPr>
      </p:pic>
      <p:pic>
        <p:nvPicPr>
          <p:cNvPr id="39" name="Picture 38"/>
          <p:cNvPicPr>
            <a:picLocks noChangeAspect="1"/>
          </p:cNvPicPr>
          <p:nvPr/>
        </p:nvPicPr>
        <p:blipFill>
          <a:blip r:embed="rId10"/>
          <a:stretch>
            <a:fillRect/>
          </a:stretch>
        </p:blipFill>
        <p:spPr>
          <a:xfrm>
            <a:off x="5344365" y="3938897"/>
            <a:ext cx="531462" cy="1149107"/>
          </a:xfrm>
          <a:prstGeom prst="rect">
            <a:avLst/>
          </a:prstGeom>
        </p:spPr>
      </p:pic>
      <p:sp>
        <p:nvSpPr>
          <p:cNvPr id="48" name="TextBox 47"/>
          <p:cNvSpPr txBox="1"/>
          <p:nvPr/>
        </p:nvSpPr>
        <p:spPr>
          <a:xfrm>
            <a:off x="4290646" y="4835254"/>
            <a:ext cx="17880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On-Premise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TextBox 48"/>
          <p:cNvSpPr txBox="1"/>
          <p:nvPr/>
        </p:nvSpPr>
        <p:spPr>
          <a:xfrm>
            <a:off x="5761732" y="3971814"/>
            <a:ext cx="27342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Power BI Gateways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065" name="Group 2064"/>
          <p:cNvGrpSpPr/>
          <p:nvPr/>
        </p:nvGrpSpPr>
        <p:grpSpPr>
          <a:xfrm>
            <a:off x="5040968" y="1168121"/>
            <a:ext cx="3878808" cy="2642036"/>
            <a:chOff x="5040968" y="1168121"/>
            <a:chExt cx="3878808" cy="2642036"/>
          </a:xfrm>
        </p:grpSpPr>
        <p:pic>
          <p:nvPicPr>
            <p:cNvPr id="4" name="Picture 3"/>
            <p:cNvPicPr>
              <a:picLocks noChangeAspect="1"/>
            </p:cNvPicPr>
            <p:nvPr/>
          </p:nvPicPr>
          <p:blipFill>
            <a:blip r:embed="rId11"/>
            <a:stretch>
              <a:fillRect/>
            </a:stretch>
          </p:blipFill>
          <p:spPr>
            <a:xfrm>
              <a:off x="5040968" y="1587326"/>
              <a:ext cx="3878808" cy="2222831"/>
            </a:xfrm>
            <a:prstGeom prst="rect">
              <a:avLst/>
            </a:prstGeom>
          </p:spPr>
        </p:pic>
        <p:sp>
          <p:nvSpPr>
            <p:cNvPr id="50" name="TextBox 49"/>
            <p:cNvSpPr txBox="1"/>
            <p:nvPr/>
          </p:nvSpPr>
          <p:spPr>
            <a:xfrm>
              <a:off x="5955608" y="1168121"/>
              <a:ext cx="27342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Power BI Service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66" name="Group 2065"/>
          <p:cNvGrpSpPr/>
          <p:nvPr/>
        </p:nvGrpSpPr>
        <p:grpSpPr>
          <a:xfrm>
            <a:off x="1984147" y="2298515"/>
            <a:ext cx="2780702" cy="2080527"/>
            <a:chOff x="1984147" y="2298515"/>
            <a:chExt cx="2780702" cy="2080527"/>
          </a:xfrm>
        </p:grpSpPr>
        <p:pic>
          <p:nvPicPr>
            <p:cNvPr id="20" name="Picture 19"/>
            <p:cNvPicPr>
              <a:picLocks noChangeAspect="1"/>
            </p:cNvPicPr>
            <p:nvPr/>
          </p:nvPicPr>
          <p:blipFill>
            <a:blip r:embed="rId12"/>
            <a:stretch>
              <a:fillRect/>
            </a:stretch>
          </p:blipFill>
          <p:spPr>
            <a:xfrm>
              <a:off x="1984147" y="2627034"/>
              <a:ext cx="2211272" cy="1752008"/>
            </a:xfrm>
            <a:prstGeom prst="rect">
              <a:avLst/>
            </a:prstGeom>
          </p:spPr>
        </p:pic>
        <p:sp>
          <p:nvSpPr>
            <p:cNvPr id="51" name="TextBox 50"/>
            <p:cNvSpPr txBox="1"/>
            <p:nvPr/>
          </p:nvSpPr>
          <p:spPr>
            <a:xfrm>
              <a:off x="2030639" y="2298515"/>
              <a:ext cx="27342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Power BI Desktop</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67" name="Group 2066"/>
          <p:cNvGrpSpPr/>
          <p:nvPr/>
        </p:nvGrpSpPr>
        <p:grpSpPr>
          <a:xfrm>
            <a:off x="7935273" y="4602983"/>
            <a:ext cx="2734210" cy="1567265"/>
            <a:chOff x="7974000" y="4748897"/>
            <a:chExt cx="2734210" cy="1567265"/>
          </a:xfrm>
        </p:grpSpPr>
        <p:pic>
          <p:nvPicPr>
            <p:cNvPr id="54" name="Picture 53"/>
            <p:cNvPicPr>
              <a:picLocks noChangeAspect="1"/>
            </p:cNvPicPr>
            <p:nvPr/>
          </p:nvPicPr>
          <p:blipFill>
            <a:blip r:embed="rId13"/>
            <a:stretch>
              <a:fillRect/>
            </a:stretch>
          </p:blipFill>
          <p:spPr>
            <a:xfrm>
              <a:off x="8171947" y="5064945"/>
              <a:ext cx="1723490" cy="1251217"/>
            </a:xfrm>
            <a:prstGeom prst="rect">
              <a:avLst/>
            </a:prstGeom>
          </p:spPr>
        </p:pic>
        <p:sp>
          <p:nvSpPr>
            <p:cNvPr id="56" name="TextBox 55"/>
            <p:cNvSpPr txBox="1"/>
            <p:nvPr/>
          </p:nvSpPr>
          <p:spPr>
            <a:xfrm>
              <a:off x="7974000" y="4748897"/>
              <a:ext cx="27342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Power BI Report Server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8" name="TextBox 57"/>
          <p:cNvSpPr txBox="1"/>
          <p:nvPr/>
        </p:nvSpPr>
        <p:spPr>
          <a:xfrm>
            <a:off x="25480" y="6131496"/>
            <a:ext cx="3279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Hundreds of Data Sources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2" name="Picture 61"/>
          <p:cNvPicPr>
            <a:picLocks noChangeAspect="1"/>
          </p:cNvPicPr>
          <p:nvPr/>
        </p:nvPicPr>
        <p:blipFill>
          <a:blip r:embed="rId14"/>
          <a:stretch>
            <a:fillRect/>
          </a:stretch>
        </p:blipFill>
        <p:spPr>
          <a:xfrm>
            <a:off x="152809" y="2992907"/>
            <a:ext cx="962159" cy="838317"/>
          </a:xfrm>
          <a:prstGeom prst="rect">
            <a:avLst/>
          </a:prstGeom>
        </p:spPr>
      </p:pic>
      <p:pic>
        <p:nvPicPr>
          <p:cNvPr id="2055" name="Picture 2054"/>
          <p:cNvPicPr>
            <a:picLocks noChangeAspect="1"/>
          </p:cNvPicPr>
          <p:nvPr/>
        </p:nvPicPr>
        <p:blipFill>
          <a:blip r:embed="rId15"/>
          <a:stretch>
            <a:fillRect/>
          </a:stretch>
        </p:blipFill>
        <p:spPr>
          <a:xfrm>
            <a:off x="182231" y="857399"/>
            <a:ext cx="857370" cy="790685"/>
          </a:xfrm>
          <a:prstGeom prst="rect">
            <a:avLst/>
          </a:prstGeom>
        </p:spPr>
      </p:pic>
      <p:pic>
        <p:nvPicPr>
          <p:cNvPr id="2057" name="Picture 2056"/>
          <p:cNvPicPr>
            <a:picLocks noChangeAspect="1"/>
          </p:cNvPicPr>
          <p:nvPr/>
        </p:nvPicPr>
        <p:blipFill>
          <a:blip r:embed="rId16"/>
          <a:stretch>
            <a:fillRect/>
          </a:stretch>
        </p:blipFill>
        <p:spPr>
          <a:xfrm>
            <a:off x="141344" y="4522945"/>
            <a:ext cx="745647" cy="654021"/>
          </a:xfrm>
          <a:prstGeom prst="rect">
            <a:avLst/>
          </a:prstGeom>
          <a:effectLst>
            <a:outerShdw blurRad="50800" dist="38100" dir="2700000" algn="tl" rotWithShape="0">
              <a:prstClr val="black">
                <a:alpha val="40000"/>
              </a:prstClr>
            </a:outerShdw>
          </a:effectLst>
        </p:spPr>
      </p:pic>
      <p:pic>
        <p:nvPicPr>
          <p:cNvPr id="2061" name="Picture 2060"/>
          <p:cNvPicPr>
            <a:picLocks noChangeAspect="1"/>
          </p:cNvPicPr>
          <p:nvPr/>
        </p:nvPicPr>
        <p:blipFill>
          <a:blip r:embed="rId17"/>
          <a:stretch>
            <a:fillRect/>
          </a:stretch>
        </p:blipFill>
        <p:spPr>
          <a:xfrm>
            <a:off x="243070" y="1694667"/>
            <a:ext cx="564030" cy="693087"/>
          </a:xfrm>
          <a:prstGeom prst="rect">
            <a:avLst/>
          </a:prstGeom>
          <a:effectLst>
            <a:outerShdw blurRad="50800" dist="38100" dir="2700000" algn="tl" rotWithShape="0">
              <a:prstClr val="black">
                <a:alpha val="40000"/>
              </a:prstClr>
            </a:outerShdw>
          </a:effectLst>
        </p:spPr>
      </p:pic>
      <p:pic>
        <p:nvPicPr>
          <p:cNvPr id="2063" name="Picture 2062"/>
          <p:cNvPicPr>
            <a:picLocks noChangeAspect="1"/>
          </p:cNvPicPr>
          <p:nvPr/>
        </p:nvPicPr>
        <p:blipFill>
          <a:blip r:embed="rId18"/>
          <a:stretch>
            <a:fillRect/>
          </a:stretch>
        </p:blipFill>
        <p:spPr>
          <a:xfrm>
            <a:off x="148880" y="5226606"/>
            <a:ext cx="929512" cy="784024"/>
          </a:xfrm>
          <a:prstGeom prst="rect">
            <a:avLst/>
          </a:prstGeom>
        </p:spPr>
      </p:pic>
      <p:sp>
        <p:nvSpPr>
          <p:cNvPr id="81" name="Arrow: Right 80"/>
          <p:cNvSpPr/>
          <p:nvPr/>
        </p:nvSpPr>
        <p:spPr>
          <a:xfrm>
            <a:off x="1114968" y="3039676"/>
            <a:ext cx="921096" cy="69799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Arrow: Right 81"/>
          <p:cNvSpPr/>
          <p:nvPr/>
        </p:nvSpPr>
        <p:spPr>
          <a:xfrm>
            <a:off x="9062726" y="2935746"/>
            <a:ext cx="973790" cy="69799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Arrow: Right 82"/>
          <p:cNvSpPr/>
          <p:nvPr/>
        </p:nvSpPr>
        <p:spPr>
          <a:xfrm>
            <a:off x="4135679" y="2979583"/>
            <a:ext cx="892865" cy="69799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xtBox 84"/>
          <p:cNvSpPr txBox="1"/>
          <p:nvPr/>
        </p:nvSpPr>
        <p:spPr>
          <a:xfrm>
            <a:off x="1039602" y="3219395"/>
            <a:ext cx="148506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CONNECT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TextBox 85"/>
          <p:cNvSpPr txBox="1"/>
          <p:nvPr/>
        </p:nvSpPr>
        <p:spPr>
          <a:xfrm>
            <a:off x="4063375" y="3174385"/>
            <a:ext cx="148506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PUBLISH</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TextBox 86"/>
          <p:cNvSpPr txBox="1"/>
          <p:nvPr/>
        </p:nvSpPr>
        <p:spPr>
          <a:xfrm>
            <a:off x="8992828" y="3115465"/>
            <a:ext cx="148506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ACCESS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71" name="Picture 2070"/>
          <p:cNvPicPr>
            <a:picLocks noChangeAspect="1"/>
          </p:cNvPicPr>
          <p:nvPr/>
        </p:nvPicPr>
        <p:blipFill>
          <a:blip r:embed="rId19"/>
          <a:stretch>
            <a:fillRect/>
          </a:stretch>
        </p:blipFill>
        <p:spPr>
          <a:xfrm>
            <a:off x="10763823" y="5123232"/>
            <a:ext cx="1032360" cy="887398"/>
          </a:xfrm>
          <a:prstGeom prst="rect">
            <a:avLst/>
          </a:prstGeom>
        </p:spPr>
      </p:pic>
      <p:sp>
        <p:nvSpPr>
          <p:cNvPr id="96" name="Arrow: Right 95"/>
          <p:cNvSpPr/>
          <p:nvPr/>
        </p:nvSpPr>
        <p:spPr>
          <a:xfrm rot="5400000">
            <a:off x="10883546" y="4355669"/>
            <a:ext cx="651245" cy="69799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0963307" y="5985582"/>
            <a:ext cx="11267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Users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72" name="Rectangle 2071"/>
          <p:cNvSpPr/>
          <p:nvPr/>
        </p:nvSpPr>
        <p:spPr>
          <a:xfrm>
            <a:off x="158174" y="879564"/>
            <a:ext cx="869004" cy="514890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TextBox 99"/>
          <p:cNvSpPr txBox="1"/>
          <p:nvPr/>
        </p:nvSpPr>
        <p:spPr>
          <a:xfrm>
            <a:off x="298558" y="5127581"/>
            <a:ext cx="60526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TextBox 100"/>
          <p:cNvSpPr txBox="1"/>
          <p:nvPr/>
        </p:nvSpPr>
        <p:spPr>
          <a:xfrm>
            <a:off x="2298107" y="4435083"/>
            <a:ext cx="273421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rPr>
              <a:t>Free software</a:t>
            </a:r>
            <a:endPar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rPr>
              <a:t>Connect</a:t>
            </a:r>
            <a:endPar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rPr>
              <a:t>Transform</a:t>
            </a:r>
            <a:endPar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rPr>
              <a:t>Visualize</a:t>
            </a:r>
            <a:endPar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endParaRPr>
          </a:p>
        </p:txBody>
      </p:sp>
      <p:sp>
        <p:nvSpPr>
          <p:cNvPr id="102" name="TextBox 101"/>
          <p:cNvSpPr txBox="1"/>
          <p:nvPr/>
        </p:nvSpPr>
        <p:spPr>
          <a:xfrm>
            <a:off x="7689889" y="1068681"/>
            <a:ext cx="2734210" cy="830997"/>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defRPr kumimoji="0" sz="1600" b="0" i="0" u="none" strike="noStrike" cap="none" spc="0" normalizeH="0" baseline="0">
                <a:ln>
                  <a:noFill/>
                </a:ln>
                <a:solidFill>
                  <a:schemeClr val="bg2">
                    <a:lumMod val="50000"/>
                  </a:schemeClr>
                </a:solidFill>
                <a:effectLst/>
                <a:uLnTx/>
                <a:uFillTx/>
                <a:latin typeface="Calibri" panose="020F0502020204030204"/>
              </a:defRPr>
            </a:lvl1pPr>
          </a:lstStyle>
          <a:p>
            <a:pPr marL="285750" indent="-285750">
              <a:buFont typeface="Arial" panose="020B0604020202020204" pitchFamily="34" charset="0"/>
              <a:buChar char="•"/>
            </a:pPr>
            <a:r>
              <a:rPr lang="en-US" dirty="0"/>
              <a:t>Visualize</a:t>
            </a:r>
            <a:endParaRPr lang="en-US" dirty="0"/>
          </a:p>
          <a:p>
            <a:pPr marL="285750" indent="-285750">
              <a:buFont typeface="Arial" panose="020B0604020202020204" pitchFamily="34" charset="0"/>
              <a:buChar char="•"/>
            </a:pPr>
            <a:r>
              <a:rPr lang="en-US" dirty="0"/>
              <a:t>Share</a:t>
            </a:r>
            <a:endParaRPr lang="en-US" dirty="0"/>
          </a:p>
          <a:p>
            <a:pPr marL="285750" indent="-285750">
              <a:buFont typeface="Arial" panose="020B0604020202020204" pitchFamily="34" charset="0"/>
              <a:buChar char="•"/>
            </a:pPr>
            <a:r>
              <a:rPr lang="en-US" dirty="0"/>
              <a:t>Collaborate</a:t>
            </a:r>
            <a:endParaRPr lang="en-US" dirty="0"/>
          </a:p>
        </p:txBody>
      </p:sp>
      <p:cxnSp>
        <p:nvCxnSpPr>
          <p:cNvPr id="5" name="Straight Arrow Connector 4"/>
          <p:cNvCxnSpPr/>
          <p:nvPr/>
        </p:nvCxnSpPr>
        <p:spPr>
          <a:xfrm flipV="1">
            <a:off x="9856710" y="4103077"/>
            <a:ext cx="464730" cy="586154"/>
          </a:xfrm>
          <a:prstGeom prst="straightConnector1">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8" name="Group 7"/>
          <p:cNvGrpSpPr/>
          <p:nvPr/>
        </p:nvGrpSpPr>
        <p:grpSpPr>
          <a:xfrm>
            <a:off x="1094806" y="837561"/>
            <a:ext cx="9078011" cy="2490485"/>
            <a:chOff x="630980" y="4174639"/>
            <a:chExt cx="9078011" cy="2490485"/>
          </a:xfrm>
        </p:grpSpPr>
        <p:sp>
          <p:nvSpPr>
            <p:cNvPr id="9" name="Rectangle 8"/>
            <p:cNvSpPr/>
            <p:nvPr/>
          </p:nvSpPr>
          <p:spPr>
            <a:xfrm>
              <a:off x="630980" y="4174639"/>
              <a:ext cx="9078011" cy="248377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accent5">
                    <a:lumMod val="20000"/>
                    <a:lumOff val="80000"/>
                  </a:schemeClr>
                </a:solidFill>
              </a:endParaRPr>
            </a:p>
          </p:txBody>
        </p:sp>
        <p:sp>
          <p:nvSpPr>
            <p:cNvPr id="10" name="TextBox 9"/>
            <p:cNvSpPr txBox="1"/>
            <p:nvPr/>
          </p:nvSpPr>
          <p:spPr>
            <a:xfrm>
              <a:off x="630981" y="4177956"/>
              <a:ext cx="430887" cy="2487168"/>
            </a:xfrm>
            <a:prstGeom prst="rect">
              <a:avLst/>
            </a:prstGeom>
            <a:solidFill>
              <a:srgbClr val="0070C0"/>
            </a:solidFill>
          </p:spPr>
          <p:txBody>
            <a:bodyPr vert="vert270" wrap="square" rtlCol="0">
              <a:spAutoFit/>
            </a:bodyPr>
            <a:p>
              <a:pPr algn="ctr"/>
              <a:r>
                <a:rPr lang="en-US" sz="1600">
                  <a:solidFill>
                    <a:schemeClr val="bg1"/>
                  </a:solidFill>
                  <a:latin typeface="Arial" panose="020B0604020202020204" pitchFamily="34" charset="0"/>
                  <a:cs typeface="Arial" panose="020B0604020202020204" pitchFamily="34" charset="0"/>
                </a:rPr>
                <a:t>Report  Developer</a:t>
              </a:r>
              <a:endParaRPr lang="en-US" sz="1600">
                <a:solidFill>
                  <a:schemeClr val="bg1"/>
                </a:solidFill>
                <a:latin typeface="Arial" panose="020B0604020202020204" pitchFamily="34" charset="0"/>
                <a:cs typeface="Arial" panose="020B0604020202020204" pitchFamily="34" charset="0"/>
              </a:endParaRPr>
            </a:p>
          </p:txBody>
        </p:sp>
      </p:grpSp>
      <p:grpSp>
        <p:nvGrpSpPr>
          <p:cNvPr id="11" name="Group 10"/>
          <p:cNvGrpSpPr/>
          <p:nvPr/>
        </p:nvGrpSpPr>
        <p:grpSpPr>
          <a:xfrm>
            <a:off x="1094807" y="3467587"/>
            <a:ext cx="9078010" cy="2490485"/>
            <a:chOff x="630981" y="4174639"/>
            <a:chExt cx="9078010" cy="2490485"/>
          </a:xfrm>
        </p:grpSpPr>
        <p:sp>
          <p:nvSpPr>
            <p:cNvPr id="12" name="Rectangle 11"/>
            <p:cNvSpPr/>
            <p:nvPr/>
          </p:nvSpPr>
          <p:spPr>
            <a:xfrm>
              <a:off x="630981" y="4174639"/>
              <a:ext cx="9078010" cy="24837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solidFill>
                  <a:schemeClr val="accent5">
                    <a:lumMod val="20000"/>
                    <a:lumOff val="80000"/>
                  </a:schemeClr>
                </a:solidFill>
              </a:endParaRPr>
            </a:p>
          </p:txBody>
        </p:sp>
        <p:sp>
          <p:nvSpPr>
            <p:cNvPr id="13" name="TextBox 12"/>
            <p:cNvSpPr txBox="1"/>
            <p:nvPr/>
          </p:nvSpPr>
          <p:spPr>
            <a:xfrm>
              <a:off x="630981" y="4177956"/>
              <a:ext cx="430887" cy="2487168"/>
            </a:xfrm>
            <a:prstGeom prst="rect">
              <a:avLst/>
            </a:prstGeom>
            <a:solidFill>
              <a:schemeClr val="tx1">
                <a:lumMod val="50000"/>
                <a:lumOff val="50000"/>
              </a:schemeClr>
            </a:solidFill>
          </p:spPr>
          <p:txBody>
            <a:bodyPr vert="vert270" wrap="square" rtlCol="0">
              <a:spAutoFit/>
            </a:bodyPr>
            <a:p>
              <a:pPr algn="ctr"/>
              <a:r>
                <a:rPr lang="en-US" sz="1600">
                  <a:solidFill>
                    <a:schemeClr val="bg1"/>
                  </a:solidFill>
                  <a:latin typeface="Arial" panose="020B0604020202020204" pitchFamily="34" charset="0"/>
                  <a:cs typeface="Arial" panose="020B0604020202020204" pitchFamily="34" charset="0"/>
                </a:rPr>
                <a:t>User/Consumer</a:t>
              </a:r>
              <a:endParaRPr lang="en-US" sz="1600">
                <a:solidFill>
                  <a:schemeClr val="bg1"/>
                </a:solidFill>
                <a:latin typeface="Arial" panose="020B0604020202020204" pitchFamily="34" charset="0"/>
                <a:cs typeface="Arial" panose="020B0604020202020204" pitchFamily="34" charset="0"/>
              </a:endParaRPr>
            </a:p>
          </p:txBody>
        </p:sp>
      </p:grpSp>
      <p:sp>
        <p:nvSpPr>
          <p:cNvPr id="14" name="TextBox 13"/>
          <p:cNvSpPr txBox="1"/>
          <p:nvPr/>
        </p:nvSpPr>
        <p:spPr>
          <a:xfrm>
            <a:off x="2439598" y="918451"/>
            <a:ext cx="1928733" cy="338554"/>
          </a:xfrm>
          <a:prstGeom prst="rect">
            <a:avLst/>
          </a:prstGeom>
          <a:noFill/>
        </p:spPr>
        <p:txBody>
          <a:bodyPr wrap="none" rtlCol="0">
            <a:spAutoFit/>
          </a:bodyPr>
          <a:p>
            <a:r>
              <a:rPr lang="en-US" sz="1600" b="1">
                <a:solidFill>
                  <a:srgbClr val="F2B800"/>
                </a:solidFill>
                <a:latin typeface="Arial" panose="020B0604020202020204"/>
              </a:rPr>
              <a:t>Power BI </a:t>
            </a:r>
            <a:r>
              <a:rPr lang="en-US" sz="1600" b="1">
                <a:solidFill>
                  <a:schemeClr val="accent3">
                    <a:lumMod val="75000"/>
                  </a:schemeClr>
                </a:solidFill>
                <a:latin typeface="Arial" panose="020B0604020202020204"/>
              </a:rPr>
              <a:t>Desktop</a:t>
            </a:r>
            <a:endParaRPr lang="en-US" sz="1800" b="1">
              <a:solidFill>
                <a:schemeClr val="accent3">
                  <a:lumMod val="75000"/>
                </a:schemeClr>
              </a:solidFill>
            </a:endParaRPr>
          </a:p>
        </p:txBody>
      </p:sp>
      <p:sp>
        <p:nvSpPr>
          <p:cNvPr id="15" name="TextBox 14"/>
          <p:cNvSpPr txBox="1"/>
          <p:nvPr/>
        </p:nvSpPr>
        <p:spPr>
          <a:xfrm>
            <a:off x="6756539" y="913299"/>
            <a:ext cx="1850186" cy="338554"/>
          </a:xfrm>
          <a:prstGeom prst="rect">
            <a:avLst/>
          </a:prstGeom>
          <a:noFill/>
        </p:spPr>
        <p:txBody>
          <a:bodyPr wrap="none" rtlCol="0">
            <a:spAutoFit/>
          </a:bodyPr>
          <a:p>
            <a:r>
              <a:rPr lang="en-US" sz="1600" b="1">
                <a:solidFill>
                  <a:srgbClr val="F2B800"/>
                </a:solidFill>
                <a:latin typeface="Arial" panose="020B0604020202020204"/>
              </a:rPr>
              <a:t>Power BI </a:t>
            </a:r>
            <a:r>
              <a:rPr lang="en-US" sz="1600" b="1">
                <a:solidFill>
                  <a:schemeClr val="accent3">
                    <a:lumMod val="75000"/>
                  </a:schemeClr>
                </a:solidFill>
                <a:latin typeface="Arial" panose="020B0604020202020204"/>
              </a:rPr>
              <a:t>Service</a:t>
            </a:r>
            <a:endParaRPr lang="en-US" sz="1800" b="1">
              <a:solidFill>
                <a:schemeClr val="accent3">
                  <a:lumMod val="75000"/>
                </a:schemeClr>
              </a:solidFill>
            </a:endParaRPr>
          </a:p>
        </p:txBody>
      </p:sp>
      <p:sp>
        <p:nvSpPr>
          <p:cNvPr id="16" name="TextBox 15"/>
          <p:cNvSpPr txBox="1"/>
          <p:nvPr/>
        </p:nvSpPr>
        <p:spPr>
          <a:xfrm>
            <a:off x="8413127" y="4061629"/>
            <a:ext cx="1771639" cy="338554"/>
          </a:xfrm>
          <a:prstGeom prst="rect">
            <a:avLst/>
          </a:prstGeom>
          <a:noFill/>
        </p:spPr>
        <p:txBody>
          <a:bodyPr wrap="none" rtlCol="0">
            <a:spAutoFit/>
          </a:bodyPr>
          <a:p>
            <a:r>
              <a:rPr lang="en-US" sz="1600" b="1">
                <a:solidFill>
                  <a:srgbClr val="F2B800"/>
                </a:solidFill>
                <a:latin typeface="Arial" panose="020B0604020202020204"/>
              </a:rPr>
              <a:t>Power BI </a:t>
            </a:r>
            <a:r>
              <a:rPr lang="en-US" sz="1600" b="1">
                <a:solidFill>
                  <a:schemeClr val="accent3">
                    <a:lumMod val="75000"/>
                  </a:schemeClr>
                </a:solidFill>
                <a:latin typeface="Arial" panose="020B0604020202020204"/>
              </a:rPr>
              <a:t>Mobile</a:t>
            </a:r>
            <a:endParaRPr lang="en-US" sz="1800" b="1">
              <a:solidFill>
                <a:schemeClr val="accent3">
                  <a:lumMod val="75000"/>
                </a:schemeClr>
              </a:solidFill>
            </a:endParaRPr>
          </a:p>
        </p:txBody>
      </p:sp>
      <p:pic>
        <p:nvPicPr>
          <p:cNvPr id="17" name="Graphic 3" descr="Paint brush"/>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056628" y="817871"/>
            <a:ext cx="457200" cy="457200"/>
          </a:xfrm>
          <a:prstGeom prst="rect">
            <a:avLst/>
          </a:prstGeom>
        </p:spPr>
      </p:pic>
      <p:pic>
        <p:nvPicPr>
          <p:cNvPr id="18" name="Picture 17" descr="A screenshot of a cell phone&#10;&#10;Description automatically generated"/>
          <p:cNvPicPr>
            <a:picLocks noChangeAspect="1"/>
          </p:cNvPicPr>
          <p:nvPr/>
        </p:nvPicPr>
        <p:blipFill>
          <a:blip r:embed="rId3"/>
          <a:stretch>
            <a:fillRect/>
          </a:stretch>
        </p:blipFill>
        <p:spPr>
          <a:xfrm>
            <a:off x="5976940" y="1308422"/>
            <a:ext cx="3019404" cy="1921439"/>
          </a:xfrm>
          <a:prstGeom prst="rect">
            <a:avLst/>
          </a:prstGeom>
        </p:spPr>
      </p:pic>
      <p:pic>
        <p:nvPicPr>
          <p:cNvPr id="19" name="Graphic 18" descr="World"/>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99339" y="845671"/>
            <a:ext cx="457200" cy="457200"/>
          </a:xfrm>
          <a:prstGeom prst="rect">
            <a:avLst/>
          </a:prstGeom>
        </p:spPr>
      </p:pic>
      <p:sp>
        <p:nvSpPr>
          <p:cNvPr id="20" name="TextBox 19"/>
          <p:cNvSpPr txBox="1"/>
          <p:nvPr/>
        </p:nvSpPr>
        <p:spPr>
          <a:xfrm>
            <a:off x="6551608" y="4047870"/>
            <a:ext cx="1850186" cy="338554"/>
          </a:xfrm>
          <a:prstGeom prst="rect">
            <a:avLst/>
          </a:prstGeom>
          <a:noFill/>
        </p:spPr>
        <p:txBody>
          <a:bodyPr wrap="none" rtlCol="0">
            <a:spAutoFit/>
          </a:bodyPr>
          <a:p>
            <a:r>
              <a:rPr lang="en-US" sz="1600" b="1">
                <a:solidFill>
                  <a:srgbClr val="F2B800"/>
                </a:solidFill>
                <a:latin typeface="Arial" panose="020B0604020202020204"/>
              </a:rPr>
              <a:t>Power BI </a:t>
            </a:r>
            <a:r>
              <a:rPr lang="en-US" sz="1600" b="1">
                <a:solidFill>
                  <a:schemeClr val="accent3">
                    <a:lumMod val="75000"/>
                  </a:schemeClr>
                </a:solidFill>
                <a:latin typeface="Arial" panose="020B0604020202020204"/>
              </a:rPr>
              <a:t>Service</a:t>
            </a:r>
            <a:endParaRPr lang="en-US" sz="1800" b="1">
              <a:solidFill>
                <a:schemeClr val="accent3">
                  <a:lumMod val="75000"/>
                </a:schemeClr>
              </a:solidFill>
            </a:endParaRPr>
          </a:p>
        </p:txBody>
      </p:sp>
      <p:pic>
        <p:nvPicPr>
          <p:cNvPr id="21" name="Picture 20" descr="A screenshot of a cell phone&#10;&#10;Description automatically generated"/>
          <p:cNvPicPr>
            <a:picLocks noChangeAspect="1"/>
          </p:cNvPicPr>
          <p:nvPr/>
        </p:nvPicPr>
        <p:blipFill>
          <a:blip r:embed="rId3"/>
          <a:stretch>
            <a:fillRect/>
          </a:stretch>
        </p:blipFill>
        <p:spPr>
          <a:xfrm>
            <a:off x="6651148" y="4433528"/>
            <a:ext cx="1757835" cy="1118622"/>
          </a:xfrm>
          <a:prstGeom prst="rect">
            <a:avLst/>
          </a:prstGeom>
        </p:spPr>
      </p:pic>
      <p:grpSp>
        <p:nvGrpSpPr>
          <p:cNvPr id="22" name="Group 21"/>
          <p:cNvGrpSpPr/>
          <p:nvPr/>
        </p:nvGrpSpPr>
        <p:grpSpPr>
          <a:xfrm>
            <a:off x="1784367" y="1326401"/>
            <a:ext cx="3454493" cy="1903460"/>
            <a:chOff x="1320541" y="1914509"/>
            <a:chExt cx="3454493" cy="1903460"/>
          </a:xfrm>
        </p:grpSpPr>
        <p:pic>
          <p:nvPicPr>
            <p:cNvPr id="23" name="Picture 22"/>
            <p:cNvPicPr>
              <a:picLocks noChangeAspect="1"/>
            </p:cNvPicPr>
            <p:nvPr/>
          </p:nvPicPr>
          <p:blipFill rotWithShape="1">
            <a:blip r:embed="rId6"/>
            <a:srcRect l="4986" t="4672" r="1416" b="4207"/>
            <a:stretch>
              <a:fillRect/>
            </a:stretch>
          </p:blipFill>
          <p:spPr>
            <a:xfrm>
              <a:off x="1320541" y="1914509"/>
              <a:ext cx="3454493" cy="1903460"/>
            </a:xfrm>
            <a:prstGeom prst="rect">
              <a:avLst/>
            </a:prstGeom>
          </p:spPr>
        </p:pic>
        <p:pic>
          <p:nvPicPr>
            <p:cNvPr id="24" name="Picture 23"/>
            <p:cNvPicPr>
              <a:picLocks noChangeAspect="1"/>
            </p:cNvPicPr>
            <p:nvPr/>
          </p:nvPicPr>
          <p:blipFill>
            <a:blip r:embed="rId7"/>
            <a:stretch>
              <a:fillRect/>
            </a:stretch>
          </p:blipFill>
          <p:spPr>
            <a:xfrm>
              <a:off x="1411224" y="2183074"/>
              <a:ext cx="2301434" cy="1271325"/>
            </a:xfrm>
            <a:prstGeom prst="rect">
              <a:avLst/>
            </a:prstGeom>
          </p:spPr>
        </p:pic>
      </p:grpSp>
      <p:grpSp>
        <p:nvGrpSpPr>
          <p:cNvPr id="25" name="Group 24"/>
          <p:cNvGrpSpPr/>
          <p:nvPr/>
        </p:nvGrpSpPr>
        <p:grpSpPr>
          <a:xfrm>
            <a:off x="8977631" y="4386424"/>
            <a:ext cx="618731" cy="1165726"/>
            <a:chOff x="8577032" y="5179745"/>
            <a:chExt cx="618731" cy="1165726"/>
          </a:xfrm>
        </p:grpSpPr>
        <p:pic>
          <p:nvPicPr>
            <p:cNvPr id="26" name="Picture 2" descr="Power BI Desktop, service, mobile"/>
            <p:cNvPicPr>
              <a:picLocks noChangeAspect="1" noChangeArrowheads="1"/>
            </p:cNvPicPr>
            <p:nvPr/>
          </p:nvPicPr>
          <p:blipFill rotWithShape="1">
            <a:blip r:embed="rId8">
              <a:extLst>
                <a:ext uri="{28A0092B-C50C-407E-A947-70E740481C1C}">
                  <a14:useLocalDpi xmlns:a14="http://schemas.microsoft.com/office/drawing/2010/main" val="0"/>
                </a:ext>
              </a:extLst>
            </a:blip>
            <a:srcRect l="15419" t="57194" r="74449" b="4626"/>
            <a:stretch>
              <a:fillRect/>
            </a:stretch>
          </p:blipFill>
          <p:spPr bwMode="auto">
            <a:xfrm>
              <a:off x="8577032" y="5179745"/>
              <a:ext cx="618731" cy="116572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9"/>
            <a:stretch>
              <a:fillRect/>
            </a:stretch>
          </p:blipFill>
          <p:spPr>
            <a:xfrm>
              <a:off x="8663104" y="5509704"/>
              <a:ext cx="470489" cy="667757"/>
            </a:xfrm>
            <a:prstGeom prst="rect">
              <a:avLst/>
            </a:prstGeom>
          </p:spPr>
        </p:pic>
      </p:grpSp>
      <p:grpSp>
        <p:nvGrpSpPr>
          <p:cNvPr id="28" name="Group 27"/>
          <p:cNvGrpSpPr/>
          <p:nvPr/>
        </p:nvGrpSpPr>
        <p:grpSpPr>
          <a:xfrm>
            <a:off x="4611051" y="4034320"/>
            <a:ext cx="1925312" cy="1917038"/>
            <a:chOff x="3086851" y="4479681"/>
            <a:chExt cx="2280360" cy="2280360"/>
          </a:xfrm>
        </p:grpSpPr>
        <p:pic>
          <p:nvPicPr>
            <p:cNvPr id="29" name="Graphic 28" descr="Internet"/>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86851" y="4479681"/>
              <a:ext cx="2280360" cy="2280360"/>
            </a:xfrm>
            <a:prstGeom prst="rect">
              <a:avLst/>
            </a:prstGeom>
          </p:spPr>
        </p:pic>
        <p:pic>
          <p:nvPicPr>
            <p:cNvPr id="30" name="Picture 29"/>
            <p:cNvPicPr>
              <a:picLocks noChangeAspect="1"/>
            </p:cNvPicPr>
            <p:nvPr/>
          </p:nvPicPr>
          <p:blipFill>
            <a:blip r:embed="rId12"/>
            <a:stretch>
              <a:fillRect/>
            </a:stretch>
          </p:blipFill>
          <p:spPr>
            <a:xfrm>
              <a:off x="3588672" y="5158294"/>
              <a:ext cx="1280160" cy="701987"/>
            </a:xfrm>
            <a:prstGeom prst="rect">
              <a:avLst/>
            </a:prstGeom>
          </p:spPr>
        </p:pic>
      </p:grpSp>
      <p:sp>
        <p:nvSpPr>
          <p:cNvPr id="31" name="TextBox 30"/>
          <p:cNvSpPr txBox="1"/>
          <p:nvPr/>
        </p:nvSpPr>
        <p:spPr>
          <a:xfrm>
            <a:off x="4621681" y="4042004"/>
            <a:ext cx="1882247" cy="338554"/>
          </a:xfrm>
          <a:prstGeom prst="rect">
            <a:avLst/>
          </a:prstGeom>
          <a:noFill/>
        </p:spPr>
        <p:txBody>
          <a:bodyPr wrap="none" rtlCol="0">
            <a:spAutoFit/>
          </a:bodyPr>
          <a:p>
            <a:r>
              <a:rPr lang="en-US" sz="1600" b="1">
                <a:solidFill>
                  <a:schemeClr val="accent3">
                    <a:lumMod val="75000"/>
                  </a:schemeClr>
                </a:solidFill>
                <a:latin typeface="Arial" panose="020B0604020202020204"/>
              </a:rPr>
              <a:t>Embedded report</a:t>
            </a:r>
            <a:endParaRPr lang="en-US" sz="1600" b="1">
              <a:solidFill>
                <a:schemeClr val="accent3">
                  <a:lumMod val="75000"/>
                </a:schemeClr>
              </a:solidFill>
              <a:latin typeface="Arial" panose="020B0604020202020204"/>
            </a:endParaRPr>
          </a:p>
        </p:txBody>
      </p:sp>
      <p:sp>
        <p:nvSpPr>
          <p:cNvPr id="32" name="Isosceles Triangle 31"/>
          <p:cNvSpPr/>
          <p:nvPr/>
        </p:nvSpPr>
        <p:spPr>
          <a:xfrm rot="5400000">
            <a:off x="5316251" y="2083298"/>
            <a:ext cx="648210" cy="29466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3" name="Isosceles Triangle 32"/>
          <p:cNvSpPr/>
          <p:nvPr/>
        </p:nvSpPr>
        <p:spPr>
          <a:xfrm rot="10800000">
            <a:off x="5988815" y="3467587"/>
            <a:ext cx="3033754" cy="449747"/>
          </a:xfrm>
          <a:prstGeom prst="triangle">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34" name="Isosceles Triangle 33"/>
          <p:cNvSpPr/>
          <p:nvPr/>
        </p:nvSpPr>
        <p:spPr>
          <a:xfrm rot="5400000">
            <a:off x="3982517" y="4610303"/>
            <a:ext cx="648210" cy="29466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35" name="Picture 6" descr="Download Free png Customers Modern Icon | Web Icons PNG - DLPNG.com"/>
          <p:cNvPicPr>
            <a:picLocks noChangeAspect="1" noChangeArrowheads="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1877455" y="4194736"/>
            <a:ext cx="1997512" cy="13574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PBI interface </a:t>
            </a:r>
            <a:endParaRPr lang="en-US" altLang="en-GB"/>
          </a:p>
        </p:txBody>
      </p:sp>
      <p:grpSp>
        <p:nvGrpSpPr>
          <p:cNvPr id="5" name="object 2"/>
          <p:cNvGrpSpPr/>
          <p:nvPr/>
        </p:nvGrpSpPr>
        <p:grpSpPr>
          <a:xfrm>
            <a:off x="2894075" y="921240"/>
            <a:ext cx="9059386" cy="4962725"/>
            <a:chOff x="2919969" y="1449302"/>
            <a:chExt cx="8550275" cy="4725035"/>
          </a:xfrm>
        </p:grpSpPr>
        <p:pic>
          <p:nvPicPr>
            <p:cNvPr id="8" name="object 3"/>
            <p:cNvPicPr/>
            <p:nvPr/>
          </p:nvPicPr>
          <p:blipFill>
            <a:blip r:embed="rId1" cstate="print"/>
            <a:stretch>
              <a:fillRect/>
            </a:stretch>
          </p:blipFill>
          <p:spPr>
            <a:xfrm>
              <a:off x="2919969" y="1449302"/>
              <a:ext cx="8549669" cy="4724443"/>
            </a:xfrm>
            <a:prstGeom prst="rect">
              <a:avLst/>
            </a:prstGeom>
          </p:spPr>
        </p:pic>
        <p:pic>
          <p:nvPicPr>
            <p:cNvPr id="9" name="object 4"/>
            <p:cNvPicPr/>
            <p:nvPr/>
          </p:nvPicPr>
          <p:blipFill>
            <a:blip r:embed="rId2" cstate="print"/>
            <a:stretch>
              <a:fillRect/>
            </a:stretch>
          </p:blipFill>
          <p:spPr>
            <a:xfrm>
              <a:off x="2931414" y="1460753"/>
              <a:ext cx="8480298" cy="4655058"/>
            </a:xfrm>
            <a:prstGeom prst="rect">
              <a:avLst/>
            </a:prstGeom>
          </p:spPr>
        </p:pic>
      </p:grpSp>
      <p:sp>
        <p:nvSpPr>
          <p:cNvPr id="10" name="object 7"/>
          <p:cNvSpPr txBox="1"/>
          <p:nvPr/>
        </p:nvSpPr>
        <p:spPr>
          <a:xfrm>
            <a:off x="106680" y="1932940"/>
            <a:ext cx="1845310" cy="2196465"/>
          </a:xfrm>
          <a:prstGeom prst="rect">
            <a:avLst/>
          </a:prstGeom>
        </p:spPr>
        <p:txBody>
          <a:bodyPr vert="horz" wrap="square" lIns="0" tIns="12700" rIns="0" bIns="0" rtlCol="0">
            <a:spAutoFit/>
          </a:bodyPr>
          <a:p>
            <a:pPr marL="145415">
              <a:lnSpc>
                <a:spcPct val="100000"/>
              </a:lnSpc>
              <a:spcBef>
                <a:spcPts val="100"/>
              </a:spcBef>
            </a:pPr>
            <a:r>
              <a:rPr sz="1800" b="1" u="heavy" spc="-10">
                <a:solidFill>
                  <a:srgbClr val="404040"/>
                </a:solidFill>
                <a:uFill>
                  <a:solidFill>
                    <a:srgbClr val="404040"/>
                  </a:solidFill>
                </a:uFill>
                <a:latin typeface="Calibri" panose="020F0502020204030204"/>
                <a:cs typeface="Calibri" panose="020F0502020204030204"/>
              </a:rPr>
              <a:t>Three</a:t>
            </a:r>
            <a:r>
              <a:rPr sz="1800" b="1" u="heavy" spc="-35">
                <a:solidFill>
                  <a:srgbClr val="404040"/>
                </a:solidFill>
                <a:uFill>
                  <a:solidFill>
                    <a:srgbClr val="404040"/>
                  </a:solidFill>
                </a:uFill>
                <a:latin typeface="Calibri" panose="020F0502020204030204"/>
                <a:cs typeface="Calibri" panose="020F0502020204030204"/>
              </a:rPr>
              <a:t> </a:t>
            </a:r>
            <a:r>
              <a:rPr sz="1800" b="1" u="heavy" spc="-10">
                <a:solidFill>
                  <a:srgbClr val="404040"/>
                </a:solidFill>
                <a:uFill>
                  <a:solidFill>
                    <a:srgbClr val="404040"/>
                  </a:solidFill>
                </a:uFill>
                <a:latin typeface="Calibri" panose="020F0502020204030204"/>
                <a:cs typeface="Calibri" panose="020F0502020204030204"/>
              </a:rPr>
              <a:t>Core</a:t>
            </a:r>
            <a:r>
              <a:rPr sz="1800" b="1" u="heavy" spc="-50">
                <a:solidFill>
                  <a:srgbClr val="404040"/>
                </a:solidFill>
                <a:uFill>
                  <a:solidFill>
                    <a:srgbClr val="404040"/>
                  </a:solidFill>
                </a:uFill>
                <a:latin typeface="Calibri" panose="020F0502020204030204"/>
                <a:cs typeface="Calibri" panose="020F0502020204030204"/>
              </a:rPr>
              <a:t> </a:t>
            </a:r>
            <a:r>
              <a:rPr sz="1800" b="1" u="heavy" spc="-10">
                <a:solidFill>
                  <a:srgbClr val="404040"/>
                </a:solidFill>
                <a:uFill>
                  <a:solidFill>
                    <a:srgbClr val="404040"/>
                  </a:solidFill>
                </a:uFill>
                <a:latin typeface="Calibri" panose="020F0502020204030204"/>
                <a:cs typeface="Calibri" panose="020F0502020204030204"/>
              </a:rPr>
              <a:t>Views:</a:t>
            </a:r>
            <a:endParaRPr sz="1800">
              <a:latin typeface="Calibri" panose="020F0502020204030204"/>
              <a:cs typeface="Calibri" panose="020F0502020204030204"/>
            </a:endParaRPr>
          </a:p>
          <a:p>
            <a:pPr>
              <a:lnSpc>
                <a:spcPct val="100000"/>
              </a:lnSpc>
              <a:spcBef>
                <a:spcPts val="35"/>
              </a:spcBef>
            </a:pPr>
            <a:endParaRPr sz="2200">
              <a:latin typeface="Calibri" panose="020F0502020204030204"/>
              <a:cs typeface="Calibri" panose="020F0502020204030204"/>
            </a:endParaRPr>
          </a:p>
          <a:p>
            <a:pPr marR="581660" algn="r">
              <a:lnSpc>
                <a:spcPct val="100000"/>
              </a:lnSpc>
            </a:pPr>
            <a:r>
              <a:rPr sz="1800" b="1" i="1" spc="-10">
                <a:solidFill>
                  <a:srgbClr val="404040"/>
                </a:solidFill>
                <a:latin typeface="Calibri" panose="020F0502020204030204"/>
                <a:cs typeface="Calibri" panose="020F0502020204030204"/>
              </a:rPr>
              <a:t>Report</a:t>
            </a:r>
            <a:endParaRPr sz="1800">
              <a:latin typeface="Calibri" panose="020F0502020204030204"/>
              <a:cs typeface="Calibri" panose="020F0502020204030204"/>
            </a:endParaRPr>
          </a:p>
          <a:p>
            <a:pPr>
              <a:lnSpc>
                <a:spcPct val="100000"/>
              </a:lnSpc>
              <a:spcBef>
                <a:spcPts val="20"/>
              </a:spcBef>
            </a:pPr>
            <a:endParaRPr sz="1950">
              <a:latin typeface="Calibri" panose="020F0502020204030204"/>
              <a:cs typeface="Calibri" panose="020F0502020204030204"/>
            </a:endParaRPr>
          </a:p>
          <a:p>
            <a:pPr marR="582295" algn="r">
              <a:lnSpc>
                <a:spcPct val="100000"/>
              </a:lnSpc>
            </a:pPr>
            <a:r>
              <a:rPr sz="1800" b="1" i="1" spc="-15">
                <a:solidFill>
                  <a:srgbClr val="404040"/>
                </a:solidFill>
                <a:latin typeface="Calibri" panose="020F0502020204030204"/>
                <a:cs typeface="Calibri" panose="020F0502020204030204"/>
              </a:rPr>
              <a:t>Data</a:t>
            </a:r>
            <a:endParaRPr sz="1800">
              <a:latin typeface="Calibri" panose="020F0502020204030204"/>
              <a:cs typeface="Calibri" panose="020F0502020204030204"/>
            </a:endParaRPr>
          </a:p>
          <a:p>
            <a:pPr>
              <a:lnSpc>
                <a:spcPct val="100000"/>
              </a:lnSpc>
              <a:spcBef>
                <a:spcPts val="20"/>
              </a:spcBef>
            </a:pPr>
            <a:endParaRPr sz="1550">
              <a:latin typeface="Calibri" panose="020F0502020204030204"/>
              <a:cs typeface="Calibri" panose="020F0502020204030204"/>
            </a:endParaRPr>
          </a:p>
          <a:p>
            <a:pPr marR="581660" algn="r">
              <a:lnSpc>
                <a:spcPct val="100000"/>
              </a:lnSpc>
            </a:pPr>
            <a:r>
              <a:rPr sz="1800" b="1" i="1" spc="-10">
                <a:solidFill>
                  <a:srgbClr val="404040"/>
                </a:solidFill>
                <a:latin typeface="Calibri" panose="020F0502020204030204"/>
                <a:cs typeface="Calibri" panose="020F0502020204030204"/>
              </a:rPr>
              <a:t>Relationships</a:t>
            </a:r>
            <a:endParaRPr sz="1800">
              <a:latin typeface="Calibri" panose="020F0502020204030204"/>
              <a:cs typeface="Calibri" panose="020F0502020204030204"/>
            </a:endParaRPr>
          </a:p>
          <a:p>
            <a:pPr marL="524510">
              <a:lnSpc>
                <a:spcPct val="100000"/>
              </a:lnSpc>
              <a:spcBef>
                <a:spcPts val="35"/>
              </a:spcBef>
            </a:pPr>
            <a:r>
              <a:rPr sz="1200" i="1" spc="-5">
                <a:solidFill>
                  <a:srgbClr val="404040"/>
                </a:solidFill>
                <a:latin typeface="Calibri" panose="020F0502020204030204"/>
                <a:cs typeface="Calibri" panose="020F0502020204030204"/>
              </a:rPr>
              <a:t>(a</a:t>
            </a:r>
            <a:r>
              <a:rPr sz="1200" i="1" spc="-35">
                <a:solidFill>
                  <a:srgbClr val="404040"/>
                </a:solidFill>
                <a:latin typeface="Calibri" panose="020F0502020204030204"/>
                <a:cs typeface="Calibri" panose="020F0502020204030204"/>
              </a:rPr>
              <a:t>k</a:t>
            </a:r>
            <a:r>
              <a:rPr sz="1200" i="1">
                <a:solidFill>
                  <a:srgbClr val="404040"/>
                </a:solidFill>
                <a:latin typeface="Calibri" panose="020F0502020204030204"/>
                <a:cs typeface="Calibri" panose="020F0502020204030204"/>
              </a:rPr>
              <a:t>a</a:t>
            </a:r>
            <a:r>
              <a:rPr sz="1200" i="1" spc="-10">
                <a:solidFill>
                  <a:srgbClr val="404040"/>
                </a:solidFill>
                <a:latin typeface="Calibri" panose="020F0502020204030204"/>
                <a:cs typeface="Calibri" panose="020F0502020204030204"/>
              </a:rPr>
              <a:t> </a:t>
            </a:r>
            <a:r>
              <a:rPr sz="1200" b="1" i="1">
                <a:solidFill>
                  <a:srgbClr val="404040"/>
                </a:solidFill>
                <a:latin typeface="Calibri" panose="020F0502020204030204"/>
                <a:cs typeface="Calibri" panose="020F0502020204030204"/>
              </a:rPr>
              <a:t>Mode</a:t>
            </a:r>
            <a:r>
              <a:rPr sz="1200" b="1" i="1" spc="-5">
                <a:solidFill>
                  <a:srgbClr val="404040"/>
                </a:solidFill>
                <a:latin typeface="Calibri" panose="020F0502020204030204"/>
                <a:cs typeface="Calibri" panose="020F0502020204030204"/>
              </a:rPr>
              <a:t>l</a:t>
            </a:r>
            <a:r>
              <a:rPr sz="1200" i="1">
                <a:solidFill>
                  <a:srgbClr val="404040"/>
                </a:solidFill>
                <a:latin typeface="Calibri" panose="020F0502020204030204"/>
                <a:cs typeface="Calibri" panose="020F0502020204030204"/>
              </a:rPr>
              <a:t>)</a:t>
            </a:r>
            <a:endParaRPr sz="1200">
              <a:latin typeface="Calibri" panose="020F0502020204030204"/>
              <a:cs typeface="Calibri" panose="020F0502020204030204"/>
            </a:endParaRPr>
          </a:p>
        </p:txBody>
      </p:sp>
      <p:grpSp>
        <p:nvGrpSpPr>
          <p:cNvPr id="11" name="object 8"/>
          <p:cNvGrpSpPr/>
          <p:nvPr/>
        </p:nvGrpSpPr>
        <p:grpSpPr>
          <a:xfrm>
            <a:off x="1954241" y="1705657"/>
            <a:ext cx="1268730" cy="2696210"/>
            <a:chOff x="1954241" y="1997201"/>
            <a:chExt cx="1268730" cy="2696210"/>
          </a:xfrm>
        </p:grpSpPr>
        <p:pic>
          <p:nvPicPr>
            <p:cNvPr id="12" name="object 9"/>
            <p:cNvPicPr/>
            <p:nvPr/>
          </p:nvPicPr>
          <p:blipFill>
            <a:blip r:embed="rId3" cstate="print"/>
            <a:stretch>
              <a:fillRect/>
            </a:stretch>
          </p:blipFill>
          <p:spPr>
            <a:xfrm>
              <a:off x="2512313" y="1997201"/>
              <a:ext cx="414591" cy="2695956"/>
            </a:xfrm>
            <a:prstGeom prst="rect">
              <a:avLst/>
            </a:prstGeom>
          </p:spPr>
        </p:pic>
        <p:sp>
          <p:nvSpPr>
            <p:cNvPr id="13" name="object 10"/>
            <p:cNvSpPr/>
            <p:nvPr/>
          </p:nvSpPr>
          <p:spPr>
            <a:xfrm>
              <a:off x="2537078" y="2031872"/>
              <a:ext cx="241935" cy="2580640"/>
            </a:xfrm>
            <a:custGeom>
              <a:avLst/>
              <a:gdLst/>
              <a:ahLst/>
              <a:cxnLst/>
              <a:rect l="l" t="t" r="r" b="b"/>
              <a:pathLst>
                <a:path w="241935" h="2580640">
                  <a:moveTo>
                    <a:pt x="0" y="0"/>
                  </a:moveTo>
                  <a:lnTo>
                    <a:pt x="38164" y="8242"/>
                  </a:lnTo>
                  <a:lnTo>
                    <a:pt x="71317" y="31195"/>
                  </a:lnTo>
                  <a:lnTo>
                    <a:pt x="97465" y="66193"/>
                  </a:lnTo>
                  <a:lnTo>
                    <a:pt x="114616" y="110573"/>
                  </a:lnTo>
                  <a:lnTo>
                    <a:pt x="120776" y="161671"/>
                  </a:lnTo>
                  <a:lnTo>
                    <a:pt x="120776" y="414781"/>
                  </a:lnTo>
                  <a:lnTo>
                    <a:pt x="126937" y="465879"/>
                  </a:lnTo>
                  <a:lnTo>
                    <a:pt x="144088" y="510259"/>
                  </a:lnTo>
                  <a:lnTo>
                    <a:pt x="170236" y="545257"/>
                  </a:lnTo>
                  <a:lnTo>
                    <a:pt x="203389" y="568210"/>
                  </a:lnTo>
                  <a:lnTo>
                    <a:pt x="241553" y="576452"/>
                  </a:lnTo>
                  <a:lnTo>
                    <a:pt x="203389" y="584695"/>
                  </a:lnTo>
                  <a:lnTo>
                    <a:pt x="170236" y="607648"/>
                  </a:lnTo>
                  <a:lnTo>
                    <a:pt x="144088" y="642646"/>
                  </a:lnTo>
                  <a:lnTo>
                    <a:pt x="126937" y="687026"/>
                  </a:lnTo>
                  <a:lnTo>
                    <a:pt x="120776" y="738124"/>
                  </a:lnTo>
                  <a:lnTo>
                    <a:pt x="120776" y="2418460"/>
                  </a:lnTo>
                  <a:lnTo>
                    <a:pt x="114616" y="2469558"/>
                  </a:lnTo>
                  <a:lnTo>
                    <a:pt x="97465" y="2513938"/>
                  </a:lnTo>
                  <a:lnTo>
                    <a:pt x="71317" y="2548936"/>
                  </a:lnTo>
                  <a:lnTo>
                    <a:pt x="38164" y="2571889"/>
                  </a:lnTo>
                  <a:lnTo>
                    <a:pt x="0" y="2580132"/>
                  </a:lnTo>
                </a:path>
              </a:pathLst>
            </a:custGeom>
            <a:ln w="19050">
              <a:solidFill>
                <a:srgbClr val="7E7E7E"/>
              </a:solidFill>
            </a:ln>
          </p:spPr>
          <p:txBody>
            <a:bodyPr wrap="square" lIns="0" tIns="0" rIns="0" bIns="0" rtlCol="0"/>
            <a:p/>
          </p:txBody>
        </p:sp>
        <p:pic>
          <p:nvPicPr>
            <p:cNvPr id="14" name="object 11"/>
            <p:cNvPicPr/>
            <p:nvPr/>
          </p:nvPicPr>
          <p:blipFill>
            <a:blip r:embed="rId4" cstate="print"/>
            <a:stretch>
              <a:fillRect/>
            </a:stretch>
          </p:blipFill>
          <p:spPr>
            <a:xfrm>
              <a:off x="1954325" y="2761335"/>
              <a:ext cx="526962" cy="474281"/>
            </a:xfrm>
            <a:prstGeom prst="rect">
              <a:avLst/>
            </a:prstGeom>
          </p:spPr>
        </p:pic>
        <p:pic>
          <p:nvPicPr>
            <p:cNvPr id="15" name="object 12"/>
            <p:cNvPicPr/>
            <p:nvPr/>
          </p:nvPicPr>
          <p:blipFill>
            <a:blip r:embed="rId5" cstate="print"/>
            <a:stretch>
              <a:fillRect/>
            </a:stretch>
          </p:blipFill>
          <p:spPr>
            <a:xfrm>
              <a:off x="1965959" y="2772917"/>
              <a:ext cx="457200" cy="404622"/>
            </a:xfrm>
            <a:prstGeom prst="rect">
              <a:avLst/>
            </a:prstGeom>
          </p:spPr>
        </p:pic>
        <p:pic>
          <p:nvPicPr>
            <p:cNvPr id="16" name="object 13"/>
            <p:cNvPicPr/>
            <p:nvPr/>
          </p:nvPicPr>
          <p:blipFill>
            <a:blip r:embed="rId6" cstate="print"/>
            <a:stretch>
              <a:fillRect/>
            </a:stretch>
          </p:blipFill>
          <p:spPr>
            <a:xfrm>
              <a:off x="1954241" y="3953136"/>
              <a:ext cx="537089" cy="474990"/>
            </a:xfrm>
            <a:prstGeom prst="rect">
              <a:avLst/>
            </a:prstGeom>
          </p:spPr>
        </p:pic>
        <p:pic>
          <p:nvPicPr>
            <p:cNvPr id="17" name="object 14"/>
            <p:cNvPicPr/>
            <p:nvPr/>
          </p:nvPicPr>
          <p:blipFill>
            <a:blip r:embed="rId7" cstate="print"/>
            <a:stretch>
              <a:fillRect/>
            </a:stretch>
          </p:blipFill>
          <p:spPr>
            <a:xfrm>
              <a:off x="1975484" y="3964685"/>
              <a:ext cx="457568" cy="405383"/>
            </a:xfrm>
            <a:prstGeom prst="rect">
              <a:avLst/>
            </a:prstGeom>
          </p:spPr>
        </p:pic>
        <p:pic>
          <p:nvPicPr>
            <p:cNvPr id="18" name="object 15"/>
            <p:cNvPicPr/>
            <p:nvPr/>
          </p:nvPicPr>
          <p:blipFill>
            <a:blip r:embed="rId4" cstate="print"/>
            <a:stretch>
              <a:fillRect/>
            </a:stretch>
          </p:blipFill>
          <p:spPr>
            <a:xfrm>
              <a:off x="1954325" y="3361062"/>
              <a:ext cx="526962" cy="474990"/>
            </a:xfrm>
            <a:prstGeom prst="rect">
              <a:avLst/>
            </a:prstGeom>
          </p:spPr>
        </p:pic>
        <p:pic>
          <p:nvPicPr>
            <p:cNvPr id="19" name="object 16"/>
            <p:cNvPicPr/>
            <p:nvPr/>
          </p:nvPicPr>
          <p:blipFill>
            <a:blip r:embed="rId8" cstate="print"/>
            <a:stretch>
              <a:fillRect/>
            </a:stretch>
          </p:blipFill>
          <p:spPr>
            <a:xfrm>
              <a:off x="1965959" y="3372611"/>
              <a:ext cx="457200" cy="405383"/>
            </a:xfrm>
            <a:prstGeom prst="rect">
              <a:avLst/>
            </a:prstGeom>
          </p:spPr>
        </p:pic>
        <p:pic>
          <p:nvPicPr>
            <p:cNvPr id="20" name="object 17"/>
            <p:cNvPicPr/>
            <p:nvPr/>
          </p:nvPicPr>
          <p:blipFill>
            <a:blip r:embed="rId9" cstate="print"/>
            <a:stretch>
              <a:fillRect/>
            </a:stretch>
          </p:blipFill>
          <p:spPr>
            <a:xfrm>
              <a:off x="2894075" y="2347709"/>
              <a:ext cx="328574" cy="800874"/>
            </a:xfrm>
            <a:prstGeom prst="rect">
              <a:avLst/>
            </a:prstGeom>
          </p:spPr>
        </p:pic>
        <p:sp>
          <p:nvSpPr>
            <p:cNvPr id="21" name="object 18"/>
            <p:cNvSpPr/>
            <p:nvPr/>
          </p:nvSpPr>
          <p:spPr>
            <a:xfrm>
              <a:off x="2931794" y="2385440"/>
              <a:ext cx="205740" cy="678180"/>
            </a:xfrm>
            <a:custGeom>
              <a:avLst/>
              <a:gdLst/>
              <a:ahLst/>
              <a:cxnLst/>
              <a:rect l="l" t="t" r="r" b="b"/>
              <a:pathLst>
                <a:path w="205739" h="678180">
                  <a:moveTo>
                    <a:pt x="0" y="678179"/>
                  </a:moveTo>
                  <a:lnTo>
                    <a:pt x="205739" y="678179"/>
                  </a:lnTo>
                  <a:lnTo>
                    <a:pt x="205739" y="0"/>
                  </a:lnTo>
                  <a:lnTo>
                    <a:pt x="0" y="0"/>
                  </a:lnTo>
                  <a:lnTo>
                    <a:pt x="0" y="678179"/>
                  </a:lnTo>
                  <a:close/>
                </a:path>
              </a:pathLst>
            </a:custGeom>
            <a:ln w="25400">
              <a:solidFill>
                <a:srgbClr val="E6AE00"/>
              </a:solidFill>
            </a:ln>
          </p:spPr>
          <p:txBody>
            <a:bodyPr wrap="square" lIns="0" tIns="0" rIns="0" bIns="0" rtlCol="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pc="-10" dirty="0">
                <a:latin typeface="Calibri" panose="020F0502020204030204"/>
                <a:cs typeface="Calibri" panose="020F0502020204030204"/>
                <a:sym typeface="+mn-ea"/>
              </a:rPr>
              <a:t>Steps</a:t>
            </a:r>
            <a:endParaRPr lang="en-GB" altLang="en-US"/>
          </a:p>
        </p:txBody>
      </p:sp>
      <p:pic>
        <p:nvPicPr>
          <p:cNvPr id="4" name="Picture 3"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22027" y="501301"/>
            <a:ext cx="7598215" cy="609160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object 3"/>
          <p:cNvGrpSpPr/>
          <p:nvPr/>
        </p:nvGrpSpPr>
        <p:grpSpPr>
          <a:xfrm>
            <a:off x="446531" y="1045467"/>
            <a:ext cx="11299190" cy="4342130"/>
            <a:chOff x="446531" y="1350263"/>
            <a:chExt cx="11299190" cy="4342130"/>
          </a:xfrm>
        </p:grpSpPr>
        <p:pic>
          <p:nvPicPr>
            <p:cNvPr id="8" name="object 4"/>
            <p:cNvPicPr/>
            <p:nvPr/>
          </p:nvPicPr>
          <p:blipFill>
            <a:blip r:embed="rId1" cstate="print"/>
            <a:stretch>
              <a:fillRect/>
            </a:stretch>
          </p:blipFill>
          <p:spPr>
            <a:xfrm>
              <a:off x="3336036" y="3607308"/>
              <a:ext cx="672846" cy="727710"/>
            </a:xfrm>
            <a:prstGeom prst="rect">
              <a:avLst/>
            </a:prstGeom>
          </p:spPr>
        </p:pic>
        <p:pic>
          <p:nvPicPr>
            <p:cNvPr id="9" name="object 5"/>
            <p:cNvPicPr/>
            <p:nvPr/>
          </p:nvPicPr>
          <p:blipFill>
            <a:blip r:embed="rId2" cstate="print"/>
            <a:stretch>
              <a:fillRect/>
            </a:stretch>
          </p:blipFill>
          <p:spPr>
            <a:xfrm>
              <a:off x="446531" y="1350263"/>
              <a:ext cx="4152900" cy="2319527"/>
            </a:xfrm>
            <a:prstGeom prst="rect">
              <a:avLst/>
            </a:prstGeom>
          </p:spPr>
        </p:pic>
        <p:pic>
          <p:nvPicPr>
            <p:cNvPr id="10" name="object 6"/>
            <p:cNvPicPr/>
            <p:nvPr/>
          </p:nvPicPr>
          <p:blipFill>
            <a:blip r:embed="rId3" cstate="print"/>
            <a:stretch>
              <a:fillRect/>
            </a:stretch>
          </p:blipFill>
          <p:spPr>
            <a:xfrm>
              <a:off x="471677" y="1375409"/>
              <a:ext cx="4056126" cy="2222754"/>
            </a:xfrm>
            <a:prstGeom prst="rect">
              <a:avLst/>
            </a:prstGeom>
          </p:spPr>
        </p:pic>
        <p:pic>
          <p:nvPicPr>
            <p:cNvPr id="11" name="object 7"/>
            <p:cNvPicPr/>
            <p:nvPr/>
          </p:nvPicPr>
          <p:blipFill>
            <a:blip r:embed="rId2" cstate="print"/>
            <a:stretch>
              <a:fillRect/>
            </a:stretch>
          </p:blipFill>
          <p:spPr>
            <a:xfrm>
              <a:off x="4023360" y="2344674"/>
              <a:ext cx="4153662" cy="2319528"/>
            </a:xfrm>
            <a:prstGeom prst="rect">
              <a:avLst/>
            </a:prstGeom>
          </p:spPr>
        </p:pic>
        <p:pic>
          <p:nvPicPr>
            <p:cNvPr id="12" name="object 8"/>
            <p:cNvPicPr/>
            <p:nvPr/>
          </p:nvPicPr>
          <p:blipFill>
            <a:blip r:embed="rId4" cstate="print"/>
            <a:stretch>
              <a:fillRect/>
            </a:stretch>
          </p:blipFill>
          <p:spPr>
            <a:xfrm>
              <a:off x="4048505" y="2369819"/>
              <a:ext cx="4056888" cy="2222754"/>
            </a:xfrm>
            <a:prstGeom prst="rect">
              <a:avLst/>
            </a:prstGeom>
          </p:spPr>
        </p:pic>
        <p:pic>
          <p:nvPicPr>
            <p:cNvPr id="13" name="object 9"/>
            <p:cNvPicPr/>
            <p:nvPr/>
          </p:nvPicPr>
          <p:blipFill>
            <a:blip r:embed="rId5" cstate="print"/>
            <a:stretch>
              <a:fillRect/>
            </a:stretch>
          </p:blipFill>
          <p:spPr>
            <a:xfrm>
              <a:off x="7613141" y="3380231"/>
              <a:ext cx="4132326" cy="2311907"/>
            </a:xfrm>
            <a:prstGeom prst="rect">
              <a:avLst/>
            </a:prstGeom>
          </p:spPr>
        </p:pic>
        <p:pic>
          <p:nvPicPr>
            <p:cNvPr id="14" name="object 10"/>
            <p:cNvPicPr/>
            <p:nvPr/>
          </p:nvPicPr>
          <p:blipFill>
            <a:blip r:embed="rId6" cstate="print"/>
            <a:stretch>
              <a:fillRect/>
            </a:stretch>
          </p:blipFill>
          <p:spPr>
            <a:xfrm>
              <a:off x="7638288" y="3405378"/>
              <a:ext cx="4035552" cy="2215134"/>
            </a:xfrm>
            <a:prstGeom prst="rect">
              <a:avLst/>
            </a:prstGeom>
          </p:spPr>
        </p:pic>
        <p:pic>
          <p:nvPicPr>
            <p:cNvPr id="15" name="object 11"/>
            <p:cNvPicPr/>
            <p:nvPr/>
          </p:nvPicPr>
          <p:blipFill>
            <a:blip r:embed="rId7" cstate="print"/>
            <a:stretch>
              <a:fillRect/>
            </a:stretch>
          </p:blipFill>
          <p:spPr>
            <a:xfrm>
              <a:off x="4036769" y="4777620"/>
              <a:ext cx="536375" cy="474990"/>
            </a:xfrm>
            <a:prstGeom prst="rect">
              <a:avLst/>
            </a:prstGeom>
          </p:spPr>
        </p:pic>
        <p:pic>
          <p:nvPicPr>
            <p:cNvPr id="16" name="object 12"/>
            <p:cNvPicPr/>
            <p:nvPr/>
          </p:nvPicPr>
          <p:blipFill>
            <a:blip r:embed="rId8" cstate="print"/>
            <a:stretch>
              <a:fillRect/>
            </a:stretch>
          </p:blipFill>
          <p:spPr>
            <a:xfrm>
              <a:off x="4058030" y="4789169"/>
              <a:ext cx="456819" cy="405383"/>
            </a:xfrm>
            <a:prstGeom prst="rect">
              <a:avLst/>
            </a:prstGeom>
          </p:spPr>
        </p:pic>
        <p:pic>
          <p:nvPicPr>
            <p:cNvPr id="17" name="object 13"/>
            <p:cNvPicPr/>
            <p:nvPr/>
          </p:nvPicPr>
          <p:blipFill>
            <a:blip r:embed="rId9" cstate="print"/>
            <a:stretch>
              <a:fillRect/>
            </a:stretch>
          </p:blipFill>
          <p:spPr>
            <a:xfrm>
              <a:off x="460043" y="3780129"/>
              <a:ext cx="526962" cy="474281"/>
            </a:xfrm>
            <a:prstGeom prst="rect">
              <a:avLst/>
            </a:prstGeom>
          </p:spPr>
        </p:pic>
        <p:pic>
          <p:nvPicPr>
            <p:cNvPr id="18" name="object 14"/>
            <p:cNvPicPr/>
            <p:nvPr/>
          </p:nvPicPr>
          <p:blipFill>
            <a:blip r:embed="rId10" cstate="print"/>
            <a:stretch>
              <a:fillRect/>
            </a:stretch>
          </p:blipFill>
          <p:spPr>
            <a:xfrm>
              <a:off x="471677" y="3791712"/>
              <a:ext cx="457200" cy="404621"/>
            </a:xfrm>
            <a:prstGeom prst="rect">
              <a:avLst/>
            </a:prstGeom>
          </p:spPr>
        </p:pic>
      </p:grpSp>
      <p:sp>
        <p:nvSpPr>
          <p:cNvPr id="19" name="object 19"/>
          <p:cNvSpPr txBox="1"/>
          <p:nvPr/>
        </p:nvSpPr>
        <p:spPr>
          <a:xfrm>
            <a:off x="8226552" y="5445763"/>
            <a:ext cx="2371090" cy="513715"/>
          </a:xfrm>
          <a:prstGeom prst="rect">
            <a:avLst/>
          </a:prstGeom>
        </p:spPr>
        <p:txBody>
          <a:bodyPr vert="horz" wrap="square" lIns="0" tIns="12700" rIns="0" bIns="0" rtlCol="0">
            <a:spAutoFit/>
          </a:bodyPr>
          <a:p>
            <a:pPr marL="12700" marR="5080">
              <a:lnSpc>
                <a:spcPct val="100000"/>
              </a:lnSpc>
              <a:spcBef>
                <a:spcPts val="100"/>
              </a:spcBef>
            </a:pPr>
            <a:r>
              <a:rPr sz="1600" i="1" spc="-5" dirty="0">
                <a:solidFill>
                  <a:srgbClr val="404040"/>
                </a:solidFill>
                <a:latin typeface="Calibri" panose="020F0502020204030204"/>
                <a:cs typeface="Calibri" panose="020F0502020204030204"/>
              </a:rPr>
              <a:t>Design interactive </a:t>
            </a:r>
            <a:r>
              <a:rPr sz="1600" b="1" i="1" spc="-5" dirty="0">
                <a:solidFill>
                  <a:srgbClr val="404040"/>
                </a:solidFill>
                <a:latin typeface="Calibri" panose="020F0502020204030204"/>
                <a:cs typeface="Calibri" panose="020F0502020204030204"/>
              </a:rPr>
              <a:t>reports </a:t>
            </a:r>
            <a:r>
              <a:rPr sz="1600" i="1" spc="-15" dirty="0">
                <a:solidFill>
                  <a:srgbClr val="404040"/>
                </a:solidFill>
                <a:latin typeface="Calibri" panose="020F0502020204030204"/>
                <a:cs typeface="Calibri" panose="020F0502020204030204"/>
              </a:rPr>
              <a:t>to </a:t>
            </a:r>
            <a:r>
              <a:rPr sz="1600" i="1" spc="-350" dirty="0">
                <a:solidFill>
                  <a:srgbClr val="404040"/>
                </a:solidFill>
                <a:latin typeface="Calibri" panose="020F0502020204030204"/>
                <a:cs typeface="Calibri" panose="020F0502020204030204"/>
              </a:rPr>
              <a:t> </a:t>
            </a:r>
            <a:r>
              <a:rPr sz="1600" i="1" spc="-10" dirty="0">
                <a:solidFill>
                  <a:srgbClr val="404040"/>
                </a:solidFill>
                <a:latin typeface="Calibri" panose="020F0502020204030204"/>
                <a:cs typeface="Calibri" panose="020F0502020204030204"/>
              </a:rPr>
              <a:t>explore</a:t>
            </a:r>
            <a:r>
              <a:rPr sz="1600" i="1" spc="-25" dirty="0">
                <a:solidFill>
                  <a:srgbClr val="404040"/>
                </a:solidFill>
                <a:latin typeface="Calibri" panose="020F0502020204030204"/>
                <a:cs typeface="Calibri" panose="020F0502020204030204"/>
              </a:rPr>
              <a:t> </a:t>
            </a:r>
            <a:r>
              <a:rPr sz="1600" i="1" spc="-5" dirty="0">
                <a:solidFill>
                  <a:srgbClr val="404040"/>
                </a:solidFill>
                <a:latin typeface="Calibri" panose="020F0502020204030204"/>
                <a:cs typeface="Calibri" panose="020F0502020204030204"/>
              </a:rPr>
              <a:t>and visualize</a:t>
            </a:r>
            <a:r>
              <a:rPr sz="1600" i="1" spc="-10" dirty="0">
                <a:solidFill>
                  <a:srgbClr val="404040"/>
                </a:solidFill>
                <a:latin typeface="Calibri" panose="020F0502020204030204"/>
                <a:cs typeface="Calibri" panose="020F0502020204030204"/>
              </a:rPr>
              <a:t> data</a:t>
            </a:r>
            <a:endParaRPr sz="1600" dirty="0">
              <a:latin typeface="Calibri" panose="020F0502020204030204"/>
              <a:cs typeface="Calibri" panose="020F0502020204030204"/>
            </a:endParaRPr>
          </a:p>
        </p:txBody>
      </p:sp>
      <p:grpSp>
        <p:nvGrpSpPr>
          <p:cNvPr id="20" name="object 20"/>
          <p:cNvGrpSpPr/>
          <p:nvPr/>
        </p:nvGrpSpPr>
        <p:grpSpPr>
          <a:xfrm>
            <a:off x="7626653" y="5511405"/>
            <a:ext cx="527050" cy="475615"/>
            <a:chOff x="7626653" y="5816201"/>
            <a:chExt cx="527050" cy="475615"/>
          </a:xfrm>
        </p:grpSpPr>
        <p:pic>
          <p:nvPicPr>
            <p:cNvPr id="21" name="object 21"/>
            <p:cNvPicPr/>
            <p:nvPr/>
          </p:nvPicPr>
          <p:blipFill>
            <a:blip r:embed="rId9" cstate="print"/>
            <a:stretch>
              <a:fillRect/>
            </a:stretch>
          </p:blipFill>
          <p:spPr>
            <a:xfrm>
              <a:off x="7626653" y="5816201"/>
              <a:ext cx="526962" cy="474990"/>
            </a:xfrm>
            <a:prstGeom prst="rect">
              <a:avLst/>
            </a:prstGeom>
          </p:spPr>
        </p:pic>
        <p:pic>
          <p:nvPicPr>
            <p:cNvPr id="22" name="object 22"/>
            <p:cNvPicPr/>
            <p:nvPr/>
          </p:nvPicPr>
          <p:blipFill>
            <a:blip r:embed="rId11" cstate="print"/>
            <a:stretch>
              <a:fillRect/>
            </a:stretch>
          </p:blipFill>
          <p:spPr>
            <a:xfrm>
              <a:off x="7638287" y="5827776"/>
              <a:ext cx="457200" cy="405384"/>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692150"/>
          </a:xfrm>
        </p:spPr>
        <p:txBody>
          <a:bodyPr/>
          <a:p>
            <a:r>
              <a:rPr lang="en-US" sz="3600" spc="-10">
                <a:latin typeface="Calibri" panose="020F0502020204030204"/>
                <a:cs typeface="Calibri" panose="020F0502020204030204"/>
                <a:sym typeface="+mn-ea"/>
              </a:rPr>
              <a:t>Connecting Power BI Desktop to Source Files</a:t>
            </a:r>
            <a:endParaRPr lang="en-US" altLang="en-US" sz="3600" spc="-10">
              <a:latin typeface="Calibri" panose="020F0502020204030204"/>
              <a:cs typeface="Calibri" panose="020F0502020204030204"/>
              <a:sym typeface="+mn-ea"/>
            </a:endParaRPr>
          </a:p>
        </p:txBody>
      </p:sp>
      <p:pic>
        <p:nvPicPr>
          <p:cNvPr id="4" name="Immagine 2"/>
          <p:cNvPicPr>
            <a:picLocks noChangeAspect="1"/>
          </p:cNvPicPr>
          <p:nvPr/>
        </p:nvPicPr>
        <p:blipFill>
          <a:blip r:embed="rId1"/>
          <a:stretch>
            <a:fillRect/>
          </a:stretch>
        </p:blipFill>
        <p:spPr>
          <a:xfrm>
            <a:off x="300841" y="906856"/>
            <a:ext cx="4455227" cy="2243693"/>
          </a:xfrm>
          <a:prstGeom prst="rect">
            <a:avLst/>
          </a:prstGeom>
        </p:spPr>
      </p:pic>
      <p:sp>
        <p:nvSpPr>
          <p:cNvPr id="5" name="CasellaDiTesto 2"/>
          <p:cNvSpPr txBox="1"/>
          <p:nvPr/>
        </p:nvSpPr>
        <p:spPr>
          <a:xfrm>
            <a:off x="4912426" y="1052946"/>
            <a:ext cx="2555176" cy="461665"/>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spAutoFit/>
          </a:bodyPr>
          <a:p>
            <a:r>
              <a:rPr lang="en-US" sz="1200">
                <a:latin typeface="Calibri Light" panose="020F0302020204030204"/>
                <a:ea typeface="Verdana" panose="020B0604030504040204"/>
                <a:cs typeface="Calibri Light" panose="020F0302020204030204"/>
              </a:rPr>
              <a:t>In Power BI Desktop, select </a:t>
            </a:r>
            <a:r>
              <a:rPr lang="en-US" sz="1200" b="1">
                <a:latin typeface="Calibri Light" panose="020F0302020204030204"/>
                <a:ea typeface="Verdana" panose="020B0604030504040204"/>
                <a:cs typeface="Calibri Light" panose="020F0302020204030204"/>
              </a:rPr>
              <a:t>Get Data &gt; Excel</a:t>
            </a:r>
            <a:r>
              <a:rPr lang="en-US" sz="1200">
                <a:latin typeface="Calibri Light" panose="020F0302020204030204"/>
                <a:ea typeface="Verdana" panose="020B0604030504040204"/>
                <a:cs typeface="Calibri Light" panose="020F0302020204030204"/>
              </a:rPr>
              <a:t> from the </a:t>
            </a:r>
            <a:r>
              <a:rPr lang="en-US" sz="1200" b="1">
                <a:latin typeface="Calibri Light" panose="020F0302020204030204"/>
                <a:ea typeface="Verdana" panose="020B0604030504040204"/>
                <a:cs typeface="Calibri Light" panose="020F0302020204030204"/>
              </a:rPr>
              <a:t>Home</a:t>
            </a:r>
            <a:r>
              <a:rPr lang="en-US" sz="1200">
                <a:latin typeface="Calibri Light" panose="020F0302020204030204"/>
                <a:ea typeface="Verdana" panose="020B0604030504040204"/>
                <a:cs typeface="Calibri Light" panose="020F0302020204030204"/>
              </a:rPr>
              <a:t> ribbon.</a:t>
            </a:r>
            <a:endParaRPr lang="en-US" sz="1200">
              <a:latin typeface="Calibri Light" panose="020F0302020204030204"/>
              <a:cs typeface="Calibri Light" panose="020F0302020204030204"/>
            </a:endParaRPr>
          </a:p>
        </p:txBody>
      </p:sp>
      <p:pic>
        <p:nvPicPr>
          <p:cNvPr id="6" name="Immagine 7"/>
          <p:cNvPicPr>
            <a:picLocks noChangeAspect="1"/>
          </p:cNvPicPr>
          <p:nvPr/>
        </p:nvPicPr>
        <p:blipFill>
          <a:blip r:embed="rId2"/>
          <a:stretch>
            <a:fillRect/>
          </a:stretch>
        </p:blipFill>
        <p:spPr>
          <a:xfrm>
            <a:off x="2190997" y="2179703"/>
            <a:ext cx="4722421" cy="2488697"/>
          </a:xfrm>
          <a:prstGeom prst="rect">
            <a:avLst/>
          </a:prstGeom>
        </p:spPr>
      </p:pic>
      <p:sp>
        <p:nvSpPr>
          <p:cNvPr id="8" name="CasellaDiTesto 7"/>
          <p:cNvSpPr txBox="1"/>
          <p:nvPr/>
        </p:nvSpPr>
        <p:spPr>
          <a:xfrm>
            <a:off x="7178634" y="2873828"/>
            <a:ext cx="3238007" cy="461665"/>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spAutoFit/>
          </a:bodyPr>
          <a:p>
            <a:r>
              <a:rPr lang="en-US" sz="1200">
                <a:ea typeface="+mn-lt"/>
                <a:cs typeface="+mn-lt"/>
              </a:rPr>
              <a:t>Select your workbook from the </a:t>
            </a:r>
            <a:r>
              <a:rPr lang="en-US" sz="1200" b="1">
                <a:ea typeface="+mn-lt"/>
                <a:cs typeface="+mn-lt"/>
              </a:rPr>
              <a:t>Open</a:t>
            </a:r>
            <a:r>
              <a:rPr lang="en-US" sz="1200">
                <a:ea typeface="+mn-lt"/>
                <a:cs typeface="+mn-lt"/>
              </a:rPr>
              <a:t> dialog that appears.</a:t>
            </a:r>
            <a:endParaRPr lang="it-IT" sz="1600">
              <a:ea typeface="+mn-lt"/>
              <a:cs typeface="+mn-lt"/>
            </a:endParaRPr>
          </a:p>
        </p:txBody>
      </p:sp>
      <p:pic>
        <p:nvPicPr>
          <p:cNvPr id="9" name="Immagine 9" descr="Immagine che contiene testo&#10;&#10;Descrizione generata automaticamente"/>
          <p:cNvPicPr>
            <a:picLocks noChangeAspect="1"/>
          </p:cNvPicPr>
          <p:nvPr/>
        </p:nvPicPr>
        <p:blipFill>
          <a:blip r:embed="rId3"/>
          <a:stretch>
            <a:fillRect/>
          </a:stretch>
        </p:blipFill>
        <p:spPr>
          <a:xfrm>
            <a:off x="4971803" y="3732956"/>
            <a:ext cx="4524498" cy="2816139"/>
          </a:xfrm>
          <a:prstGeom prst="rect">
            <a:avLst/>
          </a:prstGeom>
        </p:spPr>
      </p:pic>
      <p:sp>
        <p:nvSpPr>
          <p:cNvPr id="10" name="CasellaDiTesto 9"/>
          <p:cNvSpPr txBox="1"/>
          <p:nvPr/>
        </p:nvSpPr>
        <p:spPr>
          <a:xfrm>
            <a:off x="9751619" y="4229594"/>
            <a:ext cx="2070266" cy="1384995"/>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spAutoFit/>
          </a:bodyPr>
          <a:p>
            <a:r>
              <a:rPr lang="en-US" sz="1200">
                <a:ea typeface="+mn-lt"/>
                <a:cs typeface="+mn-lt"/>
              </a:rPr>
              <a:t>When you select a table in the left pane, a preview of the data appears in the right pane. You can select the Load button to import the data or Edit button to edit the data using </a:t>
            </a:r>
            <a:r>
              <a:rPr lang="en-US" sz="1200" b="1">
                <a:ea typeface="+mn-lt"/>
                <a:cs typeface="+mn-lt"/>
              </a:rPr>
              <a:t>Power Query Editor</a:t>
            </a:r>
            <a:r>
              <a:rPr lang="en-US" sz="1200">
                <a:ea typeface="+mn-lt"/>
                <a:cs typeface="+mn-lt"/>
              </a:rPr>
              <a:t> </a:t>
            </a:r>
            <a:endParaRPr lang="en-US" sz="1200">
              <a:ea typeface="+mn-lt"/>
              <a:cs typeface="+mn-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4617999" cy="464801"/>
          </a:xfrm>
        </p:spPr>
        <p:txBody>
          <a:bodyPr>
            <a:normAutofit fontScale="60000"/>
          </a:bodyPr>
          <a:p>
            <a:r>
              <a:rPr lang="en-US" sz="3600" spc="-10"/>
              <a:t>REPORT</a:t>
            </a:r>
            <a:r>
              <a:rPr lang="en-US" sz="3600" spc="-45"/>
              <a:t> </a:t>
            </a:r>
            <a:r>
              <a:rPr lang="en-US" sz="3600" spc="-5"/>
              <a:t>VIEW</a:t>
            </a:r>
            <a:r>
              <a:rPr lang="en-US" sz="3600" spc="-25"/>
              <a:t> </a:t>
            </a:r>
            <a:r>
              <a:rPr lang="en-US" sz="3600" b="0" spc="-65">
                <a:latin typeface="Calibri" panose="020F0502020204030204"/>
                <a:cs typeface="Calibri" panose="020F0502020204030204"/>
              </a:rPr>
              <a:t>TABS</a:t>
            </a:r>
            <a:endParaRPr lang="en-US"/>
          </a:p>
        </p:txBody>
      </p:sp>
      <p:grpSp>
        <p:nvGrpSpPr>
          <p:cNvPr id="5" name="object 5"/>
          <p:cNvGrpSpPr/>
          <p:nvPr/>
        </p:nvGrpSpPr>
        <p:grpSpPr>
          <a:xfrm>
            <a:off x="1913342" y="851880"/>
            <a:ext cx="6546215" cy="3145155"/>
            <a:chOff x="1913342" y="1090416"/>
            <a:chExt cx="6546215" cy="3145155"/>
          </a:xfrm>
        </p:grpSpPr>
        <p:pic>
          <p:nvPicPr>
            <p:cNvPr id="8" name="object 6"/>
            <p:cNvPicPr/>
            <p:nvPr/>
          </p:nvPicPr>
          <p:blipFill>
            <a:blip r:embed="rId1" cstate="print"/>
            <a:stretch>
              <a:fillRect/>
            </a:stretch>
          </p:blipFill>
          <p:spPr>
            <a:xfrm>
              <a:off x="1913359" y="1090416"/>
              <a:ext cx="6545624" cy="1012733"/>
            </a:xfrm>
            <a:prstGeom prst="rect">
              <a:avLst/>
            </a:prstGeom>
          </p:spPr>
        </p:pic>
        <p:pic>
          <p:nvPicPr>
            <p:cNvPr id="9" name="object 7"/>
            <p:cNvPicPr/>
            <p:nvPr/>
          </p:nvPicPr>
          <p:blipFill>
            <a:blip r:embed="rId2" cstate="print"/>
            <a:stretch>
              <a:fillRect/>
            </a:stretch>
          </p:blipFill>
          <p:spPr>
            <a:xfrm>
              <a:off x="1924812" y="1101851"/>
              <a:ext cx="6476238" cy="943356"/>
            </a:xfrm>
            <a:prstGeom prst="rect">
              <a:avLst/>
            </a:prstGeom>
          </p:spPr>
        </p:pic>
        <p:pic>
          <p:nvPicPr>
            <p:cNvPr id="10" name="object 8"/>
            <p:cNvPicPr/>
            <p:nvPr/>
          </p:nvPicPr>
          <p:blipFill>
            <a:blip r:embed="rId3" cstate="print"/>
            <a:stretch>
              <a:fillRect/>
            </a:stretch>
          </p:blipFill>
          <p:spPr>
            <a:xfrm>
              <a:off x="5033010" y="1286255"/>
              <a:ext cx="614883" cy="665226"/>
            </a:xfrm>
            <a:prstGeom prst="rect">
              <a:avLst/>
            </a:prstGeom>
          </p:spPr>
        </p:pic>
        <p:sp>
          <p:nvSpPr>
            <p:cNvPr id="11" name="object 9"/>
            <p:cNvSpPr/>
            <p:nvPr/>
          </p:nvSpPr>
          <p:spPr>
            <a:xfrm>
              <a:off x="5070729" y="1323974"/>
              <a:ext cx="492759" cy="542925"/>
            </a:xfrm>
            <a:custGeom>
              <a:avLst/>
              <a:gdLst/>
              <a:ahLst/>
              <a:cxnLst/>
              <a:rect l="l" t="t" r="r" b="b"/>
              <a:pathLst>
                <a:path w="492760" h="542925">
                  <a:moveTo>
                    <a:pt x="0" y="542544"/>
                  </a:moveTo>
                  <a:lnTo>
                    <a:pt x="492251" y="542544"/>
                  </a:lnTo>
                  <a:lnTo>
                    <a:pt x="492251" y="0"/>
                  </a:lnTo>
                  <a:lnTo>
                    <a:pt x="0" y="0"/>
                  </a:lnTo>
                  <a:lnTo>
                    <a:pt x="0" y="542544"/>
                  </a:lnTo>
                  <a:close/>
                </a:path>
              </a:pathLst>
            </a:custGeom>
            <a:ln w="25400">
              <a:solidFill>
                <a:srgbClr val="E6AE00"/>
              </a:solidFill>
            </a:ln>
          </p:spPr>
          <p:txBody>
            <a:bodyPr wrap="square" lIns="0" tIns="0" rIns="0" bIns="0" rtlCol="0"/>
            <a:p/>
          </p:txBody>
        </p:sp>
        <p:pic>
          <p:nvPicPr>
            <p:cNvPr id="12" name="object 10"/>
            <p:cNvPicPr/>
            <p:nvPr/>
          </p:nvPicPr>
          <p:blipFill>
            <a:blip r:embed="rId4" cstate="print"/>
            <a:stretch>
              <a:fillRect/>
            </a:stretch>
          </p:blipFill>
          <p:spPr>
            <a:xfrm>
              <a:off x="1913342" y="2192875"/>
              <a:ext cx="4718383" cy="964226"/>
            </a:xfrm>
            <a:prstGeom prst="rect">
              <a:avLst/>
            </a:prstGeom>
          </p:spPr>
        </p:pic>
        <p:pic>
          <p:nvPicPr>
            <p:cNvPr id="13" name="object 11"/>
            <p:cNvPicPr/>
            <p:nvPr/>
          </p:nvPicPr>
          <p:blipFill>
            <a:blip r:embed="rId5" cstate="print"/>
            <a:stretch>
              <a:fillRect/>
            </a:stretch>
          </p:blipFill>
          <p:spPr>
            <a:xfrm>
              <a:off x="1924812" y="2204466"/>
              <a:ext cx="4648962" cy="894588"/>
            </a:xfrm>
            <a:prstGeom prst="rect">
              <a:avLst/>
            </a:prstGeom>
          </p:spPr>
        </p:pic>
        <p:sp>
          <p:nvSpPr>
            <p:cNvPr id="14" name="object 12"/>
            <p:cNvSpPr/>
            <p:nvPr/>
          </p:nvSpPr>
          <p:spPr>
            <a:xfrm>
              <a:off x="5569585" y="1720722"/>
              <a:ext cx="1776095" cy="651510"/>
            </a:xfrm>
            <a:custGeom>
              <a:avLst/>
              <a:gdLst/>
              <a:ahLst/>
              <a:cxnLst/>
              <a:rect l="l" t="t" r="r" b="b"/>
              <a:pathLst>
                <a:path w="1776095" h="651510">
                  <a:moveTo>
                    <a:pt x="1724431" y="576386"/>
                  </a:moveTo>
                  <a:lnTo>
                    <a:pt x="1700275" y="578612"/>
                  </a:lnTo>
                  <a:lnTo>
                    <a:pt x="1745234" y="651001"/>
                  </a:lnTo>
                  <a:lnTo>
                    <a:pt x="1768984" y="589914"/>
                  </a:lnTo>
                  <a:lnTo>
                    <a:pt x="1726818" y="589914"/>
                  </a:lnTo>
                  <a:lnTo>
                    <a:pt x="1724431" y="576386"/>
                  </a:lnTo>
                  <a:close/>
                </a:path>
                <a:path w="1776095" h="651510">
                  <a:moveTo>
                    <a:pt x="1749831" y="574046"/>
                  </a:moveTo>
                  <a:lnTo>
                    <a:pt x="1724431" y="576386"/>
                  </a:lnTo>
                  <a:lnTo>
                    <a:pt x="1726818" y="589914"/>
                  </a:lnTo>
                  <a:lnTo>
                    <a:pt x="1751838" y="585597"/>
                  </a:lnTo>
                  <a:lnTo>
                    <a:pt x="1749831" y="574046"/>
                  </a:lnTo>
                  <a:close/>
                </a:path>
                <a:path w="1776095" h="651510">
                  <a:moveTo>
                    <a:pt x="1776094" y="571626"/>
                  </a:moveTo>
                  <a:lnTo>
                    <a:pt x="1749831" y="574046"/>
                  </a:lnTo>
                  <a:lnTo>
                    <a:pt x="1751838" y="585597"/>
                  </a:lnTo>
                  <a:lnTo>
                    <a:pt x="1726818" y="589914"/>
                  </a:lnTo>
                  <a:lnTo>
                    <a:pt x="1768984" y="589914"/>
                  </a:lnTo>
                  <a:lnTo>
                    <a:pt x="1776094" y="571626"/>
                  </a:lnTo>
                  <a:close/>
                </a:path>
                <a:path w="1776095" h="651510">
                  <a:moveTo>
                    <a:pt x="1722415" y="564960"/>
                  </a:moveTo>
                  <a:lnTo>
                    <a:pt x="1724431" y="576386"/>
                  </a:lnTo>
                  <a:lnTo>
                    <a:pt x="1749831" y="574046"/>
                  </a:lnTo>
                  <a:lnTo>
                    <a:pt x="1748418" y="565912"/>
                  </a:lnTo>
                  <a:lnTo>
                    <a:pt x="1722755" y="565912"/>
                  </a:lnTo>
                  <a:lnTo>
                    <a:pt x="1722415" y="564960"/>
                  </a:lnTo>
                  <a:close/>
                </a:path>
                <a:path w="1776095" h="651510">
                  <a:moveTo>
                    <a:pt x="1722246" y="564006"/>
                  </a:moveTo>
                  <a:lnTo>
                    <a:pt x="1722415" y="564960"/>
                  </a:lnTo>
                  <a:lnTo>
                    <a:pt x="1722755" y="565912"/>
                  </a:lnTo>
                  <a:lnTo>
                    <a:pt x="1722246" y="564006"/>
                  </a:lnTo>
                  <a:close/>
                </a:path>
                <a:path w="1776095" h="651510">
                  <a:moveTo>
                    <a:pt x="1748087" y="564006"/>
                  </a:moveTo>
                  <a:lnTo>
                    <a:pt x="1722246" y="564006"/>
                  </a:lnTo>
                  <a:lnTo>
                    <a:pt x="1722755" y="565912"/>
                  </a:lnTo>
                  <a:lnTo>
                    <a:pt x="1748418" y="565912"/>
                  </a:lnTo>
                  <a:lnTo>
                    <a:pt x="1748087" y="564006"/>
                  </a:lnTo>
                  <a:close/>
                </a:path>
                <a:path w="1776095" h="651510">
                  <a:moveTo>
                    <a:pt x="1740239" y="540130"/>
                  </a:moveTo>
                  <a:lnTo>
                    <a:pt x="1712214" y="540130"/>
                  </a:lnTo>
                  <a:lnTo>
                    <a:pt x="1712594" y="540892"/>
                  </a:lnTo>
                  <a:lnTo>
                    <a:pt x="1716532" y="549148"/>
                  </a:lnTo>
                  <a:lnTo>
                    <a:pt x="1719834" y="557529"/>
                  </a:lnTo>
                  <a:lnTo>
                    <a:pt x="1722415" y="564960"/>
                  </a:lnTo>
                  <a:lnTo>
                    <a:pt x="1722246" y="564006"/>
                  </a:lnTo>
                  <a:lnTo>
                    <a:pt x="1748087" y="564006"/>
                  </a:lnTo>
                  <a:lnTo>
                    <a:pt x="1747139" y="558546"/>
                  </a:lnTo>
                  <a:lnTo>
                    <a:pt x="1743456" y="548386"/>
                  </a:lnTo>
                  <a:lnTo>
                    <a:pt x="1740239" y="540130"/>
                  </a:lnTo>
                  <a:close/>
                </a:path>
                <a:path w="1776095" h="651510">
                  <a:moveTo>
                    <a:pt x="1719580" y="557022"/>
                  </a:moveTo>
                  <a:lnTo>
                    <a:pt x="1719761" y="557529"/>
                  </a:lnTo>
                  <a:lnTo>
                    <a:pt x="1719580" y="557022"/>
                  </a:lnTo>
                  <a:close/>
                </a:path>
                <a:path w="1776095" h="651510">
                  <a:moveTo>
                    <a:pt x="1716150" y="548513"/>
                  </a:moveTo>
                  <a:lnTo>
                    <a:pt x="1716410" y="549148"/>
                  </a:lnTo>
                  <a:lnTo>
                    <a:pt x="1716150" y="548513"/>
                  </a:lnTo>
                  <a:close/>
                </a:path>
                <a:path w="1776095" h="651510">
                  <a:moveTo>
                    <a:pt x="1712478" y="540683"/>
                  </a:moveTo>
                  <a:lnTo>
                    <a:pt x="1712578" y="540892"/>
                  </a:lnTo>
                  <a:lnTo>
                    <a:pt x="1712478" y="540683"/>
                  </a:lnTo>
                  <a:close/>
                </a:path>
                <a:path w="1776095" h="651510">
                  <a:moveTo>
                    <a:pt x="1736397" y="531749"/>
                  </a:moveTo>
                  <a:lnTo>
                    <a:pt x="1707514" y="531749"/>
                  </a:lnTo>
                  <a:lnTo>
                    <a:pt x="1707895" y="532384"/>
                  </a:lnTo>
                  <a:lnTo>
                    <a:pt x="1712478" y="540683"/>
                  </a:lnTo>
                  <a:lnTo>
                    <a:pt x="1712214" y="540130"/>
                  </a:lnTo>
                  <a:lnTo>
                    <a:pt x="1740239" y="540130"/>
                  </a:lnTo>
                  <a:lnTo>
                    <a:pt x="1739645" y="538606"/>
                  </a:lnTo>
                  <a:lnTo>
                    <a:pt x="1736397" y="531749"/>
                  </a:lnTo>
                  <a:close/>
                </a:path>
                <a:path w="1776095" h="651510">
                  <a:moveTo>
                    <a:pt x="1707642" y="531977"/>
                  </a:moveTo>
                  <a:lnTo>
                    <a:pt x="1707867" y="532384"/>
                  </a:lnTo>
                  <a:lnTo>
                    <a:pt x="1707642" y="531977"/>
                  </a:lnTo>
                  <a:close/>
                </a:path>
                <a:path w="1776095" h="651510">
                  <a:moveTo>
                    <a:pt x="1731923" y="523239"/>
                  </a:moveTo>
                  <a:lnTo>
                    <a:pt x="1702181" y="523239"/>
                  </a:lnTo>
                  <a:lnTo>
                    <a:pt x="1707642" y="531977"/>
                  </a:lnTo>
                  <a:lnTo>
                    <a:pt x="1707514" y="531749"/>
                  </a:lnTo>
                  <a:lnTo>
                    <a:pt x="1736397" y="531749"/>
                  </a:lnTo>
                  <a:lnTo>
                    <a:pt x="1735073" y="528954"/>
                  </a:lnTo>
                  <a:lnTo>
                    <a:pt x="1731923" y="523239"/>
                  </a:lnTo>
                  <a:close/>
                </a:path>
                <a:path w="1776095" h="651510">
                  <a:moveTo>
                    <a:pt x="1726885" y="514730"/>
                  </a:moveTo>
                  <a:lnTo>
                    <a:pt x="1696085" y="514730"/>
                  </a:lnTo>
                  <a:lnTo>
                    <a:pt x="1696592" y="515365"/>
                  </a:lnTo>
                  <a:lnTo>
                    <a:pt x="1702562" y="523875"/>
                  </a:lnTo>
                  <a:lnTo>
                    <a:pt x="1702181" y="523239"/>
                  </a:lnTo>
                  <a:lnTo>
                    <a:pt x="1731923" y="523239"/>
                  </a:lnTo>
                  <a:lnTo>
                    <a:pt x="1729613" y="519049"/>
                  </a:lnTo>
                  <a:lnTo>
                    <a:pt x="1726885" y="514730"/>
                  </a:lnTo>
                  <a:close/>
                </a:path>
                <a:path w="1776095" h="651510">
                  <a:moveTo>
                    <a:pt x="1696122" y="514783"/>
                  </a:moveTo>
                  <a:lnTo>
                    <a:pt x="1696534" y="515365"/>
                  </a:lnTo>
                  <a:lnTo>
                    <a:pt x="1696122" y="514783"/>
                  </a:lnTo>
                  <a:close/>
                </a:path>
                <a:path w="1776095" h="651510">
                  <a:moveTo>
                    <a:pt x="1721170" y="506094"/>
                  </a:moveTo>
                  <a:lnTo>
                    <a:pt x="1689099" y="506094"/>
                  </a:lnTo>
                  <a:lnTo>
                    <a:pt x="1696122" y="514783"/>
                  </a:lnTo>
                  <a:lnTo>
                    <a:pt x="1726885" y="514730"/>
                  </a:lnTo>
                  <a:lnTo>
                    <a:pt x="1723516" y="509397"/>
                  </a:lnTo>
                  <a:lnTo>
                    <a:pt x="1721170" y="506094"/>
                  </a:lnTo>
                  <a:close/>
                </a:path>
                <a:path w="1776095" h="651510">
                  <a:moveTo>
                    <a:pt x="1707551" y="488568"/>
                  </a:moveTo>
                  <a:lnTo>
                    <a:pt x="1672589" y="488568"/>
                  </a:lnTo>
                  <a:lnTo>
                    <a:pt x="1681861" y="497839"/>
                  </a:lnTo>
                  <a:lnTo>
                    <a:pt x="1689481" y="506602"/>
                  </a:lnTo>
                  <a:lnTo>
                    <a:pt x="1689099" y="506094"/>
                  </a:lnTo>
                  <a:lnTo>
                    <a:pt x="1721170" y="506094"/>
                  </a:lnTo>
                  <a:lnTo>
                    <a:pt x="1716659" y="499744"/>
                  </a:lnTo>
                  <a:lnTo>
                    <a:pt x="1708785" y="489965"/>
                  </a:lnTo>
                  <a:lnTo>
                    <a:pt x="1707551" y="488568"/>
                  </a:lnTo>
                  <a:close/>
                </a:path>
                <a:path w="1776095" h="651510">
                  <a:moveTo>
                    <a:pt x="1681353" y="497332"/>
                  </a:moveTo>
                  <a:lnTo>
                    <a:pt x="1681798" y="497839"/>
                  </a:lnTo>
                  <a:lnTo>
                    <a:pt x="1681353" y="497332"/>
                  </a:lnTo>
                  <a:close/>
                </a:path>
                <a:path w="1776095" h="651510">
                  <a:moveTo>
                    <a:pt x="1699767" y="479805"/>
                  </a:moveTo>
                  <a:lnTo>
                    <a:pt x="1662938" y="479805"/>
                  </a:lnTo>
                  <a:lnTo>
                    <a:pt x="1673098" y="489077"/>
                  </a:lnTo>
                  <a:lnTo>
                    <a:pt x="1672589" y="488568"/>
                  </a:lnTo>
                  <a:lnTo>
                    <a:pt x="1707551" y="488568"/>
                  </a:lnTo>
                  <a:lnTo>
                    <a:pt x="1700148" y="480187"/>
                  </a:lnTo>
                  <a:lnTo>
                    <a:pt x="1699767" y="479805"/>
                  </a:lnTo>
                  <a:close/>
                </a:path>
                <a:path w="1776095" h="651510">
                  <a:moveTo>
                    <a:pt x="1639950" y="461772"/>
                  </a:moveTo>
                  <a:lnTo>
                    <a:pt x="1652396" y="471169"/>
                  </a:lnTo>
                  <a:lnTo>
                    <a:pt x="1663318" y="480187"/>
                  </a:lnTo>
                  <a:lnTo>
                    <a:pt x="1662938" y="479805"/>
                  </a:lnTo>
                  <a:lnTo>
                    <a:pt x="1699767" y="479805"/>
                  </a:lnTo>
                  <a:lnTo>
                    <a:pt x="1690369" y="470407"/>
                  </a:lnTo>
                  <a:lnTo>
                    <a:pt x="1681105" y="462025"/>
                  </a:lnTo>
                  <a:lnTo>
                    <a:pt x="1640459" y="462025"/>
                  </a:lnTo>
                  <a:lnTo>
                    <a:pt x="1639950" y="461772"/>
                  </a:lnTo>
                  <a:close/>
                </a:path>
                <a:path w="1776095" h="651510">
                  <a:moveTo>
                    <a:pt x="1652015" y="470915"/>
                  </a:moveTo>
                  <a:lnTo>
                    <a:pt x="1652325" y="471169"/>
                  </a:lnTo>
                  <a:lnTo>
                    <a:pt x="1652015" y="470915"/>
                  </a:lnTo>
                  <a:close/>
                </a:path>
                <a:path w="1776095" h="651510">
                  <a:moveTo>
                    <a:pt x="1626869" y="452627"/>
                  </a:moveTo>
                  <a:lnTo>
                    <a:pt x="1640459" y="462025"/>
                  </a:lnTo>
                  <a:lnTo>
                    <a:pt x="1681105" y="462025"/>
                  </a:lnTo>
                  <a:lnTo>
                    <a:pt x="1679701" y="460755"/>
                  </a:lnTo>
                  <a:lnTo>
                    <a:pt x="1670170" y="452881"/>
                  </a:lnTo>
                  <a:lnTo>
                    <a:pt x="1627378" y="452881"/>
                  </a:lnTo>
                  <a:lnTo>
                    <a:pt x="1626869" y="452627"/>
                  </a:lnTo>
                  <a:close/>
                </a:path>
                <a:path w="1776095" h="651510">
                  <a:moveTo>
                    <a:pt x="1612518" y="443484"/>
                  </a:moveTo>
                  <a:lnTo>
                    <a:pt x="1627378" y="452881"/>
                  </a:lnTo>
                  <a:lnTo>
                    <a:pt x="1670170" y="452881"/>
                  </a:lnTo>
                  <a:lnTo>
                    <a:pt x="1668017" y="451103"/>
                  </a:lnTo>
                  <a:lnTo>
                    <a:pt x="1658189" y="443611"/>
                  </a:lnTo>
                  <a:lnTo>
                    <a:pt x="1612899" y="443611"/>
                  </a:lnTo>
                  <a:lnTo>
                    <a:pt x="1612518" y="443484"/>
                  </a:lnTo>
                  <a:close/>
                </a:path>
                <a:path w="1776095" h="651510">
                  <a:moveTo>
                    <a:pt x="1644713" y="434086"/>
                  </a:moveTo>
                  <a:lnTo>
                    <a:pt x="1596897" y="434086"/>
                  </a:lnTo>
                  <a:lnTo>
                    <a:pt x="1612899" y="443611"/>
                  </a:lnTo>
                  <a:lnTo>
                    <a:pt x="1658189" y="443611"/>
                  </a:lnTo>
                  <a:lnTo>
                    <a:pt x="1655190" y="441325"/>
                  </a:lnTo>
                  <a:lnTo>
                    <a:pt x="1644713" y="434086"/>
                  </a:lnTo>
                  <a:close/>
                </a:path>
                <a:path w="1776095" h="651510">
                  <a:moveTo>
                    <a:pt x="1561464" y="415289"/>
                  </a:moveTo>
                  <a:lnTo>
                    <a:pt x="1580134" y="424941"/>
                  </a:lnTo>
                  <a:lnTo>
                    <a:pt x="1597279" y="434339"/>
                  </a:lnTo>
                  <a:lnTo>
                    <a:pt x="1596897" y="434086"/>
                  </a:lnTo>
                  <a:lnTo>
                    <a:pt x="1644713" y="434086"/>
                  </a:lnTo>
                  <a:lnTo>
                    <a:pt x="1641220" y="431673"/>
                  </a:lnTo>
                  <a:lnTo>
                    <a:pt x="1626108" y="422021"/>
                  </a:lnTo>
                  <a:lnTo>
                    <a:pt x="1615185" y="415416"/>
                  </a:lnTo>
                  <a:lnTo>
                    <a:pt x="1561845" y="415416"/>
                  </a:lnTo>
                  <a:lnTo>
                    <a:pt x="1561464" y="415289"/>
                  </a:lnTo>
                  <a:close/>
                </a:path>
                <a:path w="1776095" h="651510">
                  <a:moveTo>
                    <a:pt x="1579880" y="424814"/>
                  </a:moveTo>
                  <a:lnTo>
                    <a:pt x="1580111" y="424941"/>
                  </a:lnTo>
                  <a:lnTo>
                    <a:pt x="1579880" y="424814"/>
                  </a:lnTo>
                  <a:close/>
                </a:path>
                <a:path w="1776095" h="651510">
                  <a:moveTo>
                    <a:pt x="1598027" y="405764"/>
                  </a:moveTo>
                  <a:lnTo>
                    <a:pt x="1541653" y="405764"/>
                  </a:lnTo>
                  <a:lnTo>
                    <a:pt x="1561845" y="415416"/>
                  </a:lnTo>
                  <a:lnTo>
                    <a:pt x="1615185" y="415416"/>
                  </a:lnTo>
                  <a:lnTo>
                    <a:pt x="1609724" y="412114"/>
                  </a:lnTo>
                  <a:lnTo>
                    <a:pt x="1598027" y="405764"/>
                  </a:lnTo>
                  <a:close/>
                </a:path>
                <a:path w="1776095" h="651510">
                  <a:moveTo>
                    <a:pt x="1559833" y="386334"/>
                  </a:moveTo>
                  <a:lnTo>
                    <a:pt x="1497330" y="386334"/>
                  </a:lnTo>
                  <a:lnTo>
                    <a:pt x="1520570" y="396239"/>
                  </a:lnTo>
                  <a:lnTo>
                    <a:pt x="1541907" y="405891"/>
                  </a:lnTo>
                  <a:lnTo>
                    <a:pt x="1541653" y="405764"/>
                  </a:lnTo>
                  <a:lnTo>
                    <a:pt x="1598027" y="405764"/>
                  </a:lnTo>
                  <a:lnTo>
                    <a:pt x="1591944" y="402463"/>
                  </a:lnTo>
                  <a:lnTo>
                    <a:pt x="1573021" y="392684"/>
                  </a:lnTo>
                  <a:lnTo>
                    <a:pt x="1559833" y="386334"/>
                  </a:lnTo>
                  <a:close/>
                </a:path>
                <a:path w="1776095" h="651510">
                  <a:moveTo>
                    <a:pt x="1520189" y="396113"/>
                  </a:moveTo>
                  <a:lnTo>
                    <a:pt x="1520472" y="396239"/>
                  </a:lnTo>
                  <a:lnTo>
                    <a:pt x="1520189" y="396113"/>
                  </a:lnTo>
                  <a:close/>
                </a:path>
                <a:path w="1776095" h="651510">
                  <a:moveTo>
                    <a:pt x="1538725" y="376554"/>
                  </a:moveTo>
                  <a:lnTo>
                    <a:pt x="1472818" y="376554"/>
                  </a:lnTo>
                  <a:lnTo>
                    <a:pt x="1497584" y="386461"/>
                  </a:lnTo>
                  <a:lnTo>
                    <a:pt x="1497330" y="386334"/>
                  </a:lnTo>
                  <a:lnTo>
                    <a:pt x="1559833" y="386334"/>
                  </a:lnTo>
                  <a:lnTo>
                    <a:pt x="1552447" y="382777"/>
                  </a:lnTo>
                  <a:lnTo>
                    <a:pt x="1538725" y="376554"/>
                  </a:lnTo>
                  <a:close/>
                </a:path>
                <a:path w="1776095" h="651510">
                  <a:moveTo>
                    <a:pt x="1344961" y="306069"/>
                  </a:moveTo>
                  <a:lnTo>
                    <a:pt x="1255775" y="306069"/>
                  </a:lnTo>
                  <a:lnTo>
                    <a:pt x="1291463" y="316356"/>
                  </a:lnTo>
                  <a:lnTo>
                    <a:pt x="1325625" y="326643"/>
                  </a:lnTo>
                  <a:lnTo>
                    <a:pt x="1358391" y="336803"/>
                  </a:lnTo>
                  <a:lnTo>
                    <a:pt x="1389507" y="346837"/>
                  </a:lnTo>
                  <a:lnTo>
                    <a:pt x="1389253" y="346837"/>
                  </a:lnTo>
                  <a:lnTo>
                    <a:pt x="1418970" y="356869"/>
                  </a:lnTo>
                  <a:lnTo>
                    <a:pt x="1446911" y="366775"/>
                  </a:lnTo>
                  <a:lnTo>
                    <a:pt x="1473072" y="376681"/>
                  </a:lnTo>
                  <a:lnTo>
                    <a:pt x="1472818" y="376554"/>
                  </a:lnTo>
                  <a:lnTo>
                    <a:pt x="1538725" y="376554"/>
                  </a:lnTo>
                  <a:lnTo>
                    <a:pt x="1482216" y="352932"/>
                  </a:lnTo>
                  <a:lnTo>
                    <a:pt x="1427225" y="332866"/>
                  </a:lnTo>
                  <a:lnTo>
                    <a:pt x="1366012" y="312547"/>
                  </a:lnTo>
                  <a:lnTo>
                    <a:pt x="1344961" y="306069"/>
                  </a:lnTo>
                  <a:close/>
                </a:path>
                <a:path w="1776095" h="651510">
                  <a:moveTo>
                    <a:pt x="1275141" y="285241"/>
                  </a:moveTo>
                  <a:lnTo>
                    <a:pt x="1180338" y="285241"/>
                  </a:lnTo>
                  <a:lnTo>
                    <a:pt x="1255903" y="306197"/>
                  </a:lnTo>
                  <a:lnTo>
                    <a:pt x="1255775" y="306069"/>
                  </a:lnTo>
                  <a:lnTo>
                    <a:pt x="1344961" y="306069"/>
                  </a:lnTo>
                  <a:lnTo>
                    <a:pt x="1298574" y="291973"/>
                  </a:lnTo>
                  <a:lnTo>
                    <a:pt x="1275141" y="285241"/>
                  </a:lnTo>
                  <a:close/>
                </a:path>
                <a:path w="1776095" h="651510">
                  <a:moveTo>
                    <a:pt x="5079" y="0"/>
                  </a:moveTo>
                  <a:lnTo>
                    <a:pt x="0" y="24891"/>
                  </a:lnTo>
                  <a:lnTo>
                    <a:pt x="832357" y="200405"/>
                  </a:lnTo>
                  <a:lnTo>
                    <a:pt x="879475" y="211074"/>
                  </a:lnTo>
                  <a:lnTo>
                    <a:pt x="1014984" y="243204"/>
                  </a:lnTo>
                  <a:lnTo>
                    <a:pt x="1058037" y="253873"/>
                  </a:lnTo>
                  <a:lnTo>
                    <a:pt x="1100073" y="264413"/>
                  </a:lnTo>
                  <a:lnTo>
                    <a:pt x="1140967" y="274827"/>
                  </a:lnTo>
                  <a:lnTo>
                    <a:pt x="1180464" y="285368"/>
                  </a:lnTo>
                  <a:lnTo>
                    <a:pt x="1275141" y="285241"/>
                  </a:lnTo>
                  <a:lnTo>
                    <a:pt x="1187068" y="260730"/>
                  </a:lnTo>
                  <a:lnTo>
                    <a:pt x="1020953" y="218566"/>
                  </a:lnTo>
                  <a:lnTo>
                    <a:pt x="741172" y="153924"/>
                  </a:lnTo>
                  <a:lnTo>
                    <a:pt x="5079" y="0"/>
                  </a:lnTo>
                  <a:close/>
                </a:path>
              </a:pathLst>
            </a:custGeom>
            <a:solidFill>
              <a:srgbClr val="E6AE00"/>
            </a:solidFill>
          </p:spPr>
          <p:txBody>
            <a:bodyPr wrap="square" lIns="0" tIns="0" rIns="0" bIns="0" rtlCol="0"/>
            <a:p/>
          </p:txBody>
        </p:sp>
        <p:pic>
          <p:nvPicPr>
            <p:cNvPr id="15" name="object 13"/>
            <p:cNvPicPr/>
            <p:nvPr/>
          </p:nvPicPr>
          <p:blipFill>
            <a:blip r:embed="rId6" cstate="print"/>
            <a:stretch>
              <a:fillRect/>
            </a:stretch>
          </p:blipFill>
          <p:spPr>
            <a:xfrm>
              <a:off x="1913352" y="3292573"/>
              <a:ext cx="4585012" cy="942676"/>
            </a:xfrm>
            <a:prstGeom prst="rect">
              <a:avLst/>
            </a:prstGeom>
          </p:spPr>
        </p:pic>
        <p:pic>
          <p:nvPicPr>
            <p:cNvPr id="16" name="object 14"/>
            <p:cNvPicPr/>
            <p:nvPr/>
          </p:nvPicPr>
          <p:blipFill>
            <a:blip r:embed="rId7" cstate="print"/>
            <a:stretch>
              <a:fillRect/>
            </a:stretch>
          </p:blipFill>
          <p:spPr>
            <a:xfrm>
              <a:off x="1924812" y="3304032"/>
              <a:ext cx="4515612" cy="873252"/>
            </a:xfrm>
            <a:prstGeom prst="rect">
              <a:avLst/>
            </a:prstGeom>
          </p:spPr>
        </p:pic>
      </p:grpSp>
      <p:grpSp>
        <p:nvGrpSpPr>
          <p:cNvPr id="17" name="object 15"/>
          <p:cNvGrpSpPr/>
          <p:nvPr/>
        </p:nvGrpSpPr>
        <p:grpSpPr>
          <a:xfrm>
            <a:off x="1887473" y="4153534"/>
            <a:ext cx="7809865" cy="2124075"/>
            <a:chOff x="1887473" y="4392070"/>
            <a:chExt cx="7809865" cy="2124075"/>
          </a:xfrm>
        </p:grpSpPr>
        <p:pic>
          <p:nvPicPr>
            <p:cNvPr id="18" name="object 16"/>
            <p:cNvPicPr/>
            <p:nvPr/>
          </p:nvPicPr>
          <p:blipFill>
            <a:blip r:embed="rId8" cstate="print"/>
            <a:stretch>
              <a:fillRect/>
            </a:stretch>
          </p:blipFill>
          <p:spPr>
            <a:xfrm>
              <a:off x="1913365" y="4392070"/>
              <a:ext cx="7603268" cy="1034991"/>
            </a:xfrm>
            <a:prstGeom prst="rect">
              <a:avLst/>
            </a:prstGeom>
          </p:spPr>
        </p:pic>
        <p:pic>
          <p:nvPicPr>
            <p:cNvPr id="19" name="object 17"/>
            <p:cNvPicPr/>
            <p:nvPr/>
          </p:nvPicPr>
          <p:blipFill>
            <a:blip r:embed="rId9" cstate="print"/>
            <a:stretch>
              <a:fillRect/>
            </a:stretch>
          </p:blipFill>
          <p:spPr>
            <a:xfrm>
              <a:off x="1924811" y="4403597"/>
              <a:ext cx="7533894" cy="965454"/>
            </a:xfrm>
            <a:prstGeom prst="rect">
              <a:avLst/>
            </a:prstGeom>
          </p:spPr>
        </p:pic>
        <p:pic>
          <p:nvPicPr>
            <p:cNvPr id="20" name="object 18"/>
            <p:cNvPicPr/>
            <p:nvPr/>
          </p:nvPicPr>
          <p:blipFill>
            <a:blip r:embed="rId10" cstate="print"/>
            <a:stretch>
              <a:fillRect/>
            </a:stretch>
          </p:blipFill>
          <p:spPr>
            <a:xfrm>
              <a:off x="1887473" y="4616208"/>
              <a:ext cx="3636264" cy="790181"/>
            </a:xfrm>
            <a:prstGeom prst="rect">
              <a:avLst/>
            </a:prstGeom>
          </p:spPr>
        </p:pic>
        <p:sp>
          <p:nvSpPr>
            <p:cNvPr id="21" name="object 19"/>
            <p:cNvSpPr/>
            <p:nvPr/>
          </p:nvSpPr>
          <p:spPr>
            <a:xfrm>
              <a:off x="1925192" y="4653914"/>
              <a:ext cx="3514090" cy="668020"/>
            </a:xfrm>
            <a:custGeom>
              <a:avLst/>
              <a:gdLst/>
              <a:ahLst/>
              <a:cxnLst/>
              <a:rect l="l" t="t" r="r" b="b"/>
              <a:pathLst>
                <a:path w="3514090" h="668020">
                  <a:moveTo>
                    <a:pt x="0" y="667512"/>
                  </a:moveTo>
                  <a:lnTo>
                    <a:pt x="3513581" y="667512"/>
                  </a:lnTo>
                  <a:lnTo>
                    <a:pt x="3513581" y="0"/>
                  </a:lnTo>
                  <a:lnTo>
                    <a:pt x="0" y="0"/>
                  </a:lnTo>
                  <a:lnTo>
                    <a:pt x="0" y="667512"/>
                  </a:lnTo>
                  <a:close/>
                </a:path>
              </a:pathLst>
            </a:custGeom>
            <a:ln w="25400">
              <a:solidFill>
                <a:srgbClr val="E6AE00"/>
              </a:solidFill>
            </a:ln>
          </p:spPr>
          <p:txBody>
            <a:bodyPr wrap="square" lIns="0" tIns="0" rIns="0" bIns="0" rtlCol="0"/>
            <a:p/>
          </p:txBody>
        </p:sp>
        <p:pic>
          <p:nvPicPr>
            <p:cNvPr id="22" name="object 20"/>
            <p:cNvPicPr/>
            <p:nvPr/>
          </p:nvPicPr>
          <p:blipFill>
            <a:blip r:embed="rId11" cstate="print"/>
            <a:stretch>
              <a:fillRect/>
            </a:stretch>
          </p:blipFill>
          <p:spPr>
            <a:xfrm>
              <a:off x="1913342" y="5527375"/>
              <a:ext cx="4718383" cy="988696"/>
            </a:xfrm>
            <a:prstGeom prst="rect">
              <a:avLst/>
            </a:prstGeom>
          </p:spPr>
        </p:pic>
        <p:pic>
          <p:nvPicPr>
            <p:cNvPr id="23" name="object 21"/>
            <p:cNvPicPr/>
            <p:nvPr/>
          </p:nvPicPr>
          <p:blipFill>
            <a:blip r:embed="rId12" cstate="print"/>
            <a:stretch>
              <a:fillRect/>
            </a:stretch>
          </p:blipFill>
          <p:spPr>
            <a:xfrm>
              <a:off x="1924811" y="5538977"/>
              <a:ext cx="4648962" cy="918972"/>
            </a:xfrm>
            <a:prstGeom prst="rect">
              <a:avLst/>
            </a:prstGeom>
          </p:spPr>
        </p:pic>
        <p:sp>
          <p:nvSpPr>
            <p:cNvPr id="24" name="object 22"/>
            <p:cNvSpPr/>
            <p:nvPr/>
          </p:nvSpPr>
          <p:spPr>
            <a:xfrm>
              <a:off x="5232780" y="5312791"/>
              <a:ext cx="1606550" cy="438784"/>
            </a:xfrm>
            <a:custGeom>
              <a:avLst/>
              <a:gdLst/>
              <a:ahLst/>
              <a:cxnLst/>
              <a:rect l="l" t="t" r="r" b="b"/>
              <a:pathLst>
                <a:path w="1606550" h="438785">
                  <a:moveTo>
                    <a:pt x="1531112" y="362343"/>
                  </a:moveTo>
                  <a:lnTo>
                    <a:pt x="1530646" y="387740"/>
                  </a:lnTo>
                  <a:lnTo>
                    <a:pt x="1543303" y="387972"/>
                  </a:lnTo>
                  <a:lnTo>
                    <a:pt x="1542796" y="413359"/>
                  </a:lnTo>
                  <a:lnTo>
                    <a:pt x="1530176" y="413359"/>
                  </a:lnTo>
                  <a:lnTo>
                    <a:pt x="1529715" y="438531"/>
                  </a:lnTo>
                  <a:lnTo>
                    <a:pt x="1582409" y="413359"/>
                  </a:lnTo>
                  <a:lnTo>
                    <a:pt x="1542796" y="413359"/>
                  </a:lnTo>
                  <a:lnTo>
                    <a:pt x="1530180" y="413128"/>
                  </a:lnTo>
                  <a:lnTo>
                    <a:pt x="1582893" y="413128"/>
                  </a:lnTo>
                  <a:lnTo>
                    <a:pt x="1606550" y="401828"/>
                  </a:lnTo>
                  <a:lnTo>
                    <a:pt x="1531112" y="362343"/>
                  </a:lnTo>
                  <a:close/>
                </a:path>
                <a:path w="1606550" h="438785">
                  <a:moveTo>
                    <a:pt x="1530646" y="387740"/>
                  </a:moveTo>
                  <a:lnTo>
                    <a:pt x="1530180" y="413128"/>
                  </a:lnTo>
                  <a:lnTo>
                    <a:pt x="1542796" y="413359"/>
                  </a:lnTo>
                  <a:lnTo>
                    <a:pt x="1543303" y="387972"/>
                  </a:lnTo>
                  <a:lnTo>
                    <a:pt x="1530646" y="387740"/>
                  </a:lnTo>
                  <a:close/>
                </a:path>
                <a:path w="1606550" h="438785">
                  <a:moveTo>
                    <a:pt x="12700" y="0"/>
                  </a:moveTo>
                  <a:lnTo>
                    <a:pt x="80391" y="68580"/>
                  </a:lnTo>
                  <a:lnTo>
                    <a:pt x="161671" y="114681"/>
                  </a:lnTo>
                  <a:lnTo>
                    <a:pt x="244094" y="159385"/>
                  </a:lnTo>
                  <a:lnTo>
                    <a:pt x="286131" y="181102"/>
                  </a:lnTo>
                  <a:lnTo>
                    <a:pt x="328549" y="202057"/>
                  </a:lnTo>
                  <a:lnTo>
                    <a:pt x="371729" y="222377"/>
                  </a:lnTo>
                  <a:lnTo>
                    <a:pt x="415671" y="241935"/>
                  </a:lnTo>
                  <a:lnTo>
                    <a:pt x="460375" y="260604"/>
                  </a:lnTo>
                  <a:lnTo>
                    <a:pt x="505841" y="278371"/>
                  </a:lnTo>
                  <a:lnTo>
                    <a:pt x="552450" y="295059"/>
                  </a:lnTo>
                  <a:lnTo>
                    <a:pt x="599821" y="310603"/>
                  </a:lnTo>
                  <a:lnTo>
                    <a:pt x="648462" y="325005"/>
                  </a:lnTo>
                  <a:lnTo>
                    <a:pt x="698246" y="337972"/>
                  </a:lnTo>
                  <a:lnTo>
                    <a:pt x="749173" y="349580"/>
                  </a:lnTo>
                  <a:lnTo>
                    <a:pt x="801370" y="359841"/>
                  </a:lnTo>
                  <a:lnTo>
                    <a:pt x="854583" y="368935"/>
                  </a:lnTo>
                  <a:lnTo>
                    <a:pt x="908685" y="376783"/>
                  </a:lnTo>
                  <a:lnTo>
                    <a:pt x="963676" y="383679"/>
                  </a:lnTo>
                  <a:lnTo>
                    <a:pt x="1019556" y="389509"/>
                  </a:lnTo>
                  <a:lnTo>
                    <a:pt x="1076071" y="394576"/>
                  </a:lnTo>
                  <a:lnTo>
                    <a:pt x="1133348" y="398780"/>
                  </a:lnTo>
                  <a:lnTo>
                    <a:pt x="1249553" y="405180"/>
                  </a:lnTo>
                  <a:lnTo>
                    <a:pt x="1367536" y="409473"/>
                  </a:lnTo>
                  <a:lnTo>
                    <a:pt x="1530180" y="413128"/>
                  </a:lnTo>
                  <a:lnTo>
                    <a:pt x="1530646" y="387740"/>
                  </a:lnTo>
                  <a:lnTo>
                    <a:pt x="1368298" y="384086"/>
                  </a:lnTo>
                  <a:lnTo>
                    <a:pt x="1250569" y="379806"/>
                  </a:lnTo>
                  <a:lnTo>
                    <a:pt x="1250823" y="379806"/>
                  </a:lnTo>
                  <a:lnTo>
                    <a:pt x="1192530" y="376859"/>
                  </a:lnTo>
                  <a:lnTo>
                    <a:pt x="1135212" y="373443"/>
                  </a:lnTo>
                  <a:lnTo>
                    <a:pt x="1078275" y="369265"/>
                  </a:lnTo>
                  <a:lnTo>
                    <a:pt x="1021842" y="364223"/>
                  </a:lnTo>
                  <a:lnTo>
                    <a:pt x="1021974" y="364223"/>
                  </a:lnTo>
                  <a:lnTo>
                    <a:pt x="966470" y="358432"/>
                  </a:lnTo>
                  <a:lnTo>
                    <a:pt x="912291" y="351637"/>
                  </a:lnTo>
                  <a:lnTo>
                    <a:pt x="858743" y="343877"/>
                  </a:lnTo>
                  <a:lnTo>
                    <a:pt x="805815" y="334822"/>
                  </a:lnTo>
                  <a:lnTo>
                    <a:pt x="754767" y="324764"/>
                  </a:lnTo>
                  <a:lnTo>
                    <a:pt x="754634" y="324764"/>
                  </a:lnTo>
                  <a:lnTo>
                    <a:pt x="704088" y="313245"/>
                  </a:lnTo>
                  <a:lnTo>
                    <a:pt x="655505" y="300596"/>
                  </a:lnTo>
                  <a:lnTo>
                    <a:pt x="607656" y="286410"/>
                  </a:lnTo>
                  <a:lnTo>
                    <a:pt x="560451" y="271018"/>
                  </a:lnTo>
                  <a:lnTo>
                    <a:pt x="514604" y="254508"/>
                  </a:lnTo>
                  <a:lnTo>
                    <a:pt x="469646" y="236982"/>
                  </a:lnTo>
                  <a:lnTo>
                    <a:pt x="425881" y="218694"/>
                  </a:lnTo>
                  <a:lnTo>
                    <a:pt x="382554" y="199390"/>
                  </a:lnTo>
                  <a:lnTo>
                    <a:pt x="339741" y="179324"/>
                  </a:lnTo>
                  <a:lnTo>
                    <a:pt x="297434" y="158369"/>
                  </a:lnTo>
                  <a:lnTo>
                    <a:pt x="297688" y="158369"/>
                  </a:lnTo>
                  <a:lnTo>
                    <a:pt x="255778" y="136906"/>
                  </a:lnTo>
                  <a:lnTo>
                    <a:pt x="173863" y="92456"/>
                  </a:lnTo>
                  <a:lnTo>
                    <a:pt x="92964" y="46609"/>
                  </a:lnTo>
                  <a:lnTo>
                    <a:pt x="12700" y="0"/>
                  </a:lnTo>
                  <a:close/>
                </a:path>
                <a:path w="1606550" h="438785">
                  <a:moveTo>
                    <a:pt x="1134999" y="373430"/>
                  </a:moveTo>
                  <a:lnTo>
                    <a:pt x="1135126" y="373443"/>
                  </a:lnTo>
                  <a:lnTo>
                    <a:pt x="1134999" y="373430"/>
                  </a:lnTo>
                  <a:close/>
                </a:path>
                <a:path w="1606550" h="438785">
                  <a:moveTo>
                    <a:pt x="1078103" y="369252"/>
                  </a:moveTo>
                  <a:lnTo>
                    <a:pt x="1078275" y="369265"/>
                  </a:lnTo>
                  <a:lnTo>
                    <a:pt x="1078103" y="369252"/>
                  </a:lnTo>
                  <a:close/>
                </a:path>
                <a:path w="1606550" h="438785">
                  <a:moveTo>
                    <a:pt x="1021974" y="364223"/>
                  </a:moveTo>
                  <a:lnTo>
                    <a:pt x="1021842" y="364223"/>
                  </a:lnTo>
                  <a:lnTo>
                    <a:pt x="1022096" y="364236"/>
                  </a:lnTo>
                  <a:close/>
                </a:path>
                <a:path w="1606550" h="438785">
                  <a:moveTo>
                    <a:pt x="966521" y="358432"/>
                  </a:moveTo>
                  <a:lnTo>
                    <a:pt x="966724" y="358457"/>
                  </a:lnTo>
                  <a:lnTo>
                    <a:pt x="966521" y="358432"/>
                  </a:lnTo>
                  <a:close/>
                </a:path>
                <a:path w="1606550" h="438785">
                  <a:moveTo>
                    <a:pt x="911987" y="351599"/>
                  </a:moveTo>
                  <a:lnTo>
                    <a:pt x="912241" y="351637"/>
                  </a:lnTo>
                  <a:lnTo>
                    <a:pt x="911987" y="351599"/>
                  </a:lnTo>
                  <a:close/>
                </a:path>
                <a:path w="1606550" h="438785">
                  <a:moveTo>
                    <a:pt x="858393" y="343827"/>
                  </a:moveTo>
                  <a:lnTo>
                    <a:pt x="858647" y="343877"/>
                  </a:lnTo>
                  <a:lnTo>
                    <a:pt x="858393" y="343827"/>
                  </a:lnTo>
                  <a:close/>
                </a:path>
                <a:path w="1606550" h="438785">
                  <a:moveTo>
                    <a:pt x="805873" y="334822"/>
                  </a:moveTo>
                  <a:lnTo>
                    <a:pt x="806196" y="334886"/>
                  </a:lnTo>
                  <a:lnTo>
                    <a:pt x="805873" y="334822"/>
                  </a:lnTo>
                  <a:close/>
                </a:path>
                <a:path w="1606550" h="438785">
                  <a:moveTo>
                    <a:pt x="754380" y="324688"/>
                  </a:moveTo>
                  <a:lnTo>
                    <a:pt x="754634" y="324764"/>
                  </a:lnTo>
                  <a:lnTo>
                    <a:pt x="754767" y="324764"/>
                  </a:lnTo>
                  <a:lnTo>
                    <a:pt x="754380" y="324688"/>
                  </a:lnTo>
                  <a:close/>
                </a:path>
                <a:path w="1606550" h="438785">
                  <a:moveTo>
                    <a:pt x="704404" y="313317"/>
                  </a:moveTo>
                  <a:close/>
                </a:path>
                <a:path w="1606550" h="438785">
                  <a:moveTo>
                    <a:pt x="704127" y="313245"/>
                  </a:moveTo>
                  <a:lnTo>
                    <a:pt x="704404" y="313317"/>
                  </a:lnTo>
                  <a:lnTo>
                    <a:pt x="704127" y="313245"/>
                  </a:lnTo>
                  <a:close/>
                </a:path>
                <a:path w="1606550" h="438785">
                  <a:moveTo>
                    <a:pt x="655066" y="300482"/>
                  </a:moveTo>
                  <a:lnTo>
                    <a:pt x="655447" y="300596"/>
                  </a:lnTo>
                  <a:lnTo>
                    <a:pt x="655066" y="300482"/>
                  </a:lnTo>
                  <a:close/>
                </a:path>
                <a:path w="1606550" h="438785">
                  <a:moveTo>
                    <a:pt x="607314" y="286308"/>
                  </a:moveTo>
                  <a:lnTo>
                    <a:pt x="607568" y="286410"/>
                  </a:lnTo>
                  <a:lnTo>
                    <a:pt x="607314" y="286308"/>
                  </a:lnTo>
                  <a:close/>
                </a:path>
                <a:path w="1606550" h="438785">
                  <a:moveTo>
                    <a:pt x="560755" y="271117"/>
                  </a:moveTo>
                  <a:close/>
                </a:path>
                <a:path w="1606550" h="438785">
                  <a:moveTo>
                    <a:pt x="560479" y="271018"/>
                  </a:moveTo>
                  <a:lnTo>
                    <a:pt x="560755" y="271117"/>
                  </a:lnTo>
                  <a:lnTo>
                    <a:pt x="560479" y="271018"/>
                  </a:lnTo>
                  <a:close/>
                </a:path>
                <a:path w="1606550" h="438785">
                  <a:moveTo>
                    <a:pt x="514658" y="254508"/>
                  </a:moveTo>
                  <a:lnTo>
                    <a:pt x="514985" y="254635"/>
                  </a:lnTo>
                  <a:lnTo>
                    <a:pt x="514658" y="254508"/>
                  </a:lnTo>
                  <a:close/>
                </a:path>
                <a:path w="1606550" h="438785">
                  <a:moveTo>
                    <a:pt x="469722" y="236982"/>
                  </a:moveTo>
                  <a:lnTo>
                    <a:pt x="470027" y="237109"/>
                  </a:lnTo>
                  <a:lnTo>
                    <a:pt x="469722" y="236982"/>
                  </a:lnTo>
                  <a:close/>
                </a:path>
                <a:path w="1606550" h="438785">
                  <a:moveTo>
                    <a:pt x="425577" y="218567"/>
                  </a:moveTo>
                  <a:lnTo>
                    <a:pt x="425831" y="218694"/>
                  </a:lnTo>
                  <a:lnTo>
                    <a:pt x="425577" y="218567"/>
                  </a:lnTo>
                  <a:close/>
                </a:path>
                <a:path w="1606550" h="438785">
                  <a:moveTo>
                    <a:pt x="382270" y="199263"/>
                  </a:moveTo>
                  <a:lnTo>
                    <a:pt x="382524" y="199390"/>
                  </a:lnTo>
                  <a:lnTo>
                    <a:pt x="382270" y="199263"/>
                  </a:lnTo>
                  <a:close/>
                </a:path>
                <a:path w="1606550" h="438785">
                  <a:moveTo>
                    <a:pt x="339471" y="179197"/>
                  </a:moveTo>
                  <a:lnTo>
                    <a:pt x="339725" y="179324"/>
                  </a:lnTo>
                  <a:lnTo>
                    <a:pt x="339471" y="179197"/>
                  </a:lnTo>
                  <a:close/>
                </a:path>
                <a:path w="1606550" h="438785">
                  <a:moveTo>
                    <a:pt x="255797" y="136906"/>
                  </a:moveTo>
                  <a:lnTo>
                    <a:pt x="256032" y="137033"/>
                  </a:lnTo>
                  <a:lnTo>
                    <a:pt x="255797" y="136906"/>
                  </a:lnTo>
                  <a:close/>
                </a:path>
                <a:path w="1606550" h="438785">
                  <a:moveTo>
                    <a:pt x="173892" y="92456"/>
                  </a:moveTo>
                  <a:lnTo>
                    <a:pt x="174117" y="92583"/>
                  </a:lnTo>
                  <a:lnTo>
                    <a:pt x="173892" y="92456"/>
                  </a:lnTo>
                  <a:close/>
                </a:path>
              </a:pathLst>
            </a:custGeom>
            <a:solidFill>
              <a:srgbClr val="E6AE00"/>
            </a:solidFill>
          </p:spPr>
          <p:txBody>
            <a:bodyPr wrap="square" lIns="0" tIns="0" rIns="0" bIns="0" rtlCol="0"/>
            <a:p/>
          </p:txBody>
        </p:sp>
        <p:pic>
          <p:nvPicPr>
            <p:cNvPr id="25" name="object 23"/>
            <p:cNvPicPr/>
            <p:nvPr/>
          </p:nvPicPr>
          <p:blipFill>
            <a:blip r:embed="rId13" cstate="print"/>
            <a:stretch>
              <a:fillRect/>
            </a:stretch>
          </p:blipFill>
          <p:spPr>
            <a:xfrm>
              <a:off x="8316467" y="4616183"/>
              <a:ext cx="636282" cy="678192"/>
            </a:xfrm>
            <a:prstGeom prst="rect">
              <a:avLst/>
            </a:prstGeom>
          </p:spPr>
        </p:pic>
        <p:sp>
          <p:nvSpPr>
            <p:cNvPr id="26" name="object 24"/>
            <p:cNvSpPr/>
            <p:nvPr/>
          </p:nvSpPr>
          <p:spPr>
            <a:xfrm>
              <a:off x="8354186" y="4653914"/>
              <a:ext cx="513715" cy="555625"/>
            </a:xfrm>
            <a:custGeom>
              <a:avLst/>
              <a:gdLst/>
              <a:ahLst/>
              <a:cxnLst/>
              <a:rect l="l" t="t" r="r" b="b"/>
              <a:pathLst>
                <a:path w="513715" h="555625">
                  <a:moveTo>
                    <a:pt x="0" y="555498"/>
                  </a:moveTo>
                  <a:lnTo>
                    <a:pt x="513588" y="555498"/>
                  </a:lnTo>
                  <a:lnTo>
                    <a:pt x="513588" y="0"/>
                  </a:lnTo>
                  <a:lnTo>
                    <a:pt x="0" y="0"/>
                  </a:lnTo>
                  <a:lnTo>
                    <a:pt x="0" y="555498"/>
                  </a:lnTo>
                  <a:close/>
                </a:path>
              </a:pathLst>
            </a:custGeom>
            <a:ln w="25400">
              <a:solidFill>
                <a:srgbClr val="E6AE00"/>
              </a:solidFill>
            </a:ln>
          </p:spPr>
          <p:txBody>
            <a:bodyPr wrap="square" lIns="0" tIns="0" rIns="0" bIns="0" rtlCol="0"/>
            <a:p/>
          </p:txBody>
        </p:sp>
        <p:sp>
          <p:nvSpPr>
            <p:cNvPr id="27" name="object 25"/>
            <p:cNvSpPr/>
            <p:nvPr/>
          </p:nvSpPr>
          <p:spPr>
            <a:xfrm>
              <a:off x="8877172" y="4820411"/>
              <a:ext cx="819785" cy="135255"/>
            </a:xfrm>
            <a:custGeom>
              <a:avLst/>
              <a:gdLst/>
              <a:ahLst/>
              <a:cxnLst/>
              <a:rect l="l" t="t" r="r" b="b"/>
              <a:pathLst>
                <a:path w="819784" h="135254">
                  <a:moveTo>
                    <a:pt x="600201" y="57404"/>
                  </a:moveTo>
                  <a:lnTo>
                    <a:pt x="553593" y="66293"/>
                  </a:lnTo>
                  <a:lnTo>
                    <a:pt x="553847" y="66293"/>
                  </a:lnTo>
                  <a:lnTo>
                    <a:pt x="505713" y="74294"/>
                  </a:lnTo>
                  <a:lnTo>
                    <a:pt x="506095" y="74294"/>
                  </a:lnTo>
                  <a:lnTo>
                    <a:pt x="455929" y="81280"/>
                  </a:lnTo>
                  <a:lnTo>
                    <a:pt x="456310" y="81280"/>
                  </a:lnTo>
                  <a:lnTo>
                    <a:pt x="403986" y="87249"/>
                  </a:lnTo>
                  <a:lnTo>
                    <a:pt x="404241" y="87249"/>
                  </a:lnTo>
                  <a:lnTo>
                    <a:pt x="350011" y="92201"/>
                  </a:lnTo>
                  <a:lnTo>
                    <a:pt x="350266" y="92201"/>
                  </a:lnTo>
                  <a:lnTo>
                    <a:pt x="294385" y="96393"/>
                  </a:lnTo>
                  <a:lnTo>
                    <a:pt x="294640" y="96393"/>
                  </a:lnTo>
                  <a:lnTo>
                    <a:pt x="237235" y="99949"/>
                  </a:lnTo>
                  <a:lnTo>
                    <a:pt x="237490" y="99949"/>
                  </a:lnTo>
                  <a:lnTo>
                    <a:pt x="119887" y="105282"/>
                  </a:lnTo>
                  <a:lnTo>
                    <a:pt x="120015" y="105282"/>
                  </a:lnTo>
                  <a:lnTo>
                    <a:pt x="0" y="109600"/>
                  </a:lnTo>
                  <a:lnTo>
                    <a:pt x="1016" y="135000"/>
                  </a:lnTo>
                  <a:lnTo>
                    <a:pt x="180212" y="128143"/>
                  </a:lnTo>
                  <a:lnTo>
                    <a:pt x="296291" y="121793"/>
                  </a:lnTo>
                  <a:lnTo>
                    <a:pt x="352298" y="117475"/>
                  </a:lnTo>
                  <a:lnTo>
                    <a:pt x="406653" y="112521"/>
                  </a:lnTo>
                  <a:lnTo>
                    <a:pt x="459358" y="106552"/>
                  </a:lnTo>
                  <a:lnTo>
                    <a:pt x="509777" y="99440"/>
                  </a:lnTo>
                  <a:lnTo>
                    <a:pt x="558292" y="91312"/>
                  </a:lnTo>
                  <a:lnTo>
                    <a:pt x="605027" y="82423"/>
                  </a:lnTo>
                  <a:lnTo>
                    <a:pt x="650367" y="72770"/>
                  </a:lnTo>
                  <a:lnTo>
                    <a:pt x="694562" y="62611"/>
                  </a:lnTo>
                  <a:lnTo>
                    <a:pt x="715433" y="57531"/>
                  </a:lnTo>
                  <a:lnTo>
                    <a:pt x="599948" y="57531"/>
                  </a:lnTo>
                  <a:lnTo>
                    <a:pt x="600201" y="57404"/>
                  </a:lnTo>
                  <a:close/>
                </a:path>
                <a:path w="819784" h="135254">
                  <a:moveTo>
                    <a:pt x="815568" y="21462"/>
                  </a:moveTo>
                  <a:lnTo>
                    <a:pt x="755015" y="21462"/>
                  </a:lnTo>
                  <a:lnTo>
                    <a:pt x="761365" y="45974"/>
                  </a:lnTo>
                  <a:lnTo>
                    <a:pt x="749040" y="49171"/>
                  </a:lnTo>
                  <a:lnTo>
                    <a:pt x="755396" y="73787"/>
                  </a:lnTo>
                  <a:lnTo>
                    <a:pt x="815568" y="21462"/>
                  </a:lnTo>
                  <a:close/>
                </a:path>
                <a:path w="819784" h="135254">
                  <a:moveTo>
                    <a:pt x="742699" y="24608"/>
                  </a:moveTo>
                  <a:lnTo>
                    <a:pt x="731647" y="27431"/>
                  </a:lnTo>
                  <a:lnTo>
                    <a:pt x="688594" y="37973"/>
                  </a:lnTo>
                  <a:lnTo>
                    <a:pt x="688848" y="37973"/>
                  </a:lnTo>
                  <a:lnTo>
                    <a:pt x="644778" y="48006"/>
                  </a:lnTo>
                  <a:lnTo>
                    <a:pt x="645032" y="48006"/>
                  </a:lnTo>
                  <a:lnTo>
                    <a:pt x="599948" y="57531"/>
                  </a:lnTo>
                  <a:lnTo>
                    <a:pt x="715433" y="57531"/>
                  </a:lnTo>
                  <a:lnTo>
                    <a:pt x="737870" y="52069"/>
                  </a:lnTo>
                  <a:lnTo>
                    <a:pt x="749040" y="49171"/>
                  </a:lnTo>
                  <a:lnTo>
                    <a:pt x="742699" y="24608"/>
                  </a:lnTo>
                  <a:close/>
                </a:path>
                <a:path w="819784" h="135254">
                  <a:moveTo>
                    <a:pt x="755015" y="21462"/>
                  </a:moveTo>
                  <a:lnTo>
                    <a:pt x="742699" y="24608"/>
                  </a:lnTo>
                  <a:lnTo>
                    <a:pt x="749040" y="49171"/>
                  </a:lnTo>
                  <a:lnTo>
                    <a:pt x="761365" y="45974"/>
                  </a:lnTo>
                  <a:lnTo>
                    <a:pt x="755015" y="21462"/>
                  </a:lnTo>
                  <a:close/>
                </a:path>
                <a:path w="819784" h="135254">
                  <a:moveTo>
                    <a:pt x="736346" y="0"/>
                  </a:moveTo>
                  <a:lnTo>
                    <a:pt x="742699" y="24608"/>
                  </a:lnTo>
                  <a:lnTo>
                    <a:pt x="755015" y="21462"/>
                  </a:lnTo>
                  <a:lnTo>
                    <a:pt x="815568" y="21462"/>
                  </a:lnTo>
                  <a:lnTo>
                    <a:pt x="819657" y="17906"/>
                  </a:lnTo>
                  <a:lnTo>
                    <a:pt x="736346" y="0"/>
                  </a:lnTo>
                  <a:close/>
                </a:path>
              </a:pathLst>
            </a:custGeom>
            <a:solidFill>
              <a:srgbClr val="E6AE00"/>
            </a:solidFill>
          </p:spPr>
          <p:txBody>
            <a:bodyPr wrap="square" lIns="0" tIns="0" rIns="0" bIns="0" rtlCol="0"/>
            <a:p/>
          </p:txBody>
        </p:sp>
      </p:grpSp>
      <p:sp>
        <p:nvSpPr>
          <p:cNvPr id="28" name="object 26"/>
          <p:cNvSpPr txBox="1"/>
          <p:nvPr/>
        </p:nvSpPr>
        <p:spPr>
          <a:xfrm>
            <a:off x="945388" y="1147542"/>
            <a:ext cx="812165" cy="299720"/>
          </a:xfrm>
          <a:prstGeom prst="rect">
            <a:avLst/>
          </a:prstGeom>
        </p:spPr>
        <p:txBody>
          <a:bodyPr vert="horz" wrap="square" lIns="0" tIns="12700" rIns="0" bIns="0" rtlCol="0">
            <a:spAutoFit/>
          </a:bodyPr>
          <a:p>
            <a:pPr marL="12700">
              <a:lnSpc>
                <a:spcPct val="100000"/>
              </a:lnSpc>
              <a:spcBef>
                <a:spcPts val="100"/>
              </a:spcBef>
            </a:pPr>
            <a:r>
              <a:rPr sz="1800" b="1">
                <a:solidFill>
                  <a:srgbClr val="E6AE00"/>
                </a:solidFill>
                <a:latin typeface="Calibri" panose="020F0502020204030204"/>
                <a:cs typeface="Calibri" panose="020F0502020204030204"/>
              </a:rPr>
              <a:t>HOM</a:t>
            </a:r>
            <a:r>
              <a:rPr sz="1800" b="1" spc="-5">
                <a:solidFill>
                  <a:srgbClr val="E6AE00"/>
                </a:solidFill>
                <a:latin typeface="Calibri" panose="020F0502020204030204"/>
                <a:cs typeface="Calibri" panose="020F0502020204030204"/>
              </a:rPr>
              <a:t>E</a:t>
            </a:r>
            <a:r>
              <a:rPr sz="1800" spc="-5">
                <a:solidFill>
                  <a:srgbClr val="E6AE00"/>
                </a:solidFill>
                <a:latin typeface="Calibri" panose="020F0502020204030204"/>
                <a:cs typeface="Calibri" panose="020F0502020204030204"/>
              </a:rPr>
              <a:t>*</a:t>
            </a:r>
            <a:r>
              <a:rPr sz="1800" b="1">
                <a:solidFill>
                  <a:srgbClr val="E6AE00"/>
                </a:solidFill>
                <a:latin typeface="Calibri" panose="020F0502020204030204"/>
                <a:cs typeface="Calibri" panose="020F0502020204030204"/>
              </a:rPr>
              <a:t>:</a:t>
            </a:r>
            <a:endParaRPr sz="1800">
              <a:latin typeface="Calibri" panose="020F0502020204030204"/>
              <a:cs typeface="Calibri" panose="020F0502020204030204"/>
            </a:endParaRPr>
          </a:p>
        </p:txBody>
      </p:sp>
      <p:sp>
        <p:nvSpPr>
          <p:cNvPr id="29" name="object 27"/>
          <p:cNvSpPr txBox="1"/>
          <p:nvPr/>
        </p:nvSpPr>
        <p:spPr>
          <a:xfrm>
            <a:off x="1006602" y="2249393"/>
            <a:ext cx="750570" cy="299720"/>
          </a:xfrm>
          <a:prstGeom prst="rect">
            <a:avLst/>
          </a:prstGeom>
        </p:spPr>
        <p:txBody>
          <a:bodyPr vert="horz" wrap="square" lIns="0" tIns="12700" rIns="0" bIns="0" rtlCol="0">
            <a:spAutoFit/>
          </a:bodyPr>
          <a:p>
            <a:pPr marL="12700">
              <a:lnSpc>
                <a:spcPct val="100000"/>
              </a:lnSpc>
              <a:spcBef>
                <a:spcPts val="100"/>
              </a:spcBef>
            </a:pPr>
            <a:r>
              <a:rPr sz="1800" b="1">
                <a:solidFill>
                  <a:srgbClr val="E6AE00"/>
                </a:solidFill>
                <a:latin typeface="Calibri" panose="020F0502020204030204"/>
                <a:cs typeface="Calibri" panose="020F0502020204030204"/>
              </a:rPr>
              <a:t>INSE</a:t>
            </a:r>
            <a:r>
              <a:rPr sz="1800" b="1" spc="-20">
                <a:solidFill>
                  <a:srgbClr val="E6AE00"/>
                </a:solidFill>
                <a:latin typeface="Calibri" panose="020F0502020204030204"/>
                <a:cs typeface="Calibri" panose="020F0502020204030204"/>
              </a:rPr>
              <a:t>R</a:t>
            </a:r>
            <a:r>
              <a:rPr sz="1800" b="1" spc="-80">
                <a:solidFill>
                  <a:srgbClr val="E6AE00"/>
                </a:solidFill>
                <a:latin typeface="Calibri" panose="020F0502020204030204"/>
                <a:cs typeface="Calibri" panose="020F0502020204030204"/>
              </a:rPr>
              <a:t>T</a:t>
            </a:r>
            <a:r>
              <a:rPr sz="1800" b="1">
                <a:solidFill>
                  <a:srgbClr val="E6AE00"/>
                </a:solidFill>
                <a:latin typeface="Calibri" panose="020F0502020204030204"/>
                <a:cs typeface="Calibri" panose="020F0502020204030204"/>
              </a:rPr>
              <a:t>:</a:t>
            </a:r>
            <a:endParaRPr sz="1800">
              <a:latin typeface="Calibri" panose="020F0502020204030204"/>
              <a:cs typeface="Calibri" panose="020F0502020204030204"/>
            </a:endParaRPr>
          </a:p>
        </p:txBody>
      </p:sp>
      <p:sp>
        <p:nvSpPr>
          <p:cNvPr id="30" name="object 28"/>
          <p:cNvSpPr txBox="1"/>
          <p:nvPr/>
        </p:nvSpPr>
        <p:spPr>
          <a:xfrm>
            <a:off x="604266" y="3313146"/>
            <a:ext cx="1152525" cy="299720"/>
          </a:xfrm>
          <a:prstGeom prst="rect">
            <a:avLst/>
          </a:prstGeom>
        </p:spPr>
        <p:txBody>
          <a:bodyPr vert="horz" wrap="square" lIns="0" tIns="12700" rIns="0" bIns="0" rtlCol="0">
            <a:spAutoFit/>
          </a:bodyPr>
          <a:p>
            <a:pPr marL="12700">
              <a:lnSpc>
                <a:spcPct val="100000"/>
              </a:lnSpc>
              <a:spcBef>
                <a:spcPts val="100"/>
              </a:spcBef>
            </a:pPr>
            <a:r>
              <a:rPr sz="1800" b="1">
                <a:solidFill>
                  <a:srgbClr val="E6AE00"/>
                </a:solidFill>
                <a:latin typeface="Calibri" panose="020F0502020204030204"/>
                <a:cs typeface="Calibri" panose="020F0502020204030204"/>
              </a:rPr>
              <a:t>MODELING:</a:t>
            </a:r>
            <a:endParaRPr sz="1800">
              <a:latin typeface="Calibri" panose="020F0502020204030204"/>
              <a:cs typeface="Calibri" panose="020F0502020204030204"/>
            </a:endParaRPr>
          </a:p>
        </p:txBody>
      </p:sp>
      <p:sp>
        <p:nvSpPr>
          <p:cNvPr id="31" name="object 29"/>
          <p:cNvSpPr txBox="1"/>
          <p:nvPr/>
        </p:nvSpPr>
        <p:spPr>
          <a:xfrm>
            <a:off x="1154175" y="4434047"/>
            <a:ext cx="603250" cy="299720"/>
          </a:xfrm>
          <a:prstGeom prst="rect">
            <a:avLst/>
          </a:prstGeom>
        </p:spPr>
        <p:txBody>
          <a:bodyPr vert="horz" wrap="square" lIns="0" tIns="12700" rIns="0" bIns="0" rtlCol="0">
            <a:spAutoFit/>
          </a:bodyPr>
          <a:p>
            <a:pPr marL="12700">
              <a:lnSpc>
                <a:spcPct val="100000"/>
              </a:lnSpc>
              <a:spcBef>
                <a:spcPts val="100"/>
              </a:spcBef>
            </a:pPr>
            <a:r>
              <a:rPr sz="1800" b="1" spc="-5">
                <a:solidFill>
                  <a:srgbClr val="E6AE00"/>
                </a:solidFill>
                <a:latin typeface="Calibri" panose="020F0502020204030204"/>
                <a:cs typeface="Calibri" panose="020F0502020204030204"/>
              </a:rPr>
              <a:t>VIEW:</a:t>
            </a:r>
            <a:endParaRPr sz="1800">
              <a:latin typeface="Calibri" panose="020F0502020204030204"/>
              <a:cs typeface="Calibri" panose="020F0502020204030204"/>
            </a:endParaRPr>
          </a:p>
        </p:txBody>
      </p:sp>
      <p:sp>
        <p:nvSpPr>
          <p:cNvPr id="32" name="object 30"/>
          <p:cNvSpPr txBox="1"/>
          <p:nvPr/>
        </p:nvSpPr>
        <p:spPr>
          <a:xfrm>
            <a:off x="1081024" y="5574254"/>
            <a:ext cx="676275" cy="299720"/>
          </a:xfrm>
          <a:prstGeom prst="rect">
            <a:avLst/>
          </a:prstGeom>
        </p:spPr>
        <p:txBody>
          <a:bodyPr vert="horz" wrap="square" lIns="0" tIns="12700" rIns="0" bIns="0" rtlCol="0">
            <a:spAutoFit/>
          </a:bodyPr>
          <a:p>
            <a:pPr marL="12700">
              <a:lnSpc>
                <a:spcPct val="100000"/>
              </a:lnSpc>
              <a:spcBef>
                <a:spcPts val="100"/>
              </a:spcBef>
            </a:pPr>
            <a:r>
              <a:rPr sz="1800" b="1">
                <a:solidFill>
                  <a:srgbClr val="E6AE00"/>
                </a:solidFill>
                <a:latin typeface="Calibri" panose="020F0502020204030204"/>
                <a:cs typeface="Calibri" panose="020F0502020204030204"/>
              </a:rPr>
              <a:t>HEL</a:t>
            </a:r>
            <a:r>
              <a:rPr sz="1800" b="1" spc="-5">
                <a:solidFill>
                  <a:srgbClr val="E6AE00"/>
                </a:solidFill>
                <a:latin typeface="Calibri" panose="020F0502020204030204"/>
                <a:cs typeface="Calibri" panose="020F0502020204030204"/>
              </a:rPr>
              <a:t>P</a:t>
            </a:r>
            <a:r>
              <a:rPr sz="1800" spc="-5">
                <a:solidFill>
                  <a:srgbClr val="E6AE00"/>
                </a:solidFill>
                <a:latin typeface="Calibri" panose="020F0502020204030204"/>
                <a:cs typeface="Calibri" panose="020F0502020204030204"/>
              </a:rPr>
              <a:t>*</a:t>
            </a:r>
            <a:r>
              <a:rPr sz="1800" b="1">
                <a:solidFill>
                  <a:srgbClr val="E6AE00"/>
                </a:solidFill>
                <a:latin typeface="Calibri" panose="020F0502020204030204"/>
                <a:cs typeface="Calibri" panose="020F0502020204030204"/>
              </a:rPr>
              <a:t>:</a:t>
            </a:r>
            <a:endParaRPr sz="1800">
              <a:latin typeface="Calibri" panose="020F0502020204030204"/>
              <a:cs typeface="Calibri" panose="020F0502020204030204"/>
            </a:endParaRPr>
          </a:p>
        </p:txBody>
      </p:sp>
      <p:sp>
        <p:nvSpPr>
          <p:cNvPr id="33" name="object 31"/>
          <p:cNvSpPr/>
          <p:nvPr/>
        </p:nvSpPr>
        <p:spPr>
          <a:xfrm>
            <a:off x="8540115" y="837789"/>
            <a:ext cx="133350" cy="1971039"/>
          </a:xfrm>
          <a:custGeom>
            <a:avLst/>
            <a:gdLst/>
            <a:ahLst/>
            <a:cxnLst/>
            <a:rect l="l" t="t" r="r" b="b"/>
            <a:pathLst>
              <a:path w="133350" h="1971039">
                <a:moveTo>
                  <a:pt x="0" y="0"/>
                </a:moveTo>
                <a:lnTo>
                  <a:pt x="25955" y="7020"/>
                </a:lnTo>
                <a:lnTo>
                  <a:pt x="47148" y="26162"/>
                </a:lnTo>
                <a:lnTo>
                  <a:pt x="61436" y="54542"/>
                </a:lnTo>
                <a:lnTo>
                  <a:pt x="66675" y="89280"/>
                </a:lnTo>
                <a:lnTo>
                  <a:pt x="66675" y="856614"/>
                </a:lnTo>
                <a:lnTo>
                  <a:pt x="71913" y="891353"/>
                </a:lnTo>
                <a:lnTo>
                  <a:pt x="86201" y="919734"/>
                </a:lnTo>
                <a:lnTo>
                  <a:pt x="107394" y="938875"/>
                </a:lnTo>
                <a:lnTo>
                  <a:pt x="133350" y="945896"/>
                </a:lnTo>
                <a:lnTo>
                  <a:pt x="107394" y="952898"/>
                </a:lnTo>
                <a:lnTo>
                  <a:pt x="86201" y="972010"/>
                </a:lnTo>
                <a:lnTo>
                  <a:pt x="71913" y="1000384"/>
                </a:lnTo>
                <a:lnTo>
                  <a:pt x="66675" y="1035176"/>
                </a:lnTo>
                <a:lnTo>
                  <a:pt x="66675" y="1881251"/>
                </a:lnTo>
                <a:lnTo>
                  <a:pt x="61436" y="1915989"/>
                </a:lnTo>
                <a:lnTo>
                  <a:pt x="47148" y="1944370"/>
                </a:lnTo>
                <a:lnTo>
                  <a:pt x="25955" y="1963511"/>
                </a:lnTo>
                <a:lnTo>
                  <a:pt x="0" y="1970532"/>
                </a:lnTo>
              </a:path>
            </a:pathLst>
          </a:custGeom>
          <a:ln w="19050">
            <a:solidFill>
              <a:srgbClr val="E6AE00"/>
            </a:solidFill>
          </a:ln>
        </p:spPr>
        <p:txBody>
          <a:bodyPr wrap="square" lIns="0" tIns="0" rIns="0" bIns="0" rtlCol="0"/>
          <a:p/>
        </p:txBody>
      </p:sp>
      <p:sp>
        <p:nvSpPr>
          <p:cNvPr id="34" name="object 32"/>
          <p:cNvSpPr txBox="1"/>
          <p:nvPr/>
        </p:nvSpPr>
        <p:spPr>
          <a:xfrm>
            <a:off x="6826250" y="1507714"/>
            <a:ext cx="4366895" cy="1101090"/>
          </a:xfrm>
          <a:prstGeom prst="rect">
            <a:avLst/>
          </a:prstGeom>
        </p:spPr>
        <p:txBody>
          <a:bodyPr vert="horz" wrap="square" lIns="0" tIns="12065" rIns="0" bIns="0" rtlCol="0">
            <a:spAutoFit/>
          </a:bodyPr>
          <a:p>
            <a:pPr marL="2104390" marR="5080">
              <a:lnSpc>
                <a:spcPct val="100000"/>
              </a:lnSpc>
              <a:spcBef>
                <a:spcPts val="95"/>
              </a:spcBef>
            </a:pPr>
            <a:r>
              <a:rPr sz="1400" i="1" spc="-5">
                <a:latin typeface="Calibri" panose="020F0502020204030204"/>
                <a:cs typeface="Calibri" panose="020F0502020204030204"/>
              </a:rPr>
              <a:t>The </a:t>
            </a:r>
            <a:r>
              <a:rPr sz="1400" i="1" spc="-10">
                <a:latin typeface="Calibri" panose="020F0502020204030204"/>
                <a:cs typeface="Calibri" panose="020F0502020204030204"/>
              </a:rPr>
              <a:t>original</a:t>
            </a:r>
            <a:r>
              <a:rPr sz="1400" i="1" spc="10">
                <a:latin typeface="Calibri" panose="020F0502020204030204"/>
                <a:cs typeface="Calibri" panose="020F0502020204030204"/>
              </a:rPr>
              <a:t> </a:t>
            </a:r>
            <a:r>
              <a:rPr sz="1400" i="1" spc="-5">
                <a:latin typeface="Calibri" panose="020F0502020204030204"/>
                <a:cs typeface="Calibri" panose="020F0502020204030204"/>
              </a:rPr>
              <a:t>Home</a:t>
            </a:r>
            <a:r>
              <a:rPr sz="1400" i="1" spc="-15">
                <a:latin typeface="Calibri" panose="020F0502020204030204"/>
                <a:cs typeface="Calibri" panose="020F0502020204030204"/>
              </a:rPr>
              <a:t> </a:t>
            </a:r>
            <a:r>
              <a:rPr sz="1400" i="1" spc="-10">
                <a:latin typeface="Calibri" panose="020F0502020204030204"/>
                <a:cs typeface="Calibri" panose="020F0502020204030204"/>
              </a:rPr>
              <a:t>tools</a:t>
            </a:r>
            <a:r>
              <a:rPr sz="1400" i="1">
                <a:latin typeface="Calibri" panose="020F0502020204030204"/>
                <a:cs typeface="Calibri" panose="020F0502020204030204"/>
              </a:rPr>
              <a:t> </a:t>
            </a:r>
            <a:r>
              <a:rPr sz="1400" i="1" spc="-10">
                <a:latin typeface="Calibri" panose="020F0502020204030204"/>
                <a:cs typeface="Calibri" panose="020F0502020204030204"/>
              </a:rPr>
              <a:t>are </a:t>
            </a:r>
            <a:r>
              <a:rPr sz="1400" i="1" spc="-5">
                <a:latin typeface="Calibri" panose="020F0502020204030204"/>
                <a:cs typeface="Calibri" panose="020F0502020204030204"/>
              </a:rPr>
              <a:t> now</a:t>
            </a:r>
            <a:r>
              <a:rPr sz="1400" i="1" spc="-25">
                <a:latin typeface="Calibri" panose="020F0502020204030204"/>
                <a:cs typeface="Calibri" panose="020F0502020204030204"/>
              </a:rPr>
              <a:t> </a:t>
            </a:r>
            <a:r>
              <a:rPr sz="1400" i="1" spc="-5">
                <a:latin typeface="Calibri" panose="020F0502020204030204"/>
                <a:cs typeface="Calibri" panose="020F0502020204030204"/>
              </a:rPr>
              <a:t>split</a:t>
            </a:r>
            <a:r>
              <a:rPr sz="1400" i="1" spc="10">
                <a:latin typeface="Calibri" panose="020F0502020204030204"/>
                <a:cs typeface="Calibri" panose="020F0502020204030204"/>
              </a:rPr>
              <a:t> </a:t>
            </a:r>
            <a:r>
              <a:rPr sz="1400" i="1" spc="-5">
                <a:latin typeface="Calibri" panose="020F0502020204030204"/>
                <a:cs typeface="Calibri" panose="020F0502020204030204"/>
              </a:rPr>
              <a:t>across</a:t>
            </a:r>
            <a:r>
              <a:rPr sz="1400" i="1" spc="5">
                <a:latin typeface="Calibri" panose="020F0502020204030204"/>
                <a:cs typeface="Calibri" panose="020F0502020204030204"/>
              </a:rPr>
              <a:t> </a:t>
            </a:r>
            <a:r>
              <a:rPr sz="1400" b="1" i="1" spc="-5">
                <a:latin typeface="Calibri" panose="020F0502020204030204"/>
                <a:cs typeface="Calibri" panose="020F0502020204030204"/>
              </a:rPr>
              <a:t>Home</a:t>
            </a:r>
            <a:r>
              <a:rPr sz="1400" b="1" i="1" spc="-10">
                <a:latin typeface="Calibri" panose="020F0502020204030204"/>
                <a:cs typeface="Calibri" panose="020F0502020204030204"/>
              </a:rPr>
              <a:t> </a:t>
            </a:r>
            <a:r>
              <a:rPr sz="1400" i="1" spc="-5">
                <a:latin typeface="Calibri" panose="020F0502020204030204"/>
                <a:cs typeface="Calibri" panose="020F0502020204030204"/>
              </a:rPr>
              <a:t>&amp;</a:t>
            </a:r>
            <a:r>
              <a:rPr sz="1400" i="1" spc="-15">
                <a:latin typeface="Calibri" panose="020F0502020204030204"/>
                <a:cs typeface="Calibri" panose="020F0502020204030204"/>
              </a:rPr>
              <a:t> </a:t>
            </a:r>
            <a:r>
              <a:rPr sz="1400" b="1" i="1" spc="-5">
                <a:latin typeface="Calibri" panose="020F0502020204030204"/>
                <a:cs typeface="Calibri" panose="020F0502020204030204"/>
              </a:rPr>
              <a:t>Insert</a:t>
            </a:r>
            <a:endParaRPr sz="1400">
              <a:latin typeface="Calibri" panose="020F0502020204030204"/>
              <a:cs typeface="Calibri" panose="020F0502020204030204"/>
            </a:endParaRPr>
          </a:p>
          <a:p>
            <a:pPr>
              <a:lnSpc>
                <a:spcPct val="100000"/>
              </a:lnSpc>
              <a:spcBef>
                <a:spcPts val="45"/>
              </a:spcBef>
            </a:pPr>
            <a:endParaRPr sz="1400">
              <a:latin typeface="Calibri" panose="020F0502020204030204"/>
              <a:cs typeface="Calibri" panose="020F0502020204030204"/>
            </a:endParaRPr>
          </a:p>
          <a:p>
            <a:pPr marL="12700" marR="2807335">
              <a:lnSpc>
                <a:spcPct val="100000"/>
              </a:lnSpc>
            </a:pPr>
            <a:r>
              <a:rPr sz="1400" i="1" spc="-10">
                <a:latin typeface="Calibri" panose="020F0502020204030204"/>
                <a:cs typeface="Calibri" panose="020F0502020204030204"/>
              </a:rPr>
              <a:t>“</a:t>
            </a:r>
            <a:r>
              <a:rPr sz="1400" b="1" i="1" spc="-10">
                <a:latin typeface="Calibri" panose="020F0502020204030204"/>
                <a:cs typeface="Calibri" panose="020F0502020204030204"/>
              </a:rPr>
              <a:t>Edit </a:t>
            </a:r>
            <a:r>
              <a:rPr sz="1400" b="1" i="1" spc="-5">
                <a:latin typeface="Calibri" panose="020F0502020204030204"/>
                <a:cs typeface="Calibri" panose="020F0502020204030204"/>
              </a:rPr>
              <a:t>Queries</a:t>
            </a:r>
            <a:r>
              <a:rPr sz="1400" i="1" spc="-5">
                <a:latin typeface="Calibri" panose="020F0502020204030204"/>
                <a:cs typeface="Calibri" panose="020F0502020204030204"/>
              </a:rPr>
              <a:t>” is </a:t>
            </a:r>
            <a:r>
              <a:rPr sz="1400" i="1" spc="-10">
                <a:latin typeface="Calibri" panose="020F0502020204030204"/>
                <a:cs typeface="Calibri" panose="020F0502020204030204"/>
              </a:rPr>
              <a:t>now </a:t>
            </a:r>
            <a:r>
              <a:rPr sz="1400" i="1" spc="-305">
                <a:latin typeface="Calibri" panose="020F0502020204030204"/>
                <a:cs typeface="Calibri" panose="020F0502020204030204"/>
              </a:rPr>
              <a:t> </a:t>
            </a:r>
            <a:r>
              <a:rPr sz="1400" i="1" spc="-15">
                <a:latin typeface="Calibri" panose="020F0502020204030204"/>
                <a:cs typeface="Calibri" panose="020F0502020204030204"/>
              </a:rPr>
              <a:t>“</a:t>
            </a:r>
            <a:r>
              <a:rPr sz="1400" b="1" i="1" spc="-15">
                <a:latin typeface="Calibri" panose="020F0502020204030204"/>
                <a:cs typeface="Calibri" panose="020F0502020204030204"/>
              </a:rPr>
              <a:t>Transform</a:t>
            </a:r>
            <a:r>
              <a:rPr sz="1400" b="1" i="1" spc="-30">
                <a:latin typeface="Calibri" panose="020F0502020204030204"/>
                <a:cs typeface="Calibri" panose="020F0502020204030204"/>
              </a:rPr>
              <a:t> </a:t>
            </a:r>
            <a:r>
              <a:rPr sz="1400" b="1" i="1" spc="-10">
                <a:latin typeface="Calibri" panose="020F0502020204030204"/>
                <a:cs typeface="Calibri" panose="020F0502020204030204"/>
              </a:rPr>
              <a:t>Data</a:t>
            </a:r>
            <a:r>
              <a:rPr sz="1400" i="1" spc="-10">
                <a:latin typeface="Calibri" panose="020F0502020204030204"/>
                <a:cs typeface="Calibri" panose="020F0502020204030204"/>
              </a:rPr>
              <a:t>”</a:t>
            </a:r>
            <a:endParaRPr sz="1400">
              <a:latin typeface="Calibri" panose="020F0502020204030204"/>
              <a:cs typeface="Calibri" panose="020F0502020204030204"/>
            </a:endParaRPr>
          </a:p>
        </p:txBody>
      </p:sp>
      <p:grpSp>
        <p:nvGrpSpPr>
          <p:cNvPr id="35" name="object 33"/>
          <p:cNvGrpSpPr/>
          <p:nvPr/>
        </p:nvGrpSpPr>
        <p:grpSpPr>
          <a:xfrm>
            <a:off x="4304538" y="2183874"/>
            <a:ext cx="2534920" cy="1240790"/>
            <a:chOff x="4304538" y="2422410"/>
            <a:chExt cx="2534920" cy="1240790"/>
          </a:xfrm>
        </p:grpSpPr>
        <p:pic>
          <p:nvPicPr>
            <p:cNvPr id="36" name="object 34"/>
            <p:cNvPicPr/>
            <p:nvPr/>
          </p:nvPicPr>
          <p:blipFill>
            <a:blip r:embed="rId14" cstate="print"/>
            <a:stretch>
              <a:fillRect/>
            </a:stretch>
          </p:blipFill>
          <p:spPr>
            <a:xfrm>
              <a:off x="4304538" y="2422410"/>
              <a:ext cx="2143506" cy="761987"/>
            </a:xfrm>
            <a:prstGeom prst="rect">
              <a:avLst/>
            </a:prstGeom>
          </p:spPr>
        </p:pic>
        <p:sp>
          <p:nvSpPr>
            <p:cNvPr id="37" name="object 35"/>
            <p:cNvSpPr/>
            <p:nvPr/>
          </p:nvSpPr>
          <p:spPr>
            <a:xfrm>
              <a:off x="4342257" y="2460116"/>
              <a:ext cx="2021205" cy="639445"/>
            </a:xfrm>
            <a:custGeom>
              <a:avLst/>
              <a:gdLst/>
              <a:ahLst/>
              <a:cxnLst/>
              <a:rect l="l" t="t" r="r" b="b"/>
              <a:pathLst>
                <a:path w="2021204" h="639444">
                  <a:moveTo>
                    <a:pt x="0" y="639317"/>
                  </a:moveTo>
                  <a:lnTo>
                    <a:pt x="2020824" y="639317"/>
                  </a:lnTo>
                  <a:lnTo>
                    <a:pt x="2020824" y="0"/>
                  </a:lnTo>
                  <a:lnTo>
                    <a:pt x="0" y="0"/>
                  </a:lnTo>
                  <a:lnTo>
                    <a:pt x="0" y="639317"/>
                  </a:lnTo>
                  <a:close/>
                </a:path>
              </a:pathLst>
            </a:custGeom>
            <a:ln w="25400">
              <a:solidFill>
                <a:srgbClr val="E6AE00"/>
              </a:solidFill>
            </a:ln>
          </p:spPr>
          <p:txBody>
            <a:bodyPr wrap="square" lIns="0" tIns="0" rIns="0" bIns="0" rtlCol="0"/>
            <a:p/>
          </p:txBody>
        </p:sp>
        <p:sp>
          <p:nvSpPr>
            <p:cNvPr id="38" name="object 36"/>
            <p:cNvSpPr/>
            <p:nvPr/>
          </p:nvSpPr>
          <p:spPr>
            <a:xfrm>
              <a:off x="6151498" y="3090544"/>
              <a:ext cx="688340" cy="572770"/>
            </a:xfrm>
            <a:custGeom>
              <a:avLst/>
              <a:gdLst/>
              <a:ahLst/>
              <a:cxnLst/>
              <a:rect l="l" t="t" r="r" b="b"/>
              <a:pathLst>
                <a:path w="688340" h="572770">
                  <a:moveTo>
                    <a:pt x="611733" y="548211"/>
                  </a:moveTo>
                  <a:lnTo>
                    <a:pt x="603376" y="572261"/>
                  </a:lnTo>
                  <a:lnTo>
                    <a:pt x="687831" y="561339"/>
                  </a:lnTo>
                  <a:lnTo>
                    <a:pt x="679182" y="552449"/>
                  </a:lnTo>
                  <a:lnTo>
                    <a:pt x="623570" y="552449"/>
                  </a:lnTo>
                  <a:lnTo>
                    <a:pt x="611733" y="548211"/>
                  </a:lnTo>
                  <a:close/>
                </a:path>
                <a:path w="688340" h="572770">
                  <a:moveTo>
                    <a:pt x="620085" y="524172"/>
                  </a:moveTo>
                  <a:lnTo>
                    <a:pt x="611733" y="548211"/>
                  </a:lnTo>
                  <a:lnTo>
                    <a:pt x="623570" y="552449"/>
                  </a:lnTo>
                  <a:lnTo>
                    <a:pt x="632078" y="528446"/>
                  </a:lnTo>
                  <a:lnTo>
                    <a:pt x="620085" y="524172"/>
                  </a:lnTo>
                  <a:close/>
                </a:path>
                <a:path w="688340" h="572770">
                  <a:moveTo>
                    <a:pt x="628396" y="500252"/>
                  </a:moveTo>
                  <a:lnTo>
                    <a:pt x="620085" y="524172"/>
                  </a:lnTo>
                  <a:lnTo>
                    <a:pt x="632078" y="528446"/>
                  </a:lnTo>
                  <a:lnTo>
                    <a:pt x="623570" y="552449"/>
                  </a:lnTo>
                  <a:lnTo>
                    <a:pt x="679182" y="552449"/>
                  </a:lnTo>
                  <a:lnTo>
                    <a:pt x="628396" y="500252"/>
                  </a:lnTo>
                  <a:close/>
                </a:path>
                <a:path w="688340" h="572770">
                  <a:moveTo>
                    <a:pt x="23875" y="0"/>
                  </a:moveTo>
                  <a:lnTo>
                    <a:pt x="0" y="8635"/>
                  </a:lnTo>
                  <a:lnTo>
                    <a:pt x="16510" y="54609"/>
                  </a:lnTo>
                  <a:lnTo>
                    <a:pt x="33909" y="100456"/>
                  </a:lnTo>
                  <a:lnTo>
                    <a:pt x="53086" y="145922"/>
                  </a:lnTo>
                  <a:lnTo>
                    <a:pt x="74802" y="190500"/>
                  </a:lnTo>
                  <a:lnTo>
                    <a:pt x="99949" y="233933"/>
                  </a:lnTo>
                  <a:lnTo>
                    <a:pt x="129286" y="275589"/>
                  </a:lnTo>
                  <a:lnTo>
                    <a:pt x="163575" y="315213"/>
                  </a:lnTo>
                  <a:lnTo>
                    <a:pt x="203835" y="352297"/>
                  </a:lnTo>
                  <a:lnTo>
                    <a:pt x="250189" y="386588"/>
                  </a:lnTo>
                  <a:lnTo>
                    <a:pt x="302005" y="418083"/>
                  </a:lnTo>
                  <a:lnTo>
                    <a:pt x="358521" y="447420"/>
                  </a:lnTo>
                  <a:lnTo>
                    <a:pt x="418973" y="474852"/>
                  </a:lnTo>
                  <a:lnTo>
                    <a:pt x="482473" y="500760"/>
                  </a:lnTo>
                  <a:lnTo>
                    <a:pt x="611733" y="548211"/>
                  </a:lnTo>
                  <a:lnTo>
                    <a:pt x="620085" y="524172"/>
                  </a:lnTo>
                  <a:lnTo>
                    <a:pt x="556895" y="501650"/>
                  </a:lnTo>
                  <a:lnTo>
                    <a:pt x="524345" y="489584"/>
                  </a:lnTo>
                  <a:lnTo>
                    <a:pt x="524128" y="489584"/>
                  </a:lnTo>
                  <a:lnTo>
                    <a:pt x="491744" y="477138"/>
                  </a:lnTo>
                  <a:lnTo>
                    <a:pt x="459994" y="464438"/>
                  </a:lnTo>
                  <a:lnTo>
                    <a:pt x="429182" y="451484"/>
                  </a:lnTo>
                  <a:lnTo>
                    <a:pt x="398652" y="438150"/>
                  </a:lnTo>
                  <a:lnTo>
                    <a:pt x="369714" y="424560"/>
                  </a:lnTo>
                  <a:lnTo>
                    <a:pt x="341249" y="410463"/>
                  </a:lnTo>
                  <a:lnTo>
                    <a:pt x="341394" y="410463"/>
                  </a:lnTo>
                  <a:lnTo>
                    <a:pt x="314795" y="396113"/>
                  </a:lnTo>
                  <a:lnTo>
                    <a:pt x="288416" y="380872"/>
                  </a:lnTo>
                  <a:lnTo>
                    <a:pt x="288596" y="380872"/>
                  </a:lnTo>
                  <a:lnTo>
                    <a:pt x="264033" y="365378"/>
                  </a:lnTo>
                  <a:lnTo>
                    <a:pt x="264176" y="365378"/>
                  </a:lnTo>
                  <a:lnTo>
                    <a:pt x="241592" y="349630"/>
                  </a:lnTo>
                  <a:lnTo>
                    <a:pt x="241046" y="349250"/>
                  </a:lnTo>
                  <a:lnTo>
                    <a:pt x="220357" y="332993"/>
                  </a:lnTo>
                  <a:lnTo>
                    <a:pt x="220217" y="332993"/>
                  </a:lnTo>
                  <a:lnTo>
                    <a:pt x="200478" y="315721"/>
                  </a:lnTo>
                  <a:lnTo>
                    <a:pt x="181610" y="297306"/>
                  </a:lnTo>
                  <a:lnTo>
                    <a:pt x="164718" y="278891"/>
                  </a:lnTo>
                  <a:lnTo>
                    <a:pt x="149514" y="260222"/>
                  </a:lnTo>
                  <a:lnTo>
                    <a:pt x="134620" y="240156"/>
                  </a:lnTo>
                  <a:lnTo>
                    <a:pt x="121158" y="220090"/>
                  </a:lnTo>
                  <a:lnTo>
                    <a:pt x="108838" y="199516"/>
                  </a:lnTo>
                  <a:lnTo>
                    <a:pt x="97437" y="178942"/>
                  </a:lnTo>
                  <a:lnTo>
                    <a:pt x="86494" y="157099"/>
                  </a:lnTo>
                  <a:lnTo>
                    <a:pt x="76379" y="135635"/>
                  </a:lnTo>
                  <a:lnTo>
                    <a:pt x="66785" y="113664"/>
                  </a:lnTo>
                  <a:lnTo>
                    <a:pt x="66697" y="113410"/>
                  </a:lnTo>
                  <a:lnTo>
                    <a:pt x="57635" y="91312"/>
                  </a:lnTo>
                  <a:lnTo>
                    <a:pt x="57561" y="91058"/>
                  </a:lnTo>
                  <a:lnTo>
                    <a:pt x="40355" y="45974"/>
                  </a:lnTo>
                  <a:lnTo>
                    <a:pt x="40294" y="45719"/>
                  </a:lnTo>
                  <a:lnTo>
                    <a:pt x="23875" y="0"/>
                  </a:lnTo>
                  <a:close/>
                </a:path>
                <a:path w="688340" h="572770">
                  <a:moveTo>
                    <a:pt x="524001" y="489457"/>
                  </a:moveTo>
                  <a:lnTo>
                    <a:pt x="524345" y="489584"/>
                  </a:lnTo>
                  <a:lnTo>
                    <a:pt x="524001" y="489457"/>
                  </a:lnTo>
                  <a:close/>
                </a:path>
                <a:path w="688340" h="572770">
                  <a:moveTo>
                    <a:pt x="428878" y="451357"/>
                  </a:moveTo>
                  <a:lnTo>
                    <a:pt x="429132" y="451484"/>
                  </a:lnTo>
                  <a:lnTo>
                    <a:pt x="428878" y="451357"/>
                  </a:lnTo>
                  <a:close/>
                </a:path>
                <a:path w="688340" h="572770">
                  <a:moveTo>
                    <a:pt x="398762" y="438150"/>
                  </a:moveTo>
                  <a:lnTo>
                    <a:pt x="399033" y="438276"/>
                  </a:lnTo>
                  <a:lnTo>
                    <a:pt x="398762" y="438150"/>
                  </a:lnTo>
                  <a:close/>
                </a:path>
                <a:path w="688340" h="572770">
                  <a:moveTo>
                    <a:pt x="369443" y="424433"/>
                  </a:moveTo>
                  <a:lnTo>
                    <a:pt x="369697" y="424560"/>
                  </a:lnTo>
                  <a:lnTo>
                    <a:pt x="369443" y="424433"/>
                  </a:lnTo>
                  <a:close/>
                </a:path>
                <a:path w="688340" h="572770">
                  <a:moveTo>
                    <a:pt x="341394" y="410463"/>
                  </a:moveTo>
                  <a:lnTo>
                    <a:pt x="341249" y="410463"/>
                  </a:lnTo>
                  <a:lnTo>
                    <a:pt x="341629" y="410590"/>
                  </a:lnTo>
                  <a:lnTo>
                    <a:pt x="341394" y="410463"/>
                  </a:lnTo>
                  <a:close/>
                </a:path>
                <a:path w="688340" h="572770">
                  <a:moveTo>
                    <a:pt x="314325" y="395858"/>
                  </a:moveTo>
                  <a:lnTo>
                    <a:pt x="314705" y="396113"/>
                  </a:lnTo>
                  <a:lnTo>
                    <a:pt x="314325" y="395858"/>
                  </a:lnTo>
                  <a:close/>
                </a:path>
                <a:path w="688340" h="572770">
                  <a:moveTo>
                    <a:pt x="288596" y="380872"/>
                  </a:moveTo>
                  <a:lnTo>
                    <a:pt x="288416" y="380872"/>
                  </a:lnTo>
                  <a:lnTo>
                    <a:pt x="288798" y="381000"/>
                  </a:lnTo>
                  <a:lnTo>
                    <a:pt x="288596" y="380872"/>
                  </a:lnTo>
                  <a:close/>
                </a:path>
                <a:path w="688340" h="572770">
                  <a:moveTo>
                    <a:pt x="264176" y="365378"/>
                  </a:moveTo>
                  <a:lnTo>
                    <a:pt x="264033" y="365378"/>
                  </a:lnTo>
                  <a:lnTo>
                    <a:pt x="264540" y="365632"/>
                  </a:lnTo>
                  <a:lnTo>
                    <a:pt x="264176" y="365378"/>
                  </a:lnTo>
                  <a:close/>
                </a:path>
                <a:path w="688340" h="572770">
                  <a:moveTo>
                    <a:pt x="241248" y="349391"/>
                  </a:moveTo>
                  <a:lnTo>
                    <a:pt x="241553" y="349630"/>
                  </a:lnTo>
                  <a:lnTo>
                    <a:pt x="241248" y="349391"/>
                  </a:lnTo>
                  <a:close/>
                </a:path>
                <a:path w="688340" h="572770">
                  <a:moveTo>
                    <a:pt x="241068" y="349250"/>
                  </a:moveTo>
                  <a:lnTo>
                    <a:pt x="241248" y="349391"/>
                  </a:lnTo>
                  <a:lnTo>
                    <a:pt x="241068" y="349250"/>
                  </a:lnTo>
                  <a:close/>
                </a:path>
                <a:path w="688340" h="572770">
                  <a:moveTo>
                    <a:pt x="219710" y="332485"/>
                  </a:moveTo>
                  <a:lnTo>
                    <a:pt x="220217" y="332993"/>
                  </a:lnTo>
                  <a:lnTo>
                    <a:pt x="220357" y="332993"/>
                  </a:lnTo>
                  <a:lnTo>
                    <a:pt x="219710" y="332485"/>
                  </a:lnTo>
                  <a:close/>
                </a:path>
                <a:path w="688340" h="572770">
                  <a:moveTo>
                    <a:pt x="199898" y="315213"/>
                  </a:moveTo>
                  <a:lnTo>
                    <a:pt x="200405" y="315721"/>
                  </a:lnTo>
                  <a:lnTo>
                    <a:pt x="199898" y="315213"/>
                  </a:lnTo>
                  <a:close/>
                </a:path>
                <a:path w="688340" h="572770">
                  <a:moveTo>
                    <a:pt x="182022" y="297711"/>
                  </a:moveTo>
                  <a:close/>
                </a:path>
                <a:path w="688340" h="572770">
                  <a:moveTo>
                    <a:pt x="181650" y="297306"/>
                  </a:moveTo>
                  <a:lnTo>
                    <a:pt x="182022" y="297711"/>
                  </a:lnTo>
                  <a:lnTo>
                    <a:pt x="181650" y="297306"/>
                  </a:lnTo>
                  <a:close/>
                </a:path>
                <a:path w="688340" h="572770">
                  <a:moveTo>
                    <a:pt x="164810" y="278891"/>
                  </a:moveTo>
                  <a:lnTo>
                    <a:pt x="165226" y="279400"/>
                  </a:lnTo>
                  <a:lnTo>
                    <a:pt x="164810" y="278891"/>
                  </a:lnTo>
                  <a:close/>
                </a:path>
                <a:path w="688340" h="572770">
                  <a:moveTo>
                    <a:pt x="149148" y="259776"/>
                  </a:moveTo>
                  <a:lnTo>
                    <a:pt x="149478" y="260222"/>
                  </a:lnTo>
                  <a:lnTo>
                    <a:pt x="149148" y="259776"/>
                  </a:lnTo>
                  <a:close/>
                </a:path>
                <a:path w="688340" h="572770">
                  <a:moveTo>
                    <a:pt x="149102" y="259714"/>
                  </a:moveTo>
                  <a:close/>
                </a:path>
                <a:path w="688340" h="572770">
                  <a:moveTo>
                    <a:pt x="134659" y="240156"/>
                  </a:moveTo>
                  <a:lnTo>
                    <a:pt x="135000" y="240664"/>
                  </a:lnTo>
                  <a:lnTo>
                    <a:pt x="134659" y="240156"/>
                  </a:lnTo>
                  <a:close/>
                </a:path>
                <a:path w="688340" h="572770">
                  <a:moveTo>
                    <a:pt x="121232" y="220090"/>
                  </a:moveTo>
                  <a:lnTo>
                    <a:pt x="121538" y="220599"/>
                  </a:lnTo>
                  <a:lnTo>
                    <a:pt x="121232" y="220090"/>
                  </a:lnTo>
                  <a:close/>
                </a:path>
                <a:path w="688340" h="572770">
                  <a:moveTo>
                    <a:pt x="108881" y="199516"/>
                  </a:moveTo>
                  <a:lnTo>
                    <a:pt x="109092" y="199897"/>
                  </a:lnTo>
                  <a:lnTo>
                    <a:pt x="108881" y="199516"/>
                  </a:lnTo>
                  <a:close/>
                </a:path>
                <a:path w="688340" h="572770">
                  <a:moveTo>
                    <a:pt x="97155" y="178435"/>
                  </a:moveTo>
                  <a:lnTo>
                    <a:pt x="97409" y="178942"/>
                  </a:lnTo>
                  <a:lnTo>
                    <a:pt x="97155" y="178435"/>
                  </a:lnTo>
                  <a:close/>
                </a:path>
                <a:path w="688340" h="572770">
                  <a:moveTo>
                    <a:pt x="86494" y="157099"/>
                  </a:moveTo>
                  <a:lnTo>
                    <a:pt x="86613" y="157352"/>
                  </a:lnTo>
                  <a:lnTo>
                    <a:pt x="86494" y="157099"/>
                  </a:lnTo>
                  <a:close/>
                </a:path>
                <a:path w="688340" h="572770">
                  <a:moveTo>
                    <a:pt x="76200" y="135254"/>
                  </a:moveTo>
                  <a:lnTo>
                    <a:pt x="76326" y="135635"/>
                  </a:lnTo>
                  <a:lnTo>
                    <a:pt x="76200" y="135254"/>
                  </a:lnTo>
                  <a:close/>
                </a:path>
                <a:path w="688340" h="572770">
                  <a:moveTo>
                    <a:pt x="66697" y="113410"/>
                  </a:moveTo>
                  <a:lnTo>
                    <a:pt x="66801" y="113664"/>
                  </a:lnTo>
                  <a:lnTo>
                    <a:pt x="66697" y="113410"/>
                  </a:lnTo>
                  <a:close/>
                </a:path>
                <a:path w="688340" h="572770">
                  <a:moveTo>
                    <a:pt x="57561" y="91058"/>
                  </a:moveTo>
                  <a:lnTo>
                    <a:pt x="57658" y="91312"/>
                  </a:lnTo>
                  <a:lnTo>
                    <a:pt x="57561" y="91058"/>
                  </a:lnTo>
                  <a:close/>
                </a:path>
                <a:path w="688340" h="572770">
                  <a:moveTo>
                    <a:pt x="40294" y="45719"/>
                  </a:moveTo>
                  <a:lnTo>
                    <a:pt x="40386" y="45974"/>
                  </a:lnTo>
                  <a:lnTo>
                    <a:pt x="40294" y="45719"/>
                  </a:lnTo>
                  <a:close/>
                </a:path>
              </a:pathLst>
            </a:custGeom>
            <a:solidFill>
              <a:srgbClr val="E6AE00"/>
            </a:solidFill>
          </p:spPr>
          <p:txBody>
            <a:bodyPr wrap="square" lIns="0" tIns="0" rIns="0" bIns="0" rtlCol="0"/>
            <a:p/>
          </p:txBody>
        </p:sp>
      </p:grpSp>
      <p:sp>
        <p:nvSpPr>
          <p:cNvPr id="39" name="object 37"/>
          <p:cNvSpPr txBox="1"/>
          <p:nvPr/>
        </p:nvSpPr>
        <p:spPr>
          <a:xfrm>
            <a:off x="6918197" y="3266410"/>
            <a:ext cx="4606925" cy="238760"/>
          </a:xfrm>
          <a:prstGeom prst="rect">
            <a:avLst/>
          </a:prstGeom>
        </p:spPr>
        <p:txBody>
          <a:bodyPr vert="horz" wrap="square" lIns="0" tIns="12065" rIns="0" bIns="0" rtlCol="0">
            <a:spAutoFit/>
          </a:bodyPr>
          <a:p>
            <a:pPr marL="12700">
              <a:lnSpc>
                <a:spcPct val="100000"/>
              </a:lnSpc>
              <a:spcBef>
                <a:spcPts val="95"/>
              </a:spcBef>
            </a:pPr>
            <a:r>
              <a:rPr sz="1400" b="1" i="1" spc="-10">
                <a:latin typeface="Calibri" panose="020F0502020204030204"/>
                <a:cs typeface="Calibri" panose="020F0502020204030204"/>
              </a:rPr>
              <a:t>Power</a:t>
            </a:r>
            <a:r>
              <a:rPr sz="1400" b="1" i="1" spc="-5">
                <a:latin typeface="Calibri" panose="020F0502020204030204"/>
                <a:cs typeface="Calibri" panose="020F0502020204030204"/>
              </a:rPr>
              <a:t> </a:t>
            </a:r>
            <a:r>
              <a:rPr sz="1400" b="1" i="1" spc="-10">
                <a:latin typeface="Calibri" panose="020F0502020204030204"/>
                <a:cs typeface="Calibri" panose="020F0502020204030204"/>
              </a:rPr>
              <a:t>Apps</a:t>
            </a:r>
            <a:r>
              <a:rPr sz="1400" b="1" i="1">
                <a:latin typeface="Calibri" panose="020F0502020204030204"/>
                <a:cs typeface="Calibri" panose="020F0502020204030204"/>
              </a:rPr>
              <a:t> </a:t>
            </a:r>
            <a:r>
              <a:rPr sz="1400" i="1" spc="-5">
                <a:latin typeface="Calibri" panose="020F0502020204030204"/>
                <a:cs typeface="Calibri" panose="020F0502020204030204"/>
              </a:rPr>
              <a:t>and</a:t>
            </a:r>
            <a:r>
              <a:rPr sz="1400" i="1" spc="20">
                <a:latin typeface="Calibri" panose="020F0502020204030204"/>
                <a:cs typeface="Calibri" panose="020F0502020204030204"/>
              </a:rPr>
              <a:t> </a:t>
            </a:r>
            <a:r>
              <a:rPr sz="1400" b="1" i="1" spc="-5">
                <a:latin typeface="Calibri" panose="020F0502020204030204"/>
                <a:cs typeface="Calibri" panose="020F0502020204030204"/>
              </a:rPr>
              <a:t>AI</a:t>
            </a:r>
            <a:r>
              <a:rPr sz="1400" b="1" i="1">
                <a:latin typeface="Calibri" panose="020F0502020204030204"/>
                <a:cs typeface="Calibri" panose="020F0502020204030204"/>
              </a:rPr>
              <a:t> </a:t>
            </a:r>
            <a:r>
              <a:rPr sz="1400" b="1" i="1" spc="-10">
                <a:latin typeface="Calibri" panose="020F0502020204030204"/>
                <a:cs typeface="Calibri" panose="020F0502020204030204"/>
              </a:rPr>
              <a:t>Visuals</a:t>
            </a:r>
            <a:r>
              <a:rPr sz="1400" b="1" i="1" spc="10">
                <a:latin typeface="Calibri" panose="020F0502020204030204"/>
                <a:cs typeface="Calibri" panose="020F0502020204030204"/>
              </a:rPr>
              <a:t> </a:t>
            </a:r>
            <a:r>
              <a:rPr sz="1400" i="1" spc="-5">
                <a:latin typeface="Calibri" panose="020F0502020204030204"/>
                <a:cs typeface="Calibri" panose="020F0502020204030204"/>
              </a:rPr>
              <a:t>are</a:t>
            </a:r>
            <a:r>
              <a:rPr sz="1400" i="1" spc="-10">
                <a:latin typeface="Calibri" panose="020F0502020204030204"/>
                <a:cs typeface="Calibri" panose="020F0502020204030204"/>
              </a:rPr>
              <a:t> </a:t>
            </a:r>
            <a:r>
              <a:rPr sz="1400" i="1" spc="-5">
                <a:latin typeface="Calibri" panose="020F0502020204030204"/>
                <a:cs typeface="Calibri" panose="020F0502020204030204"/>
              </a:rPr>
              <a:t>now</a:t>
            </a:r>
            <a:r>
              <a:rPr sz="1400" i="1" spc="-10">
                <a:latin typeface="Calibri" panose="020F0502020204030204"/>
                <a:cs typeface="Calibri" panose="020F0502020204030204"/>
              </a:rPr>
              <a:t> </a:t>
            </a:r>
            <a:r>
              <a:rPr sz="1400" i="1" spc="-5">
                <a:latin typeface="Calibri" panose="020F0502020204030204"/>
                <a:cs typeface="Calibri" panose="020F0502020204030204"/>
              </a:rPr>
              <a:t>featured</a:t>
            </a:r>
            <a:r>
              <a:rPr sz="1400" i="1" spc="10">
                <a:latin typeface="Calibri" panose="020F0502020204030204"/>
                <a:cs typeface="Calibri" panose="020F0502020204030204"/>
              </a:rPr>
              <a:t> </a:t>
            </a:r>
            <a:r>
              <a:rPr sz="1400" i="1" spc="-5">
                <a:latin typeface="Calibri" panose="020F0502020204030204"/>
                <a:cs typeface="Calibri" panose="020F0502020204030204"/>
              </a:rPr>
              <a:t>in</a:t>
            </a:r>
            <a:r>
              <a:rPr sz="1400" i="1" spc="10">
                <a:latin typeface="Calibri" panose="020F0502020204030204"/>
                <a:cs typeface="Calibri" panose="020F0502020204030204"/>
              </a:rPr>
              <a:t> </a:t>
            </a:r>
            <a:r>
              <a:rPr sz="1400" i="1" spc="-5">
                <a:latin typeface="Calibri" panose="020F0502020204030204"/>
                <a:cs typeface="Calibri" panose="020F0502020204030204"/>
              </a:rPr>
              <a:t>the</a:t>
            </a:r>
            <a:r>
              <a:rPr sz="1400" i="1" spc="5">
                <a:latin typeface="Calibri" panose="020F0502020204030204"/>
                <a:cs typeface="Calibri" panose="020F0502020204030204"/>
              </a:rPr>
              <a:t> </a:t>
            </a:r>
            <a:r>
              <a:rPr sz="1400" b="1" i="1" spc="-5">
                <a:latin typeface="Calibri" panose="020F0502020204030204"/>
                <a:cs typeface="Calibri" panose="020F0502020204030204"/>
              </a:rPr>
              <a:t>Insert </a:t>
            </a:r>
            <a:r>
              <a:rPr sz="1400" i="1" spc="-5">
                <a:latin typeface="Calibri" panose="020F0502020204030204"/>
                <a:cs typeface="Calibri" panose="020F0502020204030204"/>
              </a:rPr>
              <a:t>menu</a:t>
            </a:r>
            <a:endParaRPr sz="1400">
              <a:latin typeface="Calibri" panose="020F0502020204030204"/>
              <a:cs typeface="Calibri" panose="020F0502020204030204"/>
            </a:endParaRPr>
          </a:p>
        </p:txBody>
      </p:sp>
      <p:sp>
        <p:nvSpPr>
          <p:cNvPr id="40" name="object 38"/>
          <p:cNvSpPr txBox="1"/>
          <p:nvPr/>
        </p:nvSpPr>
        <p:spPr>
          <a:xfrm>
            <a:off x="6918197" y="4407885"/>
            <a:ext cx="4692650" cy="1165860"/>
          </a:xfrm>
          <a:prstGeom prst="rect">
            <a:avLst/>
          </a:prstGeom>
        </p:spPr>
        <p:txBody>
          <a:bodyPr vert="horz" wrap="square" lIns="0" tIns="12700" rIns="0" bIns="0" rtlCol="0">
            <a:spAutoFit/>
          </a:bodyPr>
          <a:p>
            <a:pPr marL="2882900">
              <a:lnSpc>
                <a:spcPct val="100000"/>
              </a:lnSpc>
              <a:spcBef>
                <a:spcPts val="100"/>
              </a:spcBef>
            </a:pPr>
            <a:r>
              <a:rPr sz="1400" b="1" i="1" spc="-10">
                <a:latin typeface="Calibri" panose="020F0502020204030204"/>
                <a:cs typeface="Calibri" panose="020F0502020204030204"/>
              </a:rPr>
              <a:t>Performance</a:t>
            </a:r>
            <a:r>
              <a:rPr sz="1400" b="1" i="1" spc="-35">
                <a:latin typeface="Calibri" panose="020F0502020204030204"/>
                <a:cs typeface="Calibri" panose="020F0502020204030204"/>
              </a:rPr>
              <a:t> </a:t>
            </a:r>
            <a:r>
              <a:rPr sz="1400" b="1" i="1" spc="-5">
                <a:latin typeface="Calibri" panose="020F0502020204030204"/>
                <a:cs typeface="Calibri" panose="020F0502020204030204"/>
              </a:rPr>
              <a:t>analyzer</a:t>
            </a:r>
            <a:r>
              <a:rPr sz="1400" b="1" i="1" spc="-30">
                <a:latin typeface="Calibri" panose="020F0502020204030204"/>
                <a:cs typeface="Calibri" panose="020F0502020204030204"/>
              </a:rPr>
              <a:t> </a:t>
            </a:r>
            <a:r>
              <a:rPr sz="1400" i="1" spc="-10">
                <a:latin typeface="Calibri" panose="020F0502020204030204"/>
                <a:cs typeface="Calibri" panose="020F0502020204030204"/>
              </a:rPr>
              <a:t>to</a:t>
            </a:r>
            <a:endParaRPr sz="1400">
              <a:latin typeface="Calibri" panose="020F0502020204030204"/>
              <a:cs typeface="Calibri" panose="020F0502020204030204"/>
            </a:endParaRPr>
          </a:p>
          <a:p>
            <a:pPr marL="2882900">
              <a:lnSpc>
                <a:spcPct val="100000"/>
              </a:lnSpc>
            </a:pPr>
            <a:r>
              <a:rPr sz="1400" i="1" spc="-5">
                <a:latin typeface="Calibri" panose="020F0502020204030204"/>
                <a:cs typeface="Calibri" panose="020F0502020204030204"/>
              </a:rPr>
              <a:t>tune &amp;</a:t>
            </a:r>
            <a:r>
              <a:rPr sz="1400" i="1" spc="-10">
                <a:latin typeface="Calibri" panose="020F0502020204030204"/>
                <a:cs typeface="Calibri" panose="020F0502020204030204"/>
              </a:rPr>
              <a:t> optimize</a:t>
            </a:r>
            <a:r>
              <a:rPr sz="1400" i="1" spc="5">
                <a:latin typeface="Calibri" panose="020F0502020204030204"/>
                <a:cs typeface="Calibri" panose="020F0502020204030204"/>
              </a:rPr>
              <a:t> </a:t>
            </a:r>
            <a:r>
              <a:rPr sz="1400" i="1" spc="-5">
                <a:latin typeface="Calibri" panose="020F0502020204030204"/>
                <a:cs typeface="Calibri" panose="020F0502020204030204"/>
              </a:rPr>
              <a:t>reports</a:t>
            </a:r>
            <a:endParaRPr sz="1400">
              <a:latin typeface="Calibri" panose="020F0502020204030204"/>
              <a:cs typeface="Calibri" panose="020F0502020204030204"/>
            </a:endParaRPr>
          </a:p>
          <a:p>
            <a:pPr>
              <a:lnSpc>
                <a:spcPct val="100000"/>
              </a:lnSpc>
            </a:pPr>
            <a:endParaRPr sz="1400">
              <a:latin typeface="Calibri" panose="020F0502020204030204"/>
              <a:cs typeface="Calibri" panose="020F0502020204030204"/>
            </a:endParaRPr>
          </a:p>
          <a:p>
            <a:pPr>
              <a:lnSpc>
                <a:spcPct val="100000"/>
              </a:lnSpc>
              <a:spcBef>
                <a:spcPts val="25"/>
              </a:spcBef>
            </a:pPr>
            <a:endParaRPr sz="1800">
              <a:latin typeface="Calibri" panose="020F0502020204030204"/>
              <a:cs typeface="Calibri" panose="020F0502020204030204"/>
            </a:endParaRPr>
          </a:p>
          <a:p>
            <a:pPr marL="12700">
              <a:lnSpc>
                <a:spcPct val="100000"/>
              </a:lnSpc>
              <a:spcBef>
                <a:spcPts val="5"/>
              </a:spcBef>
            </a:pPr>
            <a:r>
              <a:rPr sz="1400" i="1" spc="-5">
                <a:latin typeface="Calibri" panose="020F0502020204030204"/>
                <a:cs typeface="Calibri" panose="020F0502020204030204"/>
              </a:rPr>
              <a:t>New</a:t>
            </a:r>
            <a:r>
              <a:rPr sz="1400" i="1" spc="-10">
                <a:latin typeface="Calibri" panose="020F0502020204030204"/>
                <a:cs typeface="Calibri" panose="020F0502020204030204"/>
              </a:rPr>
              <a:t> </a:t>
            </a:r>
            <a:r>
              <a:rPr sz="1400" i="1" spc="-5">
                <a:latin typeface="Calibri" panose="020F0502020204030204"/>
                <a:cs typeface="Calibri" panose="020F0502020204030204"/>
              </a:rPr>
              <a:t>report</a:t>
            </a:r>
            <a:r>
              <a:rPr sz="1400" i="1" spc="-20">
                <a:latin typeface="Calibri" panose="020F0502020204030204"/>
                <a:cs typeface="Calibri" panose="020F0502020204030204"/>
              </a:rPr>
              <a:t> </a:t>
            </a:r>
            <a:r>
              <a:rPr sz="1400" b="1" i="1" spc="-10">
                <a:latin typeface="Calibri" panose="020F0502020204030204"/>
                <a:cs typeface="Calibri" panose="020F0502020204030204"/>
              </a:rPr>
              <a:t>Theme</a:t>
            </a:r>
            <a:r>
              <a:rPr sz="1400" b="1" i="1" spc="10">
                <a:latin typeface="Calibri" panose="020F0502020204030204"/>
                <a:cs typeface="Calibri" panose="020F0502020204030204"/>
              </a:rPr>
              <a:t> </a:t>
            </a:r>
            <a:r>
              <a:rPr sz="1400" i="1" spc="-10">
                <a:latin typeface="Calibri" panose="020F0502020204030204"/>
                <a:cs typeface="Calibri" panose="020F0502020204030204"/>
              </a:rPr>
              <a:t>designs</a:t>
            </a:r>
            <a:r>
              <a:rPr sz="1400" i="1" spc="20">
                <a:latin typeface="Calibri" panose="020F0502020204030204"/>
                <a:cs typeface="Calibri" panose="020F0502020204030204"/>
              </a:rPr>
              <a:t> </a:t>
            </a:r>
            <a:r>
              <a:rPr sz="1400" i="1" spc="-5">
                <a:latin typeface="Calibri" panose="020F0502020204030204"/>
                <a:cs typeface="Calibri" panose="020F0502020204030204"/>
              </a:rPr>
              <a:t>&amp; </a:t>
            </a:r>
            <a:r>
              <a:rPr sz="1400" i="1" spc="-10">
                <a:latin typeface="Calibri" panose="020F0502020204030204"/>
                <a:cs typeface="Calibri" panose="020F0502020204030204"/>
              </a:rPr>
              <a:t>previews</a:t>
            </a:r>
            <a:endParaRPr sz="1400">
              <a:latin typeface="Calibri" panose="020F0502020204030204"/>
              <a:cs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4087912" cy="464801"/>
          </a:xfrm>
        </p:spPr>
        <p:txBody>
          <a:bodyPr>
            <a:normAutofit fontScale="60000"/>
          </a:bodyPr>
          <a:p>
            <a:r>
              <a:rPr lang="en-US" sz="3600" b="0" spc="-5">
                <a:latin typeface="Calibri" panose="020F0502020204030204"/>
                <a:cs typeface="Calibri" panose="020F0502020204030204"/>
              </a:rPr>
              <a:t>THE</a:t>
            </a:r>
            <a:r>
              <a:rPr lang="en-US" sz="3600" b="0" spc="-30">
                <a:latin typeface="Calibri" panose="020F0502020204030204"/>
                <a:cs typeface="Calibri" panose="020F0502020204030204"/>
              </a:rPr>
              <a:t> </a:t>
            </a:r>
            <a:r>
              <a:rPr lang="en-US" sz="3600" b="0" spc="-15">
                <a:latin typeface="Calibri" panose="020F0502020204030204"/>
                <a:cs typeface="Calibri" panose="020F0502020204030204"/>
              </a:rPr>
              <a:t>QUERY</a:t>
            </a:r>
            <a:r>
              <a:rPr lang="en-US" sz="3600" b="0" spc="-40">
                <a:latin typeface="Calibri" panose="020F0502020204030204"/>
                <a:cs typeface="Calibri" panose="020F0502020204030204"/>
              </a:rPr>
              <a:t> </a:t>
            </a:r>
            <a:r>
              <a:rPr lang="en-US" sz="3600" b="0" spc="-20">
                <a:latin typeface="Calibri" panose="020F0502020204030204"/>
                <a:cs typeface="Calibri" panose="020F0502020204030204"/>
              </a:rPr>
              <a:t>EDITOR</a:t>
            </a:r>
            <a:endParaRPr lang="en-US"/>
          </a:p>
        </p:txBody>
      </p:sp>
      <p:grpSp>
        <p:nvGrpSpPr>
          <p:cNvPr id="34" name="object 2"/>
          <p:cNvGrpSpPr/>
          <p:nvPr/>
        </p:nvGrpSpPr>
        <p:grpSpPr>
          <a:xfrm>
            <a:off x="1927846" y="1756845"/>
            <a:ext cx="8468360" cy="4420235"/>
            <a:chOff x="1927846" y="2074893"/>
            <a:chExt cx="8468360" cy="4420235"/>
          </a:xfrm>
        </p:grpSpPr>
        <p:pic>
          <p:nvPicPr>
            <p:cNvPr id="35" name="object 3"/>
            <p:cNvPicPr/>
            <p:nvPr/>
          </p:nvPicPr>
          <p:blipFill>
            <a:blip r:embed="rId1" cstate="print"/>
            <a:stretch>
              <a:fillRect/>
            </a:stretch>
          </p:blipFill>
          <p:spPr>
            <a:xfrm>
              <a:off x="1927846" y="2074893"/>
              <a:ext cx="8468133" cy="4419665"/>
            </a:xfrm>
            <a:prstGeom prst="rect">
              <a:avLst/>
            </a:prstGeom>
          </p:spPr>
        </p:pic>
        <p:pic>
          <p:nvPicPr>
            <p:cNvPr id="36" name="object 4"/>
            <p:cNvPicPr/>
            <p:nvPr/>
          </p:nvPicPr>
          <p:blipFill>
            <a:blip r:embed="rId2" cstate="print"/>
            <a:stretch>
              <a:fillRect/>
            </a:stretch>
          </p:blipFill>
          <p:spPr>
            <a:xfrm>
              <a:off x="1939289" y="2087956"/>
              <a:ext cx="8398764" cy="4348607"/>
            </a:xfrm>
            <a:prstGeom prst="rect">
              <a:avLst/>
            </a:prstGeom>
          </p:spPr>
        </p:pic>
      </p:grpSp>
      <p:grpSp>
        <p:nvGrpSpPr>
          <p:cNvPr id="37" name="object 5"/>
          <p:cNvGrpSpPr/>
          <p:nvPr/>
        </p:nvGrpSpPr>
        <p:grpSpPr>
          <a:xfrm>
            <a:off x="262877" y="795982"/>
            <a:ext cx="3357879" cy="916940"/>
            <a:chOff x="262877" y="1114030"/>
            <a:chExt cx="3357879" cy="916940"/>
          </a:xfrm>
        </p:grpSpPr>
        <p:pic>
          <p:nvPicPr>
            <p:cNvPr id="38" name="object 6"/>
            <p:cNvPicPr/>
            <p:nvPr/>
          </p:nvPicPr>
          <p:blipFill>
            <a:blip r:embed="rId3" cstate="print"/>
            <a:stretch>
              <a:fillRect/>
            </a:stretch>
          </p:blipFill>
          <p:spPr>
            <a:xfrm>
              <a:off x="262877" y="1114030"/>
              <a:ext cx="3357396" cy="792544"/>
            </a:xfrm>
            <a:prstGeom prst="rect">
              <a:avLst/>
            </a:prstGeom>
          </p:spPr>
        </p:pic>
        <p:pic>
          <p:nvPicPr>
            <p:cNvPr id="39" name="object 7"/>
            <p:cNvPicPr/>
            <p:nvPr/>
          </p:nvPicPr>
          <p:blipFill>
            <a:blip r:embed="rId4" cstate="print"/>
            <a:stretch>
              <a:fillRect/>
            </a:stretch>
          </p:blipFill>
          <p:spPr>
            <a:xfrm>
              <a:off x="274319" y="1125473"/>
              <a:ext cx="3288029" cy="723138"/>
            </a:xfrm>
            <a:prstGeom prst="rect">
              <a:avLst/>
            </a:prstGeom>
          </p:spPr>
        </p:pic>
        <p:pic>
          <p:nvPicPr>
            <p:cNvPr id="40" name="object 8"/>
            <p:cNvPicPr/>
            <p:nvPr/>
          </p:nvPicPr>
          <p:blipFill>
            <a:blip r:embed="rId5" cstate="print"/>
            <a:stretch>
              <a:fillRect/>
            </a:stretch>
          </p:blipFill>
          <p:spPr>
            <a:xfrm>
              <a:off x="2790443" y="1267155"/>
              <a:ext cx="554748" cy="660704"/>
            </a:xfrm>
            <a:prstGeom prst="rect">
              <a:avLst/>
            </a:prstGeom>
          </p:spPr>
        </p:pic>
        <p:sp>
          <p:nvSpPr>
            <p:cNvPr id="41" name="object 9"/>
            <p:cNvSpPr/>
            <p:nvPr/>
          </p:nvSpPr>
          <p:spPr>
            <a:xfrm>
              <a:off x="2828162" y="1304924"/>
              <a:ext cx="432434" cy="538480"/>
            </a:xfrm>
            <a:custGeom>
              <a:avLst/>
              <a:gdLst/>
              <a:ahLst/>
              <a:cxnLst/>
              <a:rect l="l" t="t" r="r" b="b"/>
              <a:pathLst>
                <a:path w="432435" h="538480">
                  <a:moveTo>
                    <a:pt x="0" y="537972"/>
                  </a:moveTo>
                  <a:lnTo>
                    <a:pt x="432053" y="537972"/>
                  </a:lnTo>
                  <a:lnTo>
                    <a:pt x="432053" y="0"/>
                  </a:lnTo>
                  <a:lnTo>
                    <a:pt x="0" y="0"/>
                  </a:lnTo>
                  <a:lnTo>
                    <a:pt x="0" y="537972"/>
                  </a:lnTo>
                  <a:close/>
                </a:path>
              </a:pathLst>
            </a:custGeom>
            <a:ln w="25400">
              <a:solidFill>
                <a:srgbClr val="E6AE00"/>
              </a:solidFill>
            </a:ln>
          </p:spPr>
          <p:txBody>
            <a:bodyPr wrap="square" lIns="0" tIns="0" rIns="0" bIns="0" rtlCol="0"/>
            <a:p/>
          </p:txBody>
        </p:sp>
        <p:pic>
          <p:nvPicPr>
            <p:cNvPr id="42" name="object 10"/>
            <p:cNvPicPr/>
            <p:nvPr/>
          </p:nvPicPr>
          <p:blipFill>
            <a:blip r:embed="rId6" cstate="print"/>
            <a:stretch>
              <a:fillRect/>
            </a:stretch>
          </p:blipFill>
          <p:spPr>
            <a:xfrm>
              <a:off x="3018662" y="1854326"/>
              <a:ext cx="76200" cy="176149"/>
            </a:xfrm>
            <a:prstGeom prst="rect">
              <a:avLst/>
            </a:prstGeom>
          </p:spPr>
        </p:pic>
      </p:grpSp>
      <p:sp>
        <p:nvSpPr>
          <p:cNvPr id="43" name="object 11"/>
          <p:cNvSpPr txBox="1"/>
          <p:nvPr/>
        </p:nvSpPr>
        <p:spPr>
          <a:xfrm>
            <a:off x="4859273" y="1426424"/>
            <a:ext cx="5153660" cy="269875"/>
          </a:xfrm>
          <a:prstGeom prst="rect">
            <a:avLst/>
          </a:prstGeom>
        </p:spPr>
        <p:txBody>
          <a:bodyPr vert="horz" wrap="square" lIns="0" tIns="12700" rIns="0" bIns="0" rtlCol="0">
            <a:spAutoFit/>
          </a:bodyPr>
          <a:p>
            <a:pPr marL="12700">
              <a:lnSpc>
                <a:spcPct val="100000"/>
              </a:lnSpc>
              <a:spcBef>
                <a:spcPts val="100"/>
              </a:spcBef>
            </a:pPr>
            <a:r>
              <a:rPr sz="1600" b="1" i="1">
                <a:solidFill>
                  <a:srgbClr val="404040"/>
                </a:solidFill>
                <a:latin typeface="Calibri" panose="020F0502020204030204"/>
                <a:cs typeface="Calibri" panose="020F0502020204030204"/>
              </a:rPr>
              <a:t>Query</a:t>
            </a:r>
            <a:r>
              <a:rPr sz="1600" b="1" i="1" spc="-10">
                <a:solidFill>
                  <a:srgbClr val="404040"/>
                </a:solidFill>
                <a:latin typeface="Calibri" panose="020F0502020204030204"/>
                <a:cs typeface="Calibri" panose="020F0502020204030204"/>
              </a:rPr>
              <a:t> </a:t>
            </a:r>
            <a:r>
              <a:rPr sz="1600" b="1" i="1" spc="-5">
                <a:solidFill>
                  <a:srgbClr val="404040"/>
                </a:solidFill>
                <a:latin typeface="Calibri" panose="020F0502020204030204"/>
                <a:cs typeface="Calibri" panose="020F0502020204030204"/>
              </a:rPr>
              <a:t>Editing</a:t>
            </a:r>
            <a:r>
              <a:rPr sz="1600" b="1" i="1" spc="-10">
                <a:solidFill>
                  <a:srgbClr val="404040"/>
                </a:solidFill>
                <a:latin typeface="Calibri" panose="020F0502020204030204"/>
                <a:cs typeface="Calibri" panose="020F0502020204030204"/>
              </a:rPr>
              <a:t> </a:t>
            </a:r>
            <a:r>
              <a:rPr sz="1600" b="1" i="1" spc="-30">
                <a:solidFill>
                  <a:srgbClr val="404040"/>
                </a:solidFill>
                <a:latin typeface="Calibri" panose="020F0502020204030204"/>
                <a:cs typeface="Calibri" panose="020F0502020204030204"/>
              </a:rPr>
              <a:t>Tools</a:t>
            </a:r>
            <a:r>
              <a:rPr sz="1600" b="1" i="1" spc="-10">
                <a:solidFill>
                  <a:srgbClr val="404040"/>
                </a:solidFill>
                <a:latin typeface="Calibri" panose="020F0502020204030204"/>
                <a:cs typeface="Calibri" panose="020F0502020204030204"/>
              </a:rPr>
              <a:t> </a:t>
            </a:r>
            <a:r>
              <a:rPr sz="1400" i="1" spc="-25">
                <a:solidFill>
                  <a:srgbClr val="404040"/>
                </a:solidFill>
                <a:latin typeface="Calibri" panose="020F0502020204030204"/>
                <a:cs typeface="Calibri" panose="020F0502020204030204"/>
              </a:rPr>
              <a:t>(Table</a:t>
            </a:r>
            <a:r>
              <a:rPr sz="1400" i="1" spc="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transformations,</a:t>
            </a:r>
            <a:r>
              <a:rPr sz="1400" i="1" spc="1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calculated</a:t>
            </a:r>
            <a:r>
              <a:rPr sz="1400" i="1" spc="25">
                <a:solidFill>
                  <a:srgbClr val="404040"/>
                </a:solidFill>
                <a:latin typeface="Calibri" panose="020F0502020204030204"/>
                <a:cs typeface="Calibri" panose="020F0502020204030204"/>
              </a:rPr>
              <a:t> </a:t>
            </a:r>
            <a:r>
              <a:rPr sz="1400" i="1" spc="-10">
                <a:solidFill>
                  <a:srgbClr val="404040"/>
                </a:solidFill>
                <a:latin typeface="Calibri" panose="020F0502020204030204"/>
                <a:cs typeface="Calibri" panose="020F0502020204030204"/>
              </a:rPr>
              <a:t>columns,</a:t>
            </a:r>
            <a:r>
              <a:rPr sz="1400" i="1" spc="40">
                <a:solidFill>
                  <a:srgbClr val="404040"/>
                </a:solidFill>
                <a:latin typeface="Calibri" panose="020F0502020204030204"/>
                <a:cs typeface="Calibri" panose="020F0502020204030204"/>
              </a:rPr>
              <a:t> </a:t>
            </a:r>
            <a:r>
              <a:rPr sz="1400" i="1" spc="-10">
                <a:solidFill>
                  <a:srgbClr val="404040"/>
                </a:solidFill>
                <a:latin typeface="Calibri" panose="020F0502020204030204"/>
                <a:cs typeface="Calibri" panose="020F0502020204030204"/>
              </a:rPr>
              <a:t>etc)</a:t>
            </a:r>
            <a:endParaRPr sz="1400">
              <a:latin typeface="Calibri" panose="020F0502020204030204"/>
              <a:cs typeface="Calibri" panose="020F0502020204030204"/>
            </a:endParaRPr>
          </a:p>
        </p:txBody>
      </p:sp>
      <p:sp>
        <p:nvSpPr>
          <p:cNvPr id="44" name="object 12"/>
          <p:cNvSpPr txBox="1"/>
          <p:nvPr/>
        </p:nvSpPr>
        <p:spPr>
          <a:xfrm>
            <a:off x="949705" y="3735792"/>
            <a:ext cx="540385" cy="513715"/>
          </a:xfrm>
          <a:prstGeom prst="rect">
            <a:avLst/>
          </a:prstGeom>
        </p:spPr>
        <p:txBody>
          <a:bodyPr vert="horz" wrap="square" lIns="0" tIns="12700" rIns="0" bIns="0" rtlCol="0">
            <a:spAutoFit/>
          </a:bodyPr>
          <a:p>
            <a:pPr marL="106680" marR="5080" indent="-94615">
              <a:lnSpc>
                <a:spcPct val="100000"/>
              </a:lnSpc>
              <a:spcBef>
                <a:spcPts val="100"/>
              </a:spcBef>
            </a:pPr>
            <a:r>
              <a:rPr sz="1600" b="1" i="1" spc="-5">
                <a:solidFill>
                  <a:srgbClr val="404040"/>
                </a:solidFill>
                <a:latin typeface="Calibri" panose="020F0502020204030204"/>
                <a:cs typeface="Calibri" panose="020F0502020204030204"/>
              </a:rPr>
              <a:t>Que</a:t>
            </a:r>
            <a:r>
              <a:rPr sz="1600" b="1" i="1" spc="10">
                <a:solidFill>
                  <a:srgbClr val="404040"/>
                </a:solidFill>
                <a:latin typeface="Calibri" panose="020F0502020204030204"/>
                <a:cs typeface="Calibri" panose="020F0502020204030204"/>
              </a:rPr>
              <a:t>r</a:t>
            </a:r>
            <a:r>
              <a:rPr sz="1600" b="1" i="1">
                <a:solidFill>
                  <a:srgbClr val="404040"/>
                </a:solidFill>
                <a:latin typeface="Calibri" panose="020F0502020204030204"/>
                <a:cs typeface="Calibri" panose="020F0502020204030204"/>
              </a:rPr>
              <a:t>y  </a:t>
            </a:r>
            <a:r>
              <a:rPr sz="1600" b="1" i="1" spc="-25">
                <a:solidFill>
                  <a:srgbClr val="404040"/>
                </a:solidFill>
                <a:latin typeface="Calibri" panose="020F0502020204030204"/>
                <a:cs typeface="Calibri" panose="020F0502020204030204"/>
              </a:rPr>
              <a:t>P</a:t>
            </a:r>
            <a:r>
              <a:rPr sz="1600" b="1" i="1">
                <a:solidFill>
                  <a:srgbClr val="404040"/>
                </a:solidFill>
                <a:latin typeface="Calibri" panose="020F0502020204030204"/>
                <a:cs typeface="Calibri" panose="020F0502020204030204"/>
              </a:rPr>
              <a:t>ane</a:t>
            </a:r>
            <a:endParaRPr sz="1600">
              <a:latin typeface="Calibri" panose="020F0502020204030204"/>
              <a:cs typeface="Calibri" panose="020F0502020204030204"/>
            </a:endParaRPr>
          </a:p>
        </p:txBody>
      </p:sp>
      <p:sp>
        <p:nvSpPr>
          <p:cNvPr id="45" name="object 13"/>
          <p:cNvSpPr txBox="1"/>
          <p:nvPr/>
        </p:nvSpPr>
        <p:spPr>
          <a:xfrm>
            <a:off x="10637519" y="4045418"/>
            <a:ext cx="1167130" cy="483870"/>
          </a:xfrm>
          <a:prstGeom prst="rect">
            <a:avLst/>
          </a:prstGeom>
        </p:spPr>
        <p:txBody>
          <a:bodyPr vert="horz" wrap="square" lIns="0" tIns="12700" rIns="0" bIns="0" rtlCol="0">
            <a:spAutoFit/>
          </a:bodyPr>
          <a:p>
            <a:pPr marL="12700">
              <a:lnSpc>
                <a:spcPct val="100000"/>
              </a:lnSpc>
              <a:spcBef>
                <a:spcPts val="100"/>
              </a:spcBef>
            </a:pPr>
            <a:r>
              <a:rPr sz="1600" b="1" i="1">
                <a:solidFill>
                  <a:srgbClr val="404040"/>
                </a:solidFill>
                <a:latin typeface="Calibri" panose="020F0502020204030204"/>
                <a:cs typeface="Calibri" panose="020F0502020204030204"/>
              </a:rPr>
              <a:t>Applied</a:t>
            </a:r>
            <a:r>
              <a:rPr sz="1600" b="1" i="1" spc="-65">
                <a:solidFill>
                  <a:srgbClr val="404040"/>
                </a:solidFill>
                <a:latin typeface="Calibri" panose="020F0502020204030204"/>
                <a:cs typeface="Calibri" panose="020F0502020204030204"/>
              </a:rPr>
              <a:t> </a:t>
            </a:r>
            <a:r>
              <a:rPr sz="1600" b="1" i="1" spc="-10">
                <a:solidFill>
                  <a:srgbClr val="404040"/>
                </a:solidFill>
                <a:latin typeface="Calibri" panose="020F0502020204030204"/>
                <a:cs typeface="Calibri" panose="020F0502020204030204"/>
              </a:rPr>
              <a:t>Steps</a:t>
            </a:r>
            <a:endParaRPr sz="1600">
              <a:latin typeface="Calibri" panose="020F0502020204030204"/>
              <a:cs typeface="Calibri" panose="020F0502020204030204"/>
            </a:endParaRPr>
          </a:p>
          <a:p>
            <a:pPr marL="12700">
              <a:lnSpc>
                <a:spcPct val="100000"/>
              </a:lnSpc>
              <a:spcBef>
                <a:spcPts val="10"/>
              </a:spcBef>
            </a:pPr>
            <a:r>
              <a:rPr sz="1400" i="1" spc="-15">
                <a:solidFill>
                  <a:srgbClr val="404040"/>
                </a:solidFill>
                <a:latin typeface="Calibri" panose="020F0502020204030204"/>
                <a:cs typeface="Calibri" panose="020F0502020204030204"/>
              </a:rPr>
              <a:t>(like</a:t>
            </a:r>
            <a:r>
              <a:rPr sz="1400" i="1" spc="-20">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a</a:t>
            </a:r>
            <a:r>
              <a:rPr sz="1400" i="1" spc="-20">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macro)</a:t>
            </a:r>
            <a:endParaRPr sz="1400">
              <a:latin typeface="Calibri" panose="020F0502020204030204"/>
              <a:cs typeface="Calibri" panose="020F0502020204030204"/>
            </a:endParaRPr>
          </a:p>
        </p:txBody>
      </p:sp>
      <p:sp>
        <p:nvSpPr>
          <p:cNvPr id="46" name="object 14"/>
          <p:cNvSpPr txBox="1"/>
          <p:nvPr/>
        </p:nvSpPr>
        <p:spPr>
          <a:xfrm>
            <a:off x="446023" y="2450806"/>
            <a:ext cx="1268730" cy="483870"/>
          </a:xfrm>
          <a:prstGeom prst="rect">
            <a:avLst/>
          </a:prstGeom>
        </p:spPr>
        <p:txBody>
          <a:bodyPr vert="horz" wrap="square" lIns="0" tIns="12700" rIns="0" bIns="0" rtlCol="0">
            <a:spAutoFit/>
          </a:bodyPr>
          <a:p>
            <a:pPr marR="5080" algn="r">
              <a:lnSpc>
                <a:spcPct val="100000"/>
              </a:lnSpc>
              <a:spcBef>
                <a:spcPts val="100"/>
              </a:spcBef>
            </a:pPr>
            <a:r>
              <a:rPr sz="1600" b="1" i="1" spc="-25">
                <a:solidFill>
                  <a:srgbClr val="404040"/>
                </a:solidFill>
                <a:latin typeface="Calibri" panose="020F0502020204030204"/>
                <a:cs typeface="Calibri" panose="020F0502020204030204"/>
              </a:rPr>
              <a:t>F</a:t>
            </a:r>
            <a:r>
              <a:rPr sz="1600" b="1" i="1" spc="-5">
                <a:solidFill>
                  <a:srgbClr val="404040"/>
                </a:solidFill>
                <a:latin typeface="Calibri" panose="020F0502020204030204"/>
                <a:cs typeface="Calibri" panose="020F0502020204030204"/>
              </a:rPr>
              <a:t>orm</a:t>
            </a:r>
            <a:r>
              <a:rPr sz="1600" b="1" i="1">
                <a:solidFill>
                  <a:srgbClr val="404040"/>
                </a:solidFill>
                <a:latin typeface="Calibri" panose="020F0502020204030204"/>
                <a:cs typeface="Calibri" panose="020F0502020204030204"/>
              </a:rPr>
              <a:t>ula Bar</a:t>
            </a:r>
            <a:endParaRPr sz="1600">
              <a:latin typeface="Calibri" panose="020F0502020204030204"/>
              <a:cs typeface="Calibri" panose="020F0502020204030204"/>
            </a:endParaRPr>
          </a:p>
          <a:p>
            <a:pPr marR="5080" algn="r">
              <a:lnSpc>
                <a:spcPct val="100000"/>
              </a:lnSpc>
              <a:spcBef>
                <a:spcPts val="10"/>
              </a:spcBef>
            </a:pPr>
            <a:r>
              <a:rPr sz="1400" i="1" spc="-5">
                <a:solidFill>
                  <a:srgbClr val="404040"/>
                </a:solidFill>
                <a:latin typeface="Calibri" panose="020F0502020204030204"/>
                <a:cs typeface="Calibri" panose="020F0502020204030204"/>
              </a:rPr>
              <a:t>(this</a:t>
            </a:r>
            <a:r>
              <a:rPr sz="1400" i="1" spc="-1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is</a:t>
            </a:r>
            <a:r>
              <a:rPr sz="1400" i="1" spc="-2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“M”</a:t>
            </a:r>
            <a:r>
              <a:rPr sz="1400" i="1" spc="-2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code)</a:t>
            </a:r>
            <a:endParaRPr sz="1400">
              <a:latin typeface="Calibri" panose="020F0502020204030204"/>
              <a:cs typeface="Calibri" panose="020F0502020204030204"/>
            </a:endParaRPr>
          </a:p>
        </p:txBody>
      </p:sp>
      <p:sp>
        <p:nvSpPr>
          <p:cNvPr id="47" name="object 15"/>
          <p:cNvSpPr txBox="1"/>
          <p:nvPr/>
        </p:nvSpPr>
        <p:spPr>
          <a:xfrm>
            <a:off x="10637519" y="2930103"/>
            <a:ext cx="1081405" cy="513715"/>
          </a:xfrm>
          <a:prstGeom prst="rect">
            <a:avLst/>
          </a:prstGeom>
        </p:spPr>
        <p:txBody>
          <a:bodyPr vert="horz" wrap="square" lIns="0" tIns="12700" rIns="0" bIns="0" rtlCol="0">
            <a:spAutoFit/>
          </a:bodyPr>
          <a:p>
            <a:pPr marL="12700" marR="5080">
              <a:lnSpc>
                <a:spcPct val="100000"/>
              </a:lnSpc>
              <a:spcBef>
                <a:spcPts val="100"/>
              </a:spcBef>
            </a:pPr>
            <a:r>
              <a:rPr sz="1600" b="1" i="1" spc="-25">
                <a:solidFill>
                  <a:srgbClr val="404040"/>
                </a:solidFill>
                <a:latin typeface="Calibri" panose="020F0502020204030204"/>
                <a:cs typeface="Calibri" panose="020F0502020204030204"/>
              </a:rPr>
              <a:t>Table </a:t>
            </a:r>
            <a:r>
              <a:rPr sz="1600" b="1" i="1" spc="-5">
                <a:solidFill>
                  <a:srgbClr val="404040"/>
                </a:solidFill>
                <a:latin typeface="Calibri" panose="020F0502020204030204"/>
                <a:cs typeface="Calibri" panose="020F0502020204030204"/>
              </a:rPr>
              <a:t>Name </a:t>
            </a:r>
            <a:r>
              <a:rPr sz="1600" b="1" i="1">
                <a:solidFill>
                  <a:srgbClr val="404040"/>
                </a:solidFill>
                <a:latin typeface="Calibri" panose="020F0502020204030204"/>
                <a:cs typeface="Calibri" panose="020F0502020204030204"/>
              </a:rPr>
              <a:t> &amp;</a:t>
            </a:r>
            <a:r>
              <a:rPr sz="1600" b="1" i="1" spc="-80">
                <a:solidFill>
                  <a:srgbClr val="404040"/>
                </a:solidFill>
                <a:latin typeface="Calibri" panose="020F0502020204030204"/>
                <a:cs typeface="Calibri" panose="020F0502020204030204"/>
              </a:rPr>
              <a:t> </a:t>
            </a:r>
            <a:r>
              <a:rPr sz="1600" b="1" i="1" spc="-5">
                <a:solidFill>
                  <a:srgbClr val="404040"/>
                </a:solidFill>
                <a:latin typeface="Calibri" panose="020F0502020204030204"/>
                <a:cs typeface="Calibri" panose="020F0502020204030204"/>
              </a:rPr>
              <a:t>Properties</a:t>
            </a:r>
            <a:endParaRPr sz="1600">
              <a:latin typeface="Calibri" panose="020F0502020204030204"/>
              <a:cs typeface="Calibri" panose="020F0502020204030204"/>
            </a:endParaRPr>
          </a:p>
        </p:txBody>
      </p:sp>
      <p:grpSp>
        <p:nvGrpSpPr>
          <p:cNvPr id="48" name="object 18"/>
          <p:cNvGrpSpPr/>
          <p:nvPr/>
        </p:nvGrpSpPr>
        <p:grpSpPr>
          <a:xfrm>
            <a:off x="1549527" y="1726016"/>
            <a:ext cx="9005570" cy="4300855"/>
            <a:chOff x="1549527" y="2044064"/>
            <a:chExt cx="9005570" cy="4300855"/>
          </a:xfrm>
        </p:grpSpPr>
        <p:pic>
          <p:nvPicPr>
            <p:cNvPr id="49" name="object 19"/>
            <p:cNvPicPr/>
            <p:nvPr/>
          </p:nvPicPr>
          <p:blipFill>
            <a:blip r:embed="rId7" cstate="print"/>
            <a:stretch>
              <a:fillRect/>
            </a:stretch>
          </p:blipFill>
          <p:spPr>
            <a:xfrm>
              <a:off x="1901952" y="2225065"/>
              <a:ext cx="8521446" cy="818362"/>
            </a:xfrm>
            <a:prstGeom prst="rect">
              <a:avLst/>
            </a:prstGeom>
          </p:spPr>
        </p:pic>
        <p:sp>
          <p:nvSpPr>
            <p:cNvPr id="50" name="object 20"/>
            <p:cNvSpPr/>
            <p:nvPr/>
          </p:nvSpPr>
          <p:spPr>
            <a:xfrm>
              <a:off x="1939671" y="2262758"/>
              <a:ext cx="8399145" cy="695960"/>
            </a:xfrm>
            <a:custGeom>
              <a:avLst/>
              <a:gdLst/>
              <a:ahLst/>
              <a:cxnLst/>
              <a:rect l="l" t="t" r="r" b="b"/>
              <a:pathLst>
                <a:path w="8399145" h="695960">
                  <a:moveTo>
                    <a:pt x="0" y="695706"/>
                  </a:moveTo>
                  <a:lnTo>
                    <a:pt x="8398764" y="695706"/>
                  </a:lnTo>
                  <a:lnTo>
                    <a:pt x="8398764" y="0"/>
                  </a:lnTo>
                  <a:lnTo>
                    <a:pt x="0" y="0"/>
                  </a:lnTo>
                  <a:lnTo>
                    <a:pt x="0" y="695706"/>
                  </a:lnTo>
                  <a:close/>
                </a:path>
              </a:pathLst>
            </a:custGeom>
            <a:ln w="25400">
              <a:solidFill>
                <a:srgbClr val="E6AE00"/>
              </a:solidFill>
            </a:ln>
          </p:spPr>
          <p:txBody>
            <a:bodyPr wrap="square" lIns="0" tIns="0" rIns="0" bIns="0" rtlCol="0"/>
            <a:p/>
          </p:txBody>
        </p:sp>
        <p:pic>
          <p:nvPicPr>
            <p:cNvPr id="51" name="object 21"/>
            <p:cNvPicPr/>
            <p:nvPr/>
          </p:nvPicPr>
          <p:blipFill>
            <a:blip r:embed="rId8" cstate="print"/>
            <a:stretch>
              <a:fillRect/>
            </a:stretch>
          </p:blipFill>
          <p:spPr>
            <a:xfrm>
              <a:off x="4140708" y="2981705"/>
              <a:ext cx="4635245" cy="300100"/>
            </a:xfrm>
            <a:prstGeom prst="rect">
              <a:avLst/>
            </a:prstGeom>
          </p:spPr>
        </p:pic>
        <p:sp>
          <p:nvSpPr>
            <p:cNvPr id="52" name="object 22"/>
            <p:cNvSpPr/>
            <p:nvPr/>
          </p:nvSpPr>
          <p:spPr>
            <a:xfrm>
              <a:off x="4178427" y="3019425"/>
              <a:ext cx="4512945" cy="177800"/>
            </a:xfrm>
            <a:custGeom>
              <a:avLst/>
              <a:gdLst/>
              <a:ahLst/>
              <a:cxnLst/>
              <a:rect l="l" t="t" r="r" b="b"/>
              <a:pathLst>
                <a:path w="4512945" h="177800">
                  <a:moveTo>
                    <a:pt x="0" y="177546"/>
                  </a:moveTo>
                  <a:lnTo>
                    <a:pt x="4512563" y="177546"/>
                  </a:lnTo>
                  <a:lnTo>
                    <a:pt x="4512563" y="0"/>
                  </a:lnTo>
                  <a:lnTo>
                    <a:pt x="0" y="0"/>
                  </a:lnTo>
                  <a:lnTo>
                    <a:pt x="0" y="177546"/>
                  </a:lnTo>
                  <a:close/>
                </a:path>
              </a:pathLst>
            </a:custGeom>
            <a:ln w="25400">
              <a:solidFill>
                <a:srgbClr val="E6AE00"/>
              </a:solidFill>
            </a:ln>
          </p:spPr>
          <p:txBody>
            <a:bodyPr wrap="square" lIns="0" tIns="0" rIns="0" bIns="0" rtlCol="0"/>
            <a:p/>
          </p:txBody>
        </p:sp>
        <p:sp>
          <p:nvSpPr>
            <p:cNvPr id="53" name="object 23"/>
            <p:cNvSpPr/>
            <p:nvPr/>
          </p:nvSpPr>
          <p:spPr>
            <a:xfrm>
              <a:off x="1787271" y="3014852"/>
              <a:ext cx="2388235" cy="76200"/>
            </a:xfrm>
            <a:custGeom>
              <a:avLst/>
              <a:gdLst/>
              <a:ahLst/>
              <a:cxnLst/>
              <a:rect l="l" t="t" r="r" b="b"/>
              <a:pathLst>
                <a:path w="2388235" h="76200">
                  <a:moveTo>
                    <a:pt x="76200" y="0"/>
                  </a:moveTo>
                  <a:lnTo>
                    <a:pt x="0" y="38100"/>
                  </a:lnTo>
                  <a:lnTo>
                    <a:pt x="76200" y="76200"/>
                  </a:lnTo>
                  <a:lnTo>
                    <a:pt x="76200" y="50800"/>
                  </a:lnTo>
                  <a:lnTo>
                    <a:pt x="63500" y="50800"/>
                  </a:lnTo>
                  <a:lnTo>
                    <a:pt x="63500" y="25400"/>
                  </a:lnTo>
                  <a:lnTo>
                    <a:pt x="76200" y="25400"/>
                  </a:lnTo>
                  <a:lnTo>
                    <a:pt x="76200" y="0"/>
                  </a:lnTo>
                  <a:close/>
                </a:path>
                <a:path w="2388235" h="76200">
                  <a:moveTo>
                    <a:pt x="76200" y="25400"/>
                  </a:moveTo>
                  <a:lnTo>
                    <a:pt x="63500" y="25400"/>
                  </a:lnTo>
                  <a:lnTo>
                    <a:pt x="63500" y="50800"/>
                  </a:lnTo>
                  <a:lnTo>
                    <a:pt x="76200" y="50800"/>
                  </a:lnTo>
                  <a:lnTo>
                    <a:pt x="76200" y="25400"/>
                  </a:lnTo>
                  <a:close/>
                </a:path>
                <a:path w="2388235" h="76200">
                  <a:moveTo>
                    <a:pt x="2387854" y="25400"/>
                  </a:moveTo>
                  <a:lnTo>
                    <a:pt x="76200" y="25400"/>
                  </a:lnTo>
                  <a:lnTo>
                    <a:pt x="76200" y="50800"/>
                  </a:lnTo>
                  <a:lnTo>
                    <a:pt x="2387854" y="50800"/>
                  </a:lnTo>
                  <a:lnTo>
                    <a:pt x="2387854" y="25400"/>
                  </a:lnTo>
                  <a:close/>
                </a:path>
              </a:pathLst>
            </a:custGeom>
            <a:solidFill>
              <a:srgbClr val="E6AE00"/>
            </a:solidFill>
          </p:spPr>
          <p:txBody>
            <a:bodyPr wrap="square" lIns="0" tIns="0" rIns="0" bIns="0" rtlCol="0"/>
            <a:p/>
          </p:txBody>
        </p:sp>
        <p:pic>
          <p:nvPicPr>
            <p:cNvPr id="54" name="object 24"/>
            <p:cNvPicPr/>
            <p:nvPr/>
          </p:nvPicPr>
          <p:blipFill>
            <a:blip r:embed="rId9" cstate="print"/>
            <a:stretch>
              <a:fillRect/>
            </a:stretch>
          </p:blipFill>
          <p:spPr>
            <a:xfrm>
              <a:off x="8750045" y="3295700"/>
              <a:ext cx="1673352" cy="563194"/>
            </a:xfrm>
            <a:prstGeom prst="rect">
              <a:avLst/>
            </a:prstGeom>
          </p:spPr>
        </p:pic>
        <p:sp>
          <p:nvSpPr>
            <p:cNvPr id="55" name="object 25"/>
            <p:cNvSpPr/>
            <p:nvPr/>
          </p:nvSpPr>
          <p:spPr>
            <a:xfrm>
              <a:off x="8787765" y="3333368"/>
              <a:ext cx="1550670" cy="440690"/>
            </a:xfrm>
            <a:custGeom>
              <a:avLst/>
              <a:gdLst/>
              <a:ahLst/>
              <a:cxnLst/>
              <a:rect l="l" t="t" r="r" b="b"/>
              <a:pathLst>
                <a:path w="1550670" h="440689">
                  <a:moveTo>
                    <a:pt x="0" y="440435"/>
                  </a:moveTo>
                  <a:lnTo>
                    <a:pt x="1550670" y="440435"/>
                  </a:lnTo>
                  <a:lnTo>
                    <a:pt x="1550670" y="0"/>
                  </a:lnTo>
                  <a:lnTo>
                    <a:pt x="0" y="0"/>
                  </a:lnTo>
                  <a:lnTo>
                    <a:pt x="0" y="440435"/>
                  </a:lnTo>
                  <a:close/>
                </a:path>
              </a:pathLst>
            </a:custGeom>
            <a:ln w="25400">
              <a:solidFill>
                <a:srgbClr val="E6AE00"/>
              </a:solidFill>
            </a:ln>
          </p:spPr>
          <p:txBody>
            <a:bodyPr wrap="square" lIns="0" tIns="0" rIns="0" bIns="0" rtlCol="0"/>
            <a:p/>
          </p:txBody>
        </p:sp>
        <p:pic>
          <p:nvPicPr>
            <p:cNvPr id="56" name="object 26"/>
            <p:cNvPicPr/>
            <p:nvPr/>
          </p:nvPicPr>
          <p:blipFill>
            <a:blip r:embed="rId10" cstate="print"/>
            <a:stretch>
              <a:fillRect/>
            </a:stretch>
          </p:blipFill>
          <p:spPr>
            <a:xfrm>
              <a:off x="1901952" y="3127247"/>
              <a:ext cx="1626107" cy="3217164"/>
            </a:xfrm>
            <a:prstGeom prst="rect">
              <a:avLst/>
            </a:prstGeom>
          </p:spPr>
        </p:pic>
        <p:sp>
          <p:nvSpPr>
            <p:cNvPr id="57" name="object 27"/>
            <p:cNvSpPr/>
            <p:nvPr/>
          </p:nvSpPr>
          <p:spPr>
            <a:xfrm>
              <a:off x="1939671" y="3164966"/>
              <a:ext cx="1503680" cy="3094990"/>
            </a:xfrm>
            <a:custGeom>
              <a:avLst/>
              <a:gdLst/>
              <a:ahLst/>
              <a:cxnLst/>
              <a:rect l="l" t="t" r="r" b="b"/>
              <a:pathLst>
                <a:path w="1503679" h="3094990">
                  <a:moveTo>
                    <a:pt x="0" y="3094482"/>
                  </a:moveTo>
                  <a:lnTo>
                    <a:pt x="1503426" y="3094482"/>
                  </a:lnTo>
                  <a:lnTo>
                    <a:pt x="1503426" y="0"/>
                  </a:lnTo>
                  <a:lnTo>
                    <a:pt x="0" y="0"/>
                  </a:lnTo>
                  <a:lnTo>
                    <a:pt x="0" y="3094482"/>
                  </a:lnTo>
                  <a:close/>
                </a:path>
              </a:pathLst>
            </a:custGeom>
            <a:ln w="25400">
              <a:solidFill>
                <a:srgbClr val="E6AE00"/>
              </a:solidFill>
            </a:ln>
          </p:spPr>
          <p:txBody>
            <a:bodyPr wrap="square" lIns="0" tIns="0" rIns="0" bIns="0" rtlCol="0"/>
            <a:p/>
          </p:txBody>
        </p:sp>
        <p:sp>
          <p:nvSpPr>
            <p:cNvPr id="58" name="object 28"/>
            <p:cNvSpPr/>
            <p:nvPr/>
          </p:nvSpPr>
          <p:spPr>
            <a:xfrm>
              <a:off x="1549527" y="4288154"/>
              <a:ext cx="390525" cy="76200"/>
            </a:xfrm>
            <a:custGeom>
              <a:avLst/>
              <a:gdLst/>
              <a:ahLst/>
              <a:cxnLst/>
              <a:rect l="l" t="t" r="r" b="b"/>
              <a:pathLst>
                <a:path w="390525" h="76200">
                  <a:moveTo>
                    <a:pt x="76199" y="0"/>
                  </a:moveTo>
                  <a:lnTo>
                    <a:pt x="0" y="38100"/>
                  </a:lnTo>
                  <a:lnTo>
                    <a:pt x="76199" y="76200"/>
                  </a:lnTo>
                  <a:lnTo>
                    <a:pt x="76199" y="50800"/>
                  </a:lnTo>
                  <a:lnTo>
                    <a:pt x="63500" y="50800"/>
                  </a:lnTo>
                  <a:lnTo>
                    <a:pt x="63500" y="25400"/>
                  </a:lnTo>
                  <a:lnTo>
                    <a:pt x="76199" y="25400"/>
                  </a:lnTo>
                  <a:lnTo>
                    <a:pt x="76199" y="0"/>
                  </a:lnTo>
                  <a:close/>
                </a:path>
                <a:path w="390525" h="76200">
                  <a:moveTo>
                    <a:pt x="76199" y="25400"/>
                  </a:moveTo>
                  <a:lnTo>
                    <a:pt x="63500" y="25400"/>
                  </a:lnTo>
                  <a:lnTo>
                    <a:pt x="63500" y="50800"/>
                  </a:lnTo>
                  <a:lnTo>
                    <a:pt x="76199" y="50800"/>
                  </a:lnTo>
                  <a:lnTo>
                    <a:pt x="76199" y="25400"/>
                  </a:lnTo>
                  <a:close/>
                </a:path>
                <a:path w="390525" h="76200">
                  <a:moveTo>
                    <a:pt x="390271" y="25400"/>
                  </a:moveTo>
                  <a:lnTo>
                    <a:pt x="76199" y="25400"/>
                  </a:lnTo>
                  <a:lnTo>
                    <a:pt x="76199" y="50800"/>
                  </a:lnTo>
                  <a:lnTo>
                    <a:pt x="390271" y="50800"/>
                  </a:lnTo>
                  <a:lnTo>
                    <a:pt x="390271" y="25400"/>
                  </a:lnTo>
                  <a:close/>
                </a:path>
              </a:pathLst>
            </a:custGeom>
            <a:solidFill>
              <a:srgbClr val="E6AE00"/>
            </a:solidFill>
          </p:spPr>
          <p:txBody>
            <a:bodyPr wrap="square" lIns="0" tIns="0" rIns="0" bIns="0" rtlCol="0"/>
            <a:p/>
          </p:txBody>
        </p:sp>
        <p:pic>
          <p:nvPicPr>
            <p:cNvPr id="59" name="object 29"/>
            <p:cNvPicPr/>
            <p:nvPr/>
          </p:nvPicPr>
          <p:blipFill>
            <a:blip r:embed="rId11" cstate="print"/>
            <a:stretch>
              <a:fillRect/>
            </a:stretch>
          </p:blipFill>
          <p:spPr>
            <a:xfrm>
              <a:off x="10339196" y="3429380"/>
              <a:ext cx="215900" cy="76200"/>
            </a:xfrm>
            <a:prstGeom prst="rect">
              <a:avLst/>
            </a:prstGeom>
          </p:spPr>
        </p:pic>
        <p:pic>
          <p:nvPicPr>
            <p:cNvPr id="60" name="object 30"/>
            <p:cNvPicPr/>
            <p:nvPr/>
          </p:nvPicPr>
          <p:blipFill>
            <a:blip r:embed="rId12" cstate="print"/>
            <a:stretch>
              <a:fillRect/>
            </a:stretch>
          </p:blipFill>
          <p:spPr>
            <a:xfrm>
              <a:off x="8750045" y="3923550"/>
              <a:ext cx="1673352" cy="2292096"/>
            </a:xfrm>
            <a:prstGeom prst="rect">
              <a:avLst/>
            </a:prstGeom>
          </p:spPr>
        </p:pic>
        <p:sp>
          <p:nvSpPr>
            <p:cNvPr id="61" name="object 31"/>
            <p:cNvSpPr/>
            <p:nvPr/>
          </p:nvSpPr>
          <p:spPr>
            <a:xfrm>
              <a:off x="8787765" y="3961257"/>
              <a:ext cx="1550670" cy="2169795"/>
            </a:xfrm>
            <a:custGeom>
              <a:avLst/>
              <a:gdLst/>
              <a:ahLst/>
              <a:cxnLst/>
              <a:rect l="l" t="t" r="r" b="b"/>
              <a:pathLst>
                <a:path w="1550670" h="2169795">
                  <a:moveTo>
                    <a:pt x="0" y="2169414"/>
                  </a:moveTo>
                  <a:lnTo>
                    <a:pt x="1550670" y="2169414"/>
                  </a:lnTo>
                  <a:lnTo>
                    <a:pt x="1550670" y="0"/>
                  </a:lnTo>
                  <a:lnTo>
                    <a:pt x="0" y="0"/>
                  </a:lnTo>
                  <a:lnTo>
                    <a:pt x="0" y="2169414"/>
                  </a:lnTo>
                  <a:close/>
                </a:path>
              </a:pathLst>
            </a:custGeom>
            <a:ln w="25400">
              <a:solidFill>
                <a:srgbClr val="E6AE00"/>
              </a:solidFill>
            </a:ln>
          </p:spPr>
          <p:txBody>
            <a:bodyPr wrap="square" lIns="0" tIns="0" rIns="0" bIns="0" rtlCol="0"/>
            <a:p/>
          </p:txBody>
        </p:sp>
        <p:pic>
          <p:nvPicPr>
            <p:cNvPr id="62" name="object 32"/>
            <p:cNvPicPr/>
            <p:nvPr/>
          </p:nvPicPr>
          <p:blipFill>
            <a:blip r:embed="rId11" cstate="print"/>
            <a:stretch>
              <a:fillRect/>
            </a:stretch>
          </p:blipFill>
          <p:spPr>
            <a:xfrm>
              <a:off x="10338434" y="4548758"/>
              <a:ext cx="215900" cy="76200"/>
            </a:xfrm>
            <a:prstGeom prst="rect">
              <a:avLst/>
            </a:prstGeom>
          </p:spPr>
        </p:pic>
        <p:pic>
          <p:nvPicPr>
            <p:cNvPr id="63" name="object 33"/>
            <p:cNvPicPr/>
            <p:nvPr/>
          </p:nvPicPr>
          <p:blipFill>
            <a:blip r:embed="rId13" cstate="print"/>
            <a:stretch>
              <a:fillRect/>
            </a:stretch>
          </p:blipFill>
          <p:spPr>
            <a:xfrm>
              <a:off x="5662041" y="2044064"/>
              <a:ext cx="76200" cy="218312"/>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37053" y="106484"/>
            <a:ext cx="10464687"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Basic Transformation: Detect and Change Data Type</a:t>
            </a:r>
            <a:endParaRPr lang="en-US" b="0" spc="-10">
              <a:latin typeface="Calibri" panose="020F0502020204030204"/>
              <a:cs typeface="Calibri" panose="020F0502020204030204"/>
            </a:endParaRPr>
          </a:p>
        </p:txBody>
      </p:sp>
      <p:grpSp>
        <p:nvGrpSpPr>
          <p:cNvPr id="11" name="Group 10"/>
          <p:cNvGrpSpPr/>
          <p:nvPr/>
        </p:nvGrpSpPr>
        <p:grpSpPr>
          <a:xfrm>
            <a:off x="4727690" y="1642143"/>
            <a:ext cx="4086662" cy="1036303"/>
            <a:chOff x="3309937" y="3208274"/>
            <a:chExt cx="3438525" cy="892238"/>
          </a:xfrm>
        </p:grpSpPr>
        <p:pic>
          <p:nvPicPr>
            <p:cNvPr id="12" name="Picture 11"/>
            <p:cNvPicPr>
              <a:picLocks noChangeAspect="1"/>
            </p:cNvPicPr>
            <p:nvPr/>
          </p:nvPicPr>
          <p:blipFill>
            <a:blip r:embed="rId1"/>
            <a:stretch>
              <a:fillRect/>
            </a:stretch>
          </p:blipFill>
          <p:spPr>
            <a:xfrm>
              <a:off x="3309937" y="3214687"/>
              <a:ext cx="3438525" cy="885825"/>
            </a:xfrm>
            <a:prstGeom prst="rect">
              <a:avLst/>
            </a:prstGeom>
          </p:spPr>
        </p:pic>
        <p:sp>
          <p:nvSpPr>
            <p:cNvPr id="13" name="Rectangle 12"/>
            <p:cNvSpPr/>
            <p:nvPr/>
          </p:nvSpPr>
          <p:spPr>
            <a:xfrm>
              <a:off x="3309937" y="3208274"/>
              <a:ext cx="1112699" cy="507690"/>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p:cNvSpPr/>
          <p:nvPr/>
        </p:nvSpPr>
        <p:spPr>
          <a:xfrm>
            <a:off x="489063" y="744954"/>
            <a:ext cx="11702937" cy="3398366"/>
          </a:xfrm>
          <a:prstGeom prst="rect">
            <a:avLst/>
          </a:prstGeom>
        </p:spPr>
        <p:txBody>
          <a:bodyPr wrap="square">
            <a:spAutoFit/>
          </a:bodyPr>
          <a:lstStyle/>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Power BI automatically detects data types to the best of its ability, but we need to double check and manually correct if it was incorrectly detected</a:t>
            </a: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Available in Transform ribbon and</a:t>
            </a: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partially in Home ribbon</a:t>
            </a: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Data Types:</a:t>
            </a:r>
            <a:endParaRPr lang="en-US" sz="1800" dirty="0">
              <a:latin typeface="Calibri" panose="020F0502020204030204" charset="0"/>
              <a:cs typeface="Calibri" panose="020F0502020204030204" charset="0"/>
            </a:endParaRPr>
          </a:p>
          <a:p>
            <a:pPr marL="782320" lvl="1" indent="-285750">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Data Type Selector</a:t>
            </a:r>
            <a:endParaRPr lang="en-US" sz="1800" dirty="0">
              <a:latin typeface="Calibri" panose="020F0502020204030204" charset="0"/>
              <a:cs typeface="Calibri" panose="020F0502020204030204" charset="0"/>
            </a:endParaRPr>
          </a:p>
          <a:p>
            <a:pPr marL="782320" lvl="1" indent="-285750">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Detect Data Type</a:t>
            </a:r>
            <a:endParaRPr lang="en-US" sz="1800" dirty="0">
              <a:latin typeface="Calibri" panose="020F0502020204030204" charset="0"/>
              <a:cs typeface="Calibri" panose="020F0502020204030204" charset="0"/>
            </a:endParaRPr>
          </a:p>
          <a:p>
            <a:pPr>
              <a:lnSpc>
                <a:spcPct val="100000"/>
              </a:lnSpc>
              <a:spcBef>
                <a:spcPts val="600"/>
              </a:spcBef>
              <a:spcAft>
                <a:spcPts val="1100"/>
              </a:spcAft>
            </a:pPr>
            <a:endParaRPr lang="en-US" sz="1800" dirty="0">
              <a:latin typeface="Calibri" panose="020F0502020204030204" charset="0"/>
              <a:cs typeface="Calibri" panose="020F0502020204030204" charset="0"/>
            </a:endParaRPr>
          </a:p>
        </p:txBody>
      </p:sp>
      <p:pic>
        <p:nvPicPr>
          <p:cNvPr id="15" name="Picture 14"/>
          <p:cNvPicPr>
            <a:picLocks noChangeAspect="1"/>
          </p:cNvPicPr>
          <p:nvPr/>
        </p:nvPicPr>
        <p:blipFill>
          <a:blip r:embed="rId2"/>
          <a:stretch>
            <a:fillRect/>
          </a:stretch>
        </p:blipFill>
        <p:spPr>
          <a:xfrm>
            <a:off x="4727690" y="2836323"/>
            <a:ext cx="1695887" cy="2806081"/>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Placeholder 6"/>
          <p:cNvSpPr txBox="1"/>
          <p:nvPr/>
        </p:nvSpPr>
        <p:spPr>
          <a:xfrm>
            <a:off x="243070" y="18085"/>
            <a:ext cx="10464687" cy="105498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Basic Transformation: Manage Columns and Reduce Rows</a:t>
            </a:r>
            <a:endParaRPr lang="en-US" b="0" spc="-10">
              <a:latin typeface="Calibri" panose="020F0502020204030204"/>
              <a:cs typeface="Calibri" panose="020F0502020204030204"/>
            </a:endParaRPr>
          </a:p>
        </p:txBody>
      </p:sp>
      <p:sp>
        <p:nvSpPr>
          <p:cNvPr id="7" name="Content Placeholder 2"/>
          <p:cNvSpPr txBox="1"/>
          <p:nvPr/>
        </p:nvSpPr>
        <p:spPr>
          <a:xfrm>
            <a:off x="543108" y="1349694"/>
            <a:ext cx="6663081" cy="26152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Available in </a:t>
            </a:r>
            <a:r>
              <a:rPr lang="en-US" sz="1800" b="1" dirty="0">
                <a:latin typeface="Calibri" panose="020F0502020204030204" charset="0"/>
                <a:cs typeface="Calibri" panose="020F0502020204030204" charset="0"/>
              </a:rPr>
              <a:t>Home </a:t>
            </a:r>
            <a:r>
              <a:rPr lang="en-US" sz="1800" dirty="0">
                <a:latin typeface="Calibri" panose="020F0502020204030204" charset="0"/>
                <a:cs typeface="Calibri" panose="020F0502020204030204" charset="0"/>
              </a:rPr>
              <a:t>ribbon: Manage Columns and Reduce Rows</a:t>
            </a:r>
            <a:endParaRPr lang="en-US" sz="1800" dirty="0">
              <a:latin typeface="Calibri" panose="020F0502020204030204" charset="0"/>
              <a:cs typeface="Calibri" panose="020F0502020204030204" charset="0"/>
            </a:endParaRPr>
          </a:p>
          <a:p>
            <a:pPr>
              <a:lnSpc>
                <a:spcPct val="100000"/>
              </a:lnSpc>
              <a:spcBef>
                <a:spcPts val="600"/>
              </a:spcBef>
              <a:spcAft>
                <a:spcPts val="1200"/>
              </a:spcAft>
              <a:buFont typeface="Wingdings" panose="05000000000000000000" pitchFamily="2" charset="2"/>
              <a:buChar char="§"/>
            </a:pPr>
            <a:r>
              <a:rPr lang="en-US" sz="1800" dirty="0">
                <a:solidFill>
                  <a:srgbClr val="0070C0"/>
                </a:solidFill>
                <a:latin typeface="Calibri" panose="020F0502020204030204" charset="0"/>
                <a:cs typeface="Calibri" panose="020F0502020204030204" charset="0"/>
              </a:rPr>
              <a:t>Manage Columns</a:t>
            </a:r>
            <a:r>
              <a:rPr lang="en-US" sz="1800" dirty="0">
                <a:latin typeface="Calibri" panose="020F0502020204030204" charset="0"/>
                <a:cs typeface="Calibri" panose="020F0502020204030204" charset="0"/>
              </a:rPr>
              <a:t>:</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Choose Columns</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Go to Column</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Remove Columns</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Remove Other Columns</a:t>
            </a:r>
            <a:endParaRPr lang="en-US" sz="1800" dirty="0">
              <a:latin typeface="Calibri" panose="020F0502020204030204" charset="0"/>
              <a:cs typeface="Calibri" panose="020F0502020204030204" charset="0"/>
            </a:endParaRPr>
          </a:p>
          <a:p>
            <a:pPr>
              <a:lnSpc>
                <a:spcPct val="100000"/>
              </a:lnSpc>
              <a:spcBef>
                <a:spcPts val="600"/>
              </a:spcBef>
              <a:spcAft>
                <a:spcPts val="1200"/>
              </a:spcAft>
              <a:buFont typeface="Wingdings" panose="05000000000000000000" pitchFamily="2" charset="2"/>
              <a:buChar char="§"/>
            </a:pPr>
            <a:endParaRPr lang="en-US" sz="1800" dirty="0">
              <a:latin typeface="Calibri" panose="020F0502020204030204" charset="0"/>
              <a:cs typeface="Calibri" panose="020F0502020204030204" charset="0"/>
            </a:endParaRPr>
          </a:p>
        </p:txBody>
      </p:sp>
      <p:grpSp>
        <p:nvGrpSpPr>
          <p:cNvPr id="8" name="Group 7"/>
          <p:cNvGrpSpPr/>
          <p:nvPr/>
        </p:nvGrpSpPr>
        <p:grpSpPr>
          <a:xfrm>
            <a:off x="4222917" y="4882176"/>
            <a:ext cx="2143125" cy="895350"/>
            <a:chOff x="7144761" y="1366932"/>
            <a:chExt cx="2143125" cy="895350"/>
          </a:xfrm>
        </p:grpSpPr>
        <p:pic>
          <p:nvPicPr>
            <p:cNvPr id="9" name="Picture 8"/>
            <p:cNvPicPr>
              <a:picLocks noChangeAspect="1"/>
            </p:cNvPicPr>
            <p:nvPr/>
          </p:nvPicPr>
          <p:blipFill>
            <a:blip r:embed="rId1"/>
            <a:stretch>
              <a:fillRect/>
            </a:stretch>
          </p:blipFill>
          <p:spPr>
            <a:xfrm>
              <a:off x="7144761" y="1366932"/>
              <a:ext cx="2143125" cy="895350"/>
            </a:xfrm>
            <a:prstGeom prst="rect">
              <a:avLst/>
            </a:prstGeom>
          </p:spPr>
        </p:pic>
        <p:sp>
          <p:nvSpPr>
            <p:cNvPr id="10" name="Rectangle 9"/>
            <p:cNvSpPr/>
            <p:nvPr/>
          </p:nvSpPr>
          <p:spPr>
            <a:xfrm>
              <a:off x="7144761" y="1386679"/>
              <a:ext cx="2143125" cy="875603"/>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4522955" y="2027648"/>
            <a:ext cx="3479156" cy="2292935"/>
          </a:xfrm>
          <a:prstGeom prst="rect">
            <a:avLst/>
          </a:prstGeom>
        </p:spPr>
        <p:txBody>
          <a:bodyPr wrap="square">
            <a:spAutoFit/>
          </a:bodyPr>
          <a:lstStyle/>
          <a:p>
            <a:pPr marL="182880" indent="-377825" defTabSz="731520">
              <a:spcBef>
                <a:spcPts val="600"/>
              </a:spcBef>
              <a:spcAft>
                <a:spcPts val="1200"/>
              </a:spcAft>
              <a:buClr>
                <a:srgbClr val="0070C0"/>
              </a:buClr>
              <a:buSzPct val="75000"/>
              <a:buFont typeface="Wingdings" panose="05000000000000000000" pitchFamily="2" charset="2"/>
              <a:buChar char="§"/>
            </a:pPr>
            <a:r>
              <a:rPr lang="en-US" sz="1800" dirty="0">
                <a:solidFill>
                  <a:srgbClr val="0070C0"/>
                </a:solidFill>
                <a:latin typeface="Calibri" panose="020F0502020204030204" charset="0"/>
                <a:ea typeface="Verdana" panose="020B0604030504040204" pitchFamily="34" charset="0"/>
                <a:cs typeface="Calibri" panose="020F0502020204030204" charset="0"/>
              </a:rPr>
              <a:t>Reduce Rows</a:t>
            </a:r>
            <a:r>
              <a:rPr lang="en-US" sz="1800" dirty="0">
                <a:latin typeface="Calibri" panose="020F0502020204030204" charset="0"/>
                <a:ea typeface="Verdana" panose="020B0604030504040204" pitchFamily="34" charset="0"/>
                <a:cs typeface="Calibri" panose="020F0502020204030204" charset="0"/>
              </a:rPr>
              <a:t>:</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Top Rows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Bottom Rows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Range of Rows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Duplicates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Errors</a:t>
            </a:r>
            <a:endParaRPr lang="en-US" sz="1800" dirty="0">
              <a:latin typeface="Calibri" panose="020F0502020204030204" charset="0"/>
              <a:ea typeface="Verdana" panose="020B0604030504040204" pitchFamily="34" charset="0"/>
              <a:cs typeface="Calibri" panose="020F0502020204030204" charset="0"/>
            </a:endParaRPr>
          </a:p>
        </p:txBody>
      </p:sp>
      <p:sp>
        <p:nvSpPr>
          <p:cNvPr id="12" name="Rectangle 11"/>
          <p:cNvSpPr/>
          <p:nvPr/>
        </p:nvSpPr>
        <p:spPr>
          <a:xfrm>
            <a:off x="7647938" y="2486252"/>
            <a:ext cx="3359857" cy="2139047"/>
          </a:xfrm>
          <a:prstGeom prst="rect">
            <a:avLst/>
          </a:prstGeom>
        </p:spPr>
        <p:txBody>
          <a:bodyPr wrap="square">
            <a:spAutoFit/>
          </a:bodyPr>
          <a:lstStyle/>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Top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Bottom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Alternate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Duplicates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Blank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Errors</a:t>
            </a:r>
            <a:endParaRPr lang="en-US" sz="1800">
              <a:latin typeface="Calibri" panose="020F0502020204030204" charset="0"/>
              <a:ea typeface="Verdana" panose="020B0604030504040204" pitchFamily="34" charset="0"/>
              <a:cs typeface="Calibri" panose="020F05020202040302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Power BI</a:t>
            </a:r>
            <a:endParaRPr lang="en-GB" altLang="en-US"/>
          </a:p>
        </p:txBody>
      </p:sp>
      <p:sp>
        <p:nvSpPr>
          <p:cNvPr id="3" name="Content Placeholder 2"/>
          <p:cNvSpPr>
            <a:spLocks noGrp="1"/>
          </p:cNvSpPr>
          <p:nvPr>
            <p:ph idx="1"/>
          </p:nvPr>
        </p:nvSpPr>
        <p:spPr/>
        <p:txBody>
          <a:bodyPr/>
          <a:p>
            <a:r>
              <a:rPr lang="en-US" altLang="en-GB"/>
              <a:t>Power BI is a Data Visualization and Business Intelligence tool by Microsoft that converts data from different data sources to create various business intelligence reports. </a:t>
            </a:r>
            <a:endParaRPr lang="en-US" altLang="en-GB"/>
          </a:p>
          <a:p>
            <a:r>
              <a:rPr lang="en-US" altLang="en-GB"/>
              <a:t>Power BI makes it easy for businesses to spot trends, track performance, and make data-driven decisions.</a:t>
            </a:r>
            <a:endParaRPr lang="en-US" altLang="en-GB"/>
          </a:p>
          <a:p>
            <a:pPr marL="0" indent="0">
              <a:buNone/>
            </a:pPr>
            <a:endParaRPr lang="en-US" alt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0753755" cy="464801"/>
          </a:xfrm>
        </p:spPr>
        <p:txBody>
          <a:bodyPr>
            <a:normAutofit fontScale="90000" lnSpcReduction="10000"/>
          </a:bodyPr>
          <a:p>
            <a:r>
              <a:rPr lang="en-US" b="0" spc="-20"/>
              <a:t>Adding Simple Objects to the Power BI Report Canvas</a:t>
            </a:r>
            <a:endParaRPr lang="en-US" b="0" spc="-20"/>
          </a:p>
        </p:txBody>
      </p:sp>
      <p:pic>
        <p:nvPicPr>
          <p:cNvPr id="4" name="Immagine 2"/>
          <p:cNvPicPr>
            <a:picLocks noChangeAspect="1"/>
          </p:cNvPicPr>
          <p:nvPr/>
        </p:nvPicPr>
        <p:blipFill>
          <a:blip r:embed="rId1"/>
          <a:stretch>
            <a:fillRect/>
          </a:stretch>
        </p:blipFill>
        <p:spPr>
          <a:xfrm>
            <a:off x="1008345" y="1471397"/>
            <a:ext cx="2743200" cy="1368246"/>
          </a:xfrm>
          <a:prstGeom prst="rect">
            <a:avLst/>
          </a:prstGeom>
        </p:spPr>
      </p:pic>
      <p:pic>
        <p:nvPicPr>
          <p:cNvPr id="5" name="Immagine 4"/>
          <p:cNvPicPr>
            <a:picLocks noChangeAspect="1"/>
          </p:cNvPicPr>
          <p:nvPr/>
        </p:nvPicPr>
        <p:blipFill>
          <a:blip r:embed="rId2"/>
          <a:stretch>
            <a:fillRect/>
          </a:stretch>
        </p:blipFill>
        <p:spPr>
          <a:xfrm>
            <a:off x="4672208" y="3335504"/>
            <a:ext cx="6594953" cy="1794499"/>
          </a:xfrm>
          <a:prstGeom prst="rect">
            <a:avLst/>
          </a:prstGeom>
        </p:spPr>
      </p:pic>
      <p:sp>
        <p:nvSpPr>
          <p:cNvPr id="6" name="object 18"/>
          <p:cNvSpPr txBox="1"/>
          <p:nvPr/>
        </p:nvSpPr>
        <p:spPr>
          <a:xfrm>
            <a:off x="5075032" y="1474106"/>
            <a:ext cx="4595495" cy="505267"/>
          </a:xfrm>
          <a:prstGeom prst="rect">
            <a:avLst/>
          </a:prstGeom>
        </p:spPr>
        <p:txBody>
          <a:bodyPr vert="horz" wrap="square" lIns="0" tIns="12700" rIns="0" bIns="0" rtlCol="0" anchor="t">
            <a:spAutoFit/>
          </a:bodyPr>
          <a:p>
            <a:pPr marL="12700" marR="5080">
              <a:spcBef>
                <a:spcPts val="100"/>
              </a:spcBef>
            </a:pPr>
            <a:r>
              <a:rPr sz="1600" spc="-5">
                <a:solidFill>
                  <a:srgbClr val="252525"/>
                </a:solidFill>
                <a:latin typeface="Calibri" panose="020F0502020204030204"/>
                <a:cs typeface="Calibri" panose="020F0502020204030204"/>
              </a:rPr>
              <a:t>Click on </a:t>
            </a:r>
            <a:r>
              <a:rPr sz="1600">
                <a:solidFill>
                  <a:srgbClr val="252525"/>
                </a:solidFill>
                <a:latin typeface="Calibri" panose="020F0502020204030204"/>
                <a:cs typeface="Calibri" panose="020F0502020204030204"/>
              </a:rPr>
              <a:t>a </a:t>
            </a:r>
            <a:r>
              <a:rPr lang="it-IT" sz="1600" spc="-5" err="1">
                <a:solidFill>
                  <a:srgbClr val="252525"/>
                </a:solidFill>
                <a:latin typeface="Calibri" panose="020F0502020204030204"/>
                <a:cs typeface="Calibri" panose="020F0502020204030204"/>
              </a:rPr>
              <a:t>object</a:t>
            </a:r>
            <a:r>
              <a:rPr lang="it-IT" sz="1600" spc="-5">
                <a:solidFill>
                  <a:srgbClr val="252525"/>
                </a:solidFill>
                <a:latin typeface="Calibri" panose="020F0502020204030204"/>
                <a:cs typeface="Calibri" panose="020F0502020204030204"/>
              </a:rPr>
              <a:t> </a:t>
            </a:r>
            <a:r>
              <a:rPr lang="it-IT" sz="1600" err="1">
                <a:solidFill>
                  <a:srgbClr val="252525"/>
                </a:solidFill>
                <a:latin typeface="Calibri" panose="020F0502020204030204"/>
                <a:cs typeface="Calibri" panose="020F0502020204030204"/>
              </a:rPr>
              <a:t>type</a:t>
            </a:r>
            <a:r>
              <a:rPr lang="it-IT" sz="1600">
                <a:solidFill>
                  <a:srgbClr val="252525"/>
                </a:solidFill>
                <a:latin typeface="Calibri" panose="020F0502020204030204"/>
                <a:cs typeface="Calibri" panose="020F0502020204030204"/>
              </a:rPr>
              <a:t> </a:t>
            </a:r>
            <a:r>
              <a:rPr sz="1600">
                <a:solidFill>
                  <a:srgbClr val="252525"/>
                </a:solidFill>
                <a:latin typeface="Calibri" panose="020F0502020204030204"/>
                <a:cs typeface="Calibri" panose="020F0502020204030204"/>
              </a:rPr>
              <a:t>in the </a:t>
            </a:r>
            <a:r>
              <a:rPr sz="1600" b="1">
                <a:solidFill>
                  <a:srgbClr val="252525"/>
                </a:solidFill>
                <a:latin typeface="Calibri" panose="020F0502020204030204"/>
                <a:cs typeface="Calibri" panose="020F0502020204030204"/>
              </a:rPr>
              <a:t>Home </a:t>
            </a:r>
            <a:r>
              <a:rPr sz="1600" spc="-10">
                <a:solidFill>
                  <a:srgbClr val="252525"/>
                </a:solidFill>
                <a:latin typeface="Calibri" panose="020F0502020204030204"/>
                <a:cs typeface="Calibri" panose="020F0502020204030204"/>
              </a:rPr>
              <a:t>tab </a:t>
            </a:r>
            <a:r>
              <a:rPr sz="1600" spc="-15">
                <a:solidFill>
                  <a:srgbClr val="252525"/>
                </a:solidFill>
                <a:latin typeface="Calibri" panose="020F0502020204030204"/>
                <a:cs typeface="Calibri" panose="020F0502020204030204"/>
              </a:rPr>
              <a:t>to </a:t>
            </a:r>
            <a:r>
              <a:rPr sz="1600" spc="-5" err="1">
                <a:solidFill>
                  <a:srgbClr val="252525"/>
                </a:solidFill>
                <a:latin typeface="Calibri" panose="020F0502020204030204"/>
                <a:cs typeface="Calibri" panose="020F0502020204030204"/>
              </a:rPr>
              <a:t>insert</a:t>
            </a:r>
            <a:r>
              <a:rPr sz="1600" spc="-5">
                <a:solidFill>
                  <a:srgbClr val="252525"/>
                </a:solidFill>
                <a:latin typeface="Calibri" panose="020F0502020204030204"/>
                <a:cs typeface="Calibri" panose="020F0502020204030204"/>
              </a:rPr>
              <a:t> </a:t>
            </a:r>
            <a:r>
              <a:rPr sz="1600">
                <a:solidFill>
                  <a:srgbClr val="252525"/>
                </a:solidFill>
                <a:latin typeface="Calibri" panose="020F0502020204030204"/>
                <a:cs typeface="Calibri" panose="020F0502020204030204"/>
              </a:rPr>
              <a:t>a </a:t>
            </a:r>
            <a:r>
              <a:rPr lang="it-IT" sz="1600">
                <a:solidFill>
                  <a:srgbClr val="252525"/>
                </a:solidFill>
                <a:latin typeface="Calibri" panose="020F0502020204030204"/>
                <a:cs typeface="Calibri" panose="020F0502020204030204"/>
              </a:rPr>
              <a:t>new </a:t>
            </a:r>
            <a:r>
              <a:rPr lang="it-IT" sz="1600" err="1">
                <a:solidFill>
                  <a:srgbClr val="252525"/>
                </a:solidFill>
                <a:latin typeface="Calibri" panose="020F0502020204030204"/>
                <a:cs typeface="Calibri" panose="020F0502020204030204"/>
              </a:rPr>
              <a:t>object</a:t>
            </a:r>
            <a:r>
              <a:rPr lang="it-IT" sz="1600">
                <a:solidFill>
                  <a:srgbClr val="252525"/>
                </a:solidFill>
                <a:latin typeface="Calibri" panose="020F0502020204030204"/>
                <a:cs typeface="Calibri" panose="020F0502020204030204"/>
              </a:rPr>
              <a:t> (Text Box, Visual, Button)</a:t>
            </a:r>
            <a:endParaRPr lang="it-IT" sz="1400">
              <a:solidFill>
                <a:srgbClr val="000000"/>
              </a:solidFill>
              <a:latin typeface="Calibri" panose="020F0502020204030204"/>
              <a:cs typeface="Calibri" panose="020F0502020204030204"/>
            </a:endParaRPr>
          </a:p>
        </p:txBody>
      </p:sp>
      <p:sp>
        <p:nvSpPr>
          <p:cNvPr id="10" name="CasellaDiTesto 9"/>
          <p:cNvSpPr txBox="1"/>
          <p:nvPr/>
        </p:nvSpPr>
        <p:spPr>
          <a:xfrm>
            <a:off x="653441" y="3837140"/>
            <a:ext cx="330687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p>
            <a:r>
              <a:rPr lang="en-US" sz="1600" spc="-5">
                <a:solidFill>
                  <a:srgbClr val="252525"/>
                </a:solidFill>
                <a:latin typeface="Calibri" panose="020F0502020204030204"/>
                <a:cs typeface="Calibri" panose="020F0502020204030204"/>
              </a:rPr>
              <a:t>Power BI inserts an empty text box in the drawing area. To position the text box, select the grey area at the top and drag. To resize the text box, select and drag one of the resize squares on the outline.</a:t>
            </a:r>
            <a:endParaRPr lang="en-US" sz="1600" spc="-5">
              <a:solidFill>
                <a:srgbClr val="252525"/>
              </a:solidFill>
              <a:latin typeface="Calibri" panose="020F0502020204030204"/>
              <a:cs typeface="Calibri" panose="020F0502020204030204"/>
            </a:endParaRPr>
          </a:p>
        </p:txBody>
      </p:sp>
      <p:sp>
        <p:nvSpPr>
          <p:cNvPr id="12" name="object 10"/>
          <p:cNvSpPr/>
          <p:nvPr/>
        </p:nvSpPr>
        <p:spPr>
          <a:xfrm>
            <a:off x="2224551" y="1715301"/>
            <a:ext cx="1426210" cy="969644"/>
          </a:xfrm>
          <a:custGeom>
            <a:avLst/>
            <a:gdLst/>
            <a:ahLst/>
            <a:cxnLst/>
            <a:rect l="l" t="t" r="r" b="b"/>
            <a:pathLst>
              <a:path w="1426210" h="969644">
                <a:moveTo>
                  <a:pt x="0" y="969263"/>
                </a:moveTo>
                <a:lnTo>
                  <a:pt x="1425702" y="969263"/>
                </a:lnTo>
                <a:lnTo>
                  <a:pt x="1425702" y="0"/>
                </a:lnTo>
                <a:lnTo>
                  <a:pt x="0" y="0"/>
                </a:lnTo>
                <a:lnTo>
                  <a:pt x="0" y="969263"/>
                </a:lnTo>
                <a:close/>
              </a:path>
            </a:pathLst>
          </a:custGeom>
          <a:ln w="25400">
            <a:solidFill>
              <a:srgbClr val="E6AE00"/>
            </a:solidFill>
          </a:ln>
        </p:spPr>
        <p:txBody>
          <a:bodyPr wrap="square" lIns="0" tIns="0" rIns="0" bIns="0" rtlCol="0"/>
          <a:p/>
        </p:txBody>
      </p:sp>
      <p:sp>
        <p:nvSpPr>
          <p:cNvPr id="14" name="object 11"/>
          <p:cNvSpPr/>
          <p:nvPr/>
        </p:nvSpPr>
        <p:spPr>
          <a:xfrm>
            <a:off x="3044090" y="2789853"/>
            <a:ext cx="1671286" cy="1508429"/>
          </a:xfrm>
          <a:custGeom>
            <a:avLst/>
            <a:gdLst/>
            <a:ahLst/>
            <a:cxnLst/>
            <a:rect l="l" t="t" r="r" b="b"/>
            <a:pathLst>
              <a:path w="2339340" h="996950">
                <a:moveTo>
                  <a:pt x="2263521" y="920241"/>
                </a:moveTo>
                <a:lnTo>
                  <a:pt x="2263100" y="945463"/>
                </a:lnTo>
                <a:lnTo>
                  <a:pt x="2275966" y="945769"/>
                </a:lnTo>
                <a:lnTo>
                  <a:pt x="2275332" y="971169"/>
                </a:lnTo>
                <a:lnTo>
                  <a:pt x="2262672" y="971169"/>
                </a:lnTo>
                <a:lnTo>
                  <a:pt x="2262251" y="996441"/>
                </a:lnTo>
                <a:lnTo>
                  <a:pt x="2314975" y="971169"/>
                </a:lnTo>
                <a:lnTo>
                  <a:pt x="2275332" y="971169"/>
                </a:lnTo>
                <a:lnTo>
                  <a:pt x="2262677" y="970868"/>
                </a:lnTo>
                <a:lnTo>
                  <a:pt x="2315602" y="970868"/>
                </a:lnTo>
                <a:lnTo>
                  <a:pt x="2339086" y="959612"/>
                </a:lnTo>
                <a:lnTo>
                  <a:pt x="2263521" y="920241"/>
                </a:lnTo>
                <a:close/>
              </a:path>
              <a:path w="2339340" h="996950">
                <a:moveTo>
                  <a:pt x="2263100" y="945463"/>
                </a:moveTo>
                <a:lnTo>
                  <a:pt x="2262677" y="970868"/>
                </a:lnTo>
                <a:lnTo>
                  <a:pt x="2275332" y="971169"/>
                </a:lnTo>
                <a:lnTo>
                  <a:pt x="2275966" y="945769"/>
                </a:lnTo>
                <a:lnTo>
                  <a:pt x="2263100" y="945463"/>
                </a:lnTo>
                <a:close/>
              </a:path>
              <a:path w="2339340" h="996950">
                <a:moveTo>
                  <a:pt x="1514490" y="588772"/>
                </a:moveTo>
                <a:lnTo>
                  <a:pt x="1479296" y="588772"/>
                </a:lnTo>
                <a:lnTo>
                  <a:pt x="1513966" y="624839"/>
                </a:lnTo>
                <a:lnTo>
                  <a:pt x="1563433" y="677672"/>
                </a:lnTo>
                <a:lnTo>
                  <a:pt x="1611884" y="728726"/>
                </a:lnTo>
                <a:lnTo>
                  <a:pt x="1644141" y="760602"/>
                </a:lnTo>
                <a:lnTo>
                  <a:pt x="1676908" y="790828"/>
                </a:lnTo>
                <a:lnTo>
                  <a:pt x="1710436" y="818388"/>
                </a:lnTo>
                <a:lnTo>
                  <a:pt x="1745234" y="843152"/>
                </a:lnTo>
                <a:lnTo>
                  <a:pt x="1781555" y="864615"/>
                </a:lnTo>
                <a:lnTo>
                  <a:pt x="1818386" y="882903"/>
                </a:lnTo>
                <a:lnTo>
                  <a:pt x="1854580" y="898778"/>
                </a:lnTo>
                <a:lnTo>
                  <a:pt x="1890522" y="912749"/>
                </a:lnTo>
                <a:lnTo>
                  <a:pt x="1961768" y="934974"/>
                </a:lnTo>
                <a:lnTo>
                  <a:pt x="2032000" y="950595"/>
                </a:lnTo>
                <a:lnTo>
                  <a:pt x="2101341" y="960882"/>
                </a:lnTo>
                <a:lnTo>
                  <a:pt x="2169795" y="967105"/>
                </a:lnTo>
                <a:lnTo>
                  <a:pt x="2237866" y="970280"/>
                </a:lnTo>
                <a:lnTo>
                  <a:pt x="2262677" y="970868"/>
                </a:lnTo>
                <a:lnTo>
                  <a:pt x="2263100" y="945463"/>
                </a:lnTo>
                <a:lnTo>
                  <a:pt x="2238502" y="944880"/>
                </a:lnTo>
                <a:lnTo>
                  <a:pt x="2204974" y="943737"/>
                </a:lnTo>
                <a:lnTo>
                  <a:pt x="2205228" y="943737"/>
                </a:lnTo>
                <a:lnTo>
                  <a:pt x="2171446" y="941832"/>
                </a:lnTo>
                <a:lnTo>
                  <a:pt x="2171700" y="941832"/>
                </a:lnTo>
                <a:lnTo>
                  <a:pt x="2137791" y="939164"/>
                </a:lnTo>
                <a:lnTo>
                  <a:pt x="2138045" y="939164"/>
                </a:lnTo>
                <a:lnTo>
                  <a:pt x="2105347" y="935736"/>
                </a:lnTo>
                <a:lnTo>
                  <a:pt x="2104390" y="935736"/>
                </a:lnTo>
                <a:lnTo>
                  <a:pt x="2071175" y="931290"/>
                </a:lnTo>
                <a:lnTo>
                  <a:pt x="2070608" y="931290"/>
                </a:lnTo>
                <a:lnTo>
                  <a:pt x="2037079" y="925702"/>
                </a:lnTo>
                <a:lnTo>
                  <a:pt x="2036826" y="925702"/>
                </a:lnTo>
                <a:lnTo>
                  <a:pt x="2002898" y="918718"/>
                </a:lnTo>
                <a:lnTo>
                  <a:pt x="2002663" y="918718"/>
                </a:lnTo>
                <a:lnTo>
                  <a:pt x="1967991" y="910336"/>
                </a:lnTo>
                <a:lnTo>
                  <a:pt x="1934448" y="900557"/>
                </a:lnTo>
                <a:lnTo>
                  <a:pt x="1934083" y="900557"/>
                </a:lnTo>
                <a:lnTo>
                  <a:pt x="1898903" y="888746"/>
                </a:lnTo>
                <a:lnTo>
                  <a:pt x="1899083" y="888746"/>
                </a:lnTo>
                <a:lnTo>
                  <a:pt x="1864635" y="875411"/>
                </a:lnTo>
                <a:lnTo>
                  <a:pt x="1864487" y="875411"/>
                </a:lnTo>
                <a:lnTo>
                  <a:pt x="1829375" y="859916"/>
                </a:lnTo>
                <a:lnTo>
                  <a:pt x="1829180" y="859916"/>
                </a:lnTo>
                <a:lnTo>
                  <a:pt x="1811150" y="851153"/>
                </a:lnTo>
                <a:lnTo>
                  <a:pt x="1793366" y="842137"/>
                </a:lnTo>
                <a:lnTo>
                  <a:pt x="1793518" y="842137"/>
                </a:lnTo>
                <a:lnTo>
                  <a:pt x="1775840" y="832358"/>
                </a:lnTo>
                <a:lnTo>
                  <a:pt x="1759434" y="822071"/>
                </a:lnTo>
                <a:lnTo>
                  <a:pt x="1742186" y="810387"/>
                </a:lnTo>
                <a:lnTo>
                  <a:pt x="1725802" y="798195"/>
                </a:lnTo>
                <a:lnTo>
                  <a:pt x="1709547" y="785240"/>
                </a:lnTo>
                <a:lnTo>
                  <a:pt x="1693842" y="771778"/>
                </a:lnTo>
                <a:lnTo>
                  <a:pt x="1677825" y="757427"/>
                </a:lnTo>
                <a:lnTo>
                  <a:pt x="1661936" y="742441"/>
                </a:lnTo>
                <a:lnTo>
                  <a:pt x="1629917" y="710691"/>
                </a:lnTo>
                <a:lnTo>
                  <a:pt x="1598175" y="677545"/>
                </a:lnTo>
                <a:lnTo>
                  <a:pt x="1532254" y="607313"/>
                </a:lnTo>
                <a:lnTo>
                  <a:pt x="1514490" y="588772"/>
                </a:lnTo>
                <a:close/>
              </a:path>
              <a:path w="2339340" h="996950">
                <a:moveTo>
                  <a:pt x="2104136" y="935609"/>
                </a:moveTo>
                <a:lnTo>
                  <a:pt x="2104390" y="935736"/>
                </a:lnTo>
                <a:lnTo>
                  <a:pt x="2105347" y="935736"/>
                </a:lnTo>
                <a:lnTo>
                  <a:pt x="2104136" y="935609"/>
                </a:lnTo>
                <a:close/>
              </a:path>
              <a:path w="2339340" h="996950">
                <a:moveTo>
                  <a:pt x="2070227" y="931163"/>
                </a:moveTo>
                <a:lnTo>
                  <a:pt x="2070608" y="931290"/>
                </a:lnTo>
                <a:lnTo>
                  <a:pt x="2071175" y="931290"/>
                </a:lnTo>
                <a:lnTo>
                  <a:pt x="2070227" y="931163"/>
                </a:lnTo>
                <a:close/>
              </a:path>
              <a:path w="2339340" h="996950">
                <a:moveTo>
                  <a:pt x="2036317" y="925576"/>
                </a:moveTo>
                <a:lnTo>
                  <a:pt x="2036826" y="925702"/>
                </a:lnTo>
                <a:lnTo>
                  <a:pt x="2037079" y="925702"/>
                </a:lnTo>
                <a:lnTo>
                  <a:pt x="2036317" y="925576"/>
                </a:lnTo>
                <a:close/>
              </a:path>
              <a:path w="2339340" h="996950">
                <a:moveTo>
                  <a:pt x="2002282" y="918590"/>
                </a:moveTo>
                <a:lnTo>
                  <a:pt x="2002663" y="918718"/>
                </a:lnTo>
                <a:lnTo>
                  <a:pt x="2002898" y="918718"/>
                </a:lnTo>
                <a:lnTo>
                  <a:pt x="2002282" y="918590"/>
                </a:lnTo>
                <a:close/>
              </a:path>
              <a:path w="2339340" h="996950">
                <a:moveTo>
                  <a:pt x="1968414" y="910438"/>
                </a:moveTo>
                <a:close/>
              </a:path>
              <a:path w="2339340" h="996950">
                <a:moveTo>
                  <a:pt x="1968063" y="910336"/>
                </a:moveTo>
                <a:lnTo>
                  <a:pt x="1968414" y="910438"/>
                </a:lnTo>
                <a:lnTo>
                  <a:pt x="1968063" y="910336"/>
                </a:lnTo>
                <a:close/>
              </a:path>
              <a:path w="2339340" h="996950">
                <a:moveTo>
                  <a:pt x="1933575" y="900302"/>
                </a:moveTo>
                <a:lnTo>
                  <a:pt x="1934083" y="900557"/>
                </a:lnTo>
                <a:lnTo>
                  <a:pt x="1934448" y="900557"/>
                </a:lnTo>
                <a:lnTo>
                  <a:pt x="1933575" y="900302"/>
                </a:lnTo>
                <a:close/>
              </a:path>
              <a:path w="2339340" h="996950">
                <a:moveTo>
                  <a:pt x="1899083" y="888746"/>
                </a:moveTo>
                <a:lnTo>
                  <a:pt x="1898903" y="888746"/>
                </a:lnTo>
                <a:lnTo>
                  <a:pt x="1899412" y="888873"/>
                </a:lnTo>
                <a:lnTo>
                  <a:pt x="1899083" y="888746"/>
                </a:lnTo>
                <a:close/>
              </a:path>
              <a:path w="2339340" h="996950">
                <a:moveTo>
                  <a:pt x="1863978" y="875157"/>
                </a:moveTo>
                <a:lnTo>
                  <a:pt x="1864487" y="875411"/>
                </a:lnTo>
                <a:lnTo>
                  <a:pt x="1864635" y="875411"/>
                </a:lnTo>
                <a:lnTo>
                  <a:pt x="1863978" y="875157"/>
                </a:lnTo>
                <a:close/>
              </a:path>
              <a:path w="2339340" h="996950">
                <a:moveTo>
                  <a:pt x="1828800" y="859663"/>
                </a:moveTo>
                <a:lnTo>
                  <a:pt x="1829180" y="859916"/>
                </a:lnTo>
                <a:lnTo>
                  <a:pt x="1829375" y="859916"/>
                </a:lnTo>
                <a:lnTo>
                  <a:pt x="1828800" y="859663"/>
                </a:lnTo>
                <a:close/>
              </a:path>
              <a:path w="2339340" h="996950">
                <a:moveTo>
                  <a:pt x="1811231" y="851195"/>
                </a:moveTo>
                <a:lnTo>
                  <a:pt x="1811401" y="851281"/>
                </a:lnTo>
                <a:lnTo>
                  <a:pt x="1811231" y="851195"/>
                </a:lnTo>
                <a:close/>
              </a:path>
              <a:path w="2339340" h="996950">
                <a:moveTo>
                  <a:pt x="1811150" y="851153"/>
                </a:moveTo>
                <a:close/>
              </a:path>
              <a:path w="2339340" h="996950">
                <a:moveTo>
                  <a:pt x="1793518" y="842137"/>
                </a:moveTo>
                <a:lnTo>
                  <a:pt x="1793366" y="842137"/>
                </a:lnTo>
                <a:lnTo>
                  <a:pt x="1793748" y="842263"/>
                </a:lnTo>
                <a:lnTo>
                  <a:pt x="1793518" y="842137"/>
                </a:lnTo>
                <a:close/>
              </a:path>
              <a:path w="2339340" h="996950">
                <a:moveTo>
                  <a:pt x="1775941" y="832358"/>
                </a:moveTo>
                <a:lnTo>
                  <a:pt x="1776349" y="832612"/>
                </a:lnTo>
                <a:lnTo>
                  <a:pt x="1775941" y="832358"/>
                </a:lnTo>
                <a:close/>
              </a:path>
              <a:path w="2339340" h="996950">
                <a:moveTo>
                  <a:pt x="1758823" y="821689"/>
                </a:moveTo>
                <a:lnTo>
                  <a:pt x="1759330" y="822071"/>
                </a:lnTo>
                <a:lnTo>
                  <a:pt x="1758823" y="821689"/>
                </a:lnTo>
                <a:close/>
              </a:path>
              <a:path w="2339340" h="996950">
                <a:moveTo>
                  <a:pt x="1742224" y="810387"/>
                </a:moveTo>
                <a:lnTo>
                  <a:pt x="1742566" y="810640"/>
                </a:lnTo>
                <a:lnTo>
                  <a:pt x="1742224" y="810387"/>
                </a:lnTo>
                <a:close/>
              </a:path>
              <a:path w="2339340" h="996950">
                <a:moveTo>
                  <a:pt x="1725864" y="798195"/>
                </a:moveTo>
                <a:lnTo>
                  <a:pt x="1726184" y="798449"/>
                </a:lnTo>
                <a:lnTo>
                  <a:pt x="1725864" y="798195"/>
                </a:lnTo>
                <a:close/>
              </a:path>
              <a:path w="2339340" h="996950">
                <a:moveTo>
                  <a:pt x="1709630" y="785240"/>
                </a:moveTo>
                <a:lnTo>
                  <a:pt x="1709927" y="785495"/>
                </a:lnTo>
                <a:lnTo>
                  <a:pt x="1709630" y="785240"/>
                </a:lnTo>
                <a:close/>
              </a:path>
              <a:path w="2339340" h="996950">
                <a:moveTo>
                  <a:pt x="1693545" y="771525"/>
                </a:moveTo>
                <a:lnTo>
                  <a:pt x="1693799" y="771778"/>
                </a:lnTo>
                <a:lnTo>
                  <a:pt x="1693545" y="771525"/>
                </a:lnTo>
                <a:close/>
              </a:path>
              <a:path w="2339340" h="996950">
                <a:moveTo>
                  <a:pt x="1677542" y="757174"/>
                </a:moveTo>
                <a:lnTo>
                  <a:pt x="1677797" y="757427"/>
                </a:lnTo>
                <a:lnTo>
                  <a:pt x="1677542" y="757174"/>
                </a:lnTo>
                <a:close/>
              </a:path>
              <a:path w="2339340" h="996950">
                <a:moveTo>
                  <a:pt x="1661667" y="742188"/>
                </a:moveTo>
                <a:lnTo>
                  <a:pt x="1661922" y="742441"/>
                </a:lnTo>
                <a:lnTo>
                  <a:pt x="1661667" y="742188"/>
                </a:lnTo>
                <a:close/>
              </a:path>
              <a:path w="2339340" h="996950">
                <a:moveTo>
                  <a:pt x="1630132" y="710905"/>
                </a:moveTo>
                <a:close/>
              </a:path>
              <a:path w="2339340" h="996950">
                <a:moveTo>
                  <a:pt x="1629928" y="710691"/>
                </a:moveTo>
                <a:lnTo>
                  <a:pt x="1630132" y="710905"/>
                </a:lnTo>
                <a:lnTo>
                  <a:pt x="1629928" y="710691"/>
                </a:lnTo>
                <a:close/>
              </a:path>
              <a:path w="2339340" h="996950">
                <a:moveTo>
                  <a:pt x="1598175" y="677545"/>
                </a:moveTo>
                <a:close/>
              </a:path>
              <a:path w="2339340" h="996950">
                <a:moveTo>
                  <a:pt x="1513839" y="624713"/>
                </a:moveTo>
                <a:close/>
              </a:path>
              <a:path w="2339340" h="996950">
                <a:moveTo>
                  <a:pt x="1479314" y="588791"/>
                </a:moveTo>
                <a:close/>
              </a:path>
              <a:path w="2339340" h="996950">
                <a:moveTo>
                  <a:pt x="1443017" y="517525"/>
                </a:moveTo>
                <a:lnTo>
                  <a:pt x="1405382" y="517525"/>
                </a:lnTo>
                <a:lnTo>
                  <a:pt x="1424813" y="535305"/>
                </a:lnTo>
                <a:lnTo>
                  <a:pt x="1443482" y="553085"/>
                </a:lnTo>
                <a:lnTo>
                  <a:pt x="1479314" y="588791"/>
                </a:lnTo>
                <a:lnTo>
                  <a:pt x="1514490" y="588772"/>
                </a:lnTo>
                <a:lnTo>
                  <a:pt x="1497457" y="570991"/>
                </a:lnTo>
                <a:lnTo>
                  <a:pt x="1461135" y="534797"/>
                </a:lnTo>
                <a:lnTo>
                  <a:pt x="1443017" y="517525"/>
                </a:lnTo>
                <a:close/>
              </a:path>
              <a:path w="2339340" h="996950">
                <a:moveTo>
                  <a:pt x="1443227" y="552958"/>
                </a:moveTo>
                <a:lnTo>
                  <a:pt x="1443355" y="553085"/>
                </a:lnTo>
                <a:lnTo>
                  <a:pt x="1443227" y="552958"/>
                </a:lnTo>
                <a:close/>
              </a:path>
              <a:path w="2339340" h="996950">
                <a:moveTo>
                  <a:pt x="1424559" y="535177"/>
                </a:moveTo>
                <a:lnTo>
                  <a:pt x="1424693" y="535305"/>
                </a:lnTo>
                <a:lnTo>
                  <a:pt x="1424559" y="535177"/>
                </a:lnTo>
                <a:close/>
              </a:path>
              <a:path w="2339340" h="996950">
                <a:moveTo>
                  <a:pt x="1404754" y="482981"/>
                </a:moveTo>
                <a:lnTo>
                  <a:pt x="1365377" y="482981"/>
                </a:lnTo>
                <a:lnTo>
                  <a:pt x="1385951" y="500252"/>
                </a:lnTo>
                <a:lnTo>
                  <a:pt x="1405636" y="517778"/>
                </a:lnTo>
                <a:lnTo>
                  <a:pt x="1405382" y="517525"/>
                </a:lnTo>
                <a:lnTo>
                  <a:pt x="1443017" y="517525"/>
                </a:lnTo>
                <a:lnTo>
                  <a:pt x="1442085" y="516636"/>
                </a:lnTo>
                <a:lnTo>
                  <a:pt x="1422527" y="498728"/>
                </a:lnTo>
                <a:lnTo>
                  <a:pt x="1404754" y="482981"/>
                </a:lnTo>
                <a:close/>
              </a:path>
              <a:path w="2339340" h="996950">
                <a:moveTo>
                  <a:pt x="1385697" y="500125"/>
                </a:moveTo>
                <a:lnTo>
                  <a:pt x="1385840" y="500252"/>
                </a:lnTo>
                <a:lnTo>
                  <a:pt x="1385697" y="500125"/>
                </a:lnTo>
                <a:close/>
              </a:path>
              <a:path w="2339340" h="996950">
                <a:moveTo>
                  <a:pt x="1384802" y="466089"/>
                </a:moveTo>
                <a:lnTo>
                  <a:pt x="1344295" y="466089"/>
                </a:lnTo>
                <a:lnTo>
                  <a:pt x="1365630" y="483235"/>
                </a:lnTo>
                <a:lnTo>
                  <a:pt x="1365377" y="482981"/>
                </a:lnTo>
                <a:lnTo>
                  <a:pt x="1404754" y="482981"/>
                </a:lnTo>
                <a:lnTo>
                  <a:pt x="1402461" y="480949"/>
                </a:lnTo>
                <a:lnTo>
                  <a:pt x="1384802" y="466089"/>
                </a:lnTo>
                <a:close/>
              </a:path>
              <a:path w="2339340" h="996950">
                <a:moveTo>
                  <a:pt x="1343405" y="433577"/>
                </a:moveTo>
                <a:lnTo>
                  <a:pt x="1300099" y="433577"/>
                </a:lnTo>
                <a:lnTo>
                  <a:pt x="1322832" y="449834"/>
                </a:lnTo>
                <a:lnTo>
                  <a:pt x="1344549" y="466344"/>
                </a:lnTo>
                <a:lnTo>
                  <a:pt x="1344295" y="466089"/>
                </a:lnTo>
                <a:lnTo>
                  <a:pt x="1384802" y="466089"/>
                </a:lnTo>
                <a:lnTo>
                  <a:pt x="1381633" y="463423"/>
                </a:lnTo>
                <a:lnTo>
                  <a:pt x="1360042" y="446150"/>
                </a:lnTo>
                <a:lnTo>
                  <a:pt x="1343405" y="433577"/>
                </a:lnTo>
                <a:close/>
              </a:path>
              <a:path w="2339340" h="996950">
                <a:moveTo>
                  <a:pt x="1322577" y="449707"/>
                </a:moveTo>
                <a:lnTo>
                  <a:pt x="1322745" y="449834"/>
                </a:lnTo>
                <a:lnTo>
                  <a:pt x="1322577" y="449707"/>
                </a:lnTo>
                <a:close/>
              </a:path>
              <a:path w="2339340" h="996950">
                <a:moveTo>
                  <a:pt x="1321831" y="417957"/>
                </a:moveTo>
                <a:lnTo>
                  <a:pt x="1276730" y="417957"/>
                </a:lnTo>
                <a:lnTo>
                  <a:pt x="1277112" y="418211"/>
                </a:lnTo>
                <a:lnTo>
                  <a:pt x="1300352" y="433832"/>
                </a:lnTo>
                <a:lnTo>
                  <a:pt x="1300099" y="433577"/>
                </a:lnTo>
                <a:lnTo>
                  <a:pt x="1343405" y="433577"/>
                </a:lnTo>
                <a:lnTo>
                  <a:pt x="1337690" y="429260"/>
                </a:lnTo>
                <a:lnTo>
                  <a:pt x="1321831" y="417957"/>
                </a:lnTo>
                <a:close/>
              </a:path>
              <a:path w="2339340" h="996950">
                <a:moveTo>
                  <a:pt x="1277063" y="418180"/>
                </a:moveTo>
                <a:close/>
              </a:path>
              <a:path w="2339340" h="996950">
                <a:moveTo>
                  <a:pt x="1299773" y="402844"/>
                </a:moveTo>
                <a:lnTo>
                  <a:pt x="1252727" y="402844"/>
                </a:lnTo>
                <a:lnTo>
                  <a:pt x="1277063" y="418180"/>
                </a:lnTo>
                <a:lnTo>
                  <a:pt x="1276730" y="417957"/>
                </a:lnTo>
                <a:lnTo>
                  <a:pt x="1321831" y="417957"/>
                </a:lnTo>
                <a:lnTo>
                  <a:pt x="1314703" y="412876"/>
                </a:lnTo>
                <a:lnTo>
                  <a:pt x="1299773" y="402844"/>
                </a:lnTo>
                <a:close/>
              </a:path>
              <a:path w="2339340" h="996950">
                <a:moveTo>
                  <a:pt x="1227582" y="388365"/>
                </a:moveTo>
                <a:lnTo>
                  <a:pt x="1253109" y="403098"/>
                </a:lnTo>
                <a:lnTo>
                  <a:pt x="1252727" y="402844"/>
                </a:lnTo>
                <a:lnTo>
                  <a:pt x="1299773" y="402844"/>
                </a:lnTo>
                <a:lnTo>
                  <a:pt x="1290701" y="396748"/>
                </a:lnTo>
                <a:lnTo>
                  <a:pt x="1277506" y="388493"/>
                </a:lnTo>
                <a:lnTo>
                  <a:pt x="1227963" y="388493"/>
                </a:lnTo>
                <a:lnTo>
                  <a:pt x="1227582" y="388365"/>
                </a:lnTo>
                <a:close/>
              </a:path>
              <a:path w="2339340" h="996950">
                <a:moveTo>
                  <a:pt x="1254137" y="374396"/>
                </a:moveTo>
                <a:lnTo>
                  <a:pt x="1201674" y="374396"/>
                </a:lnTo>
                <a:lnTo>
                  <a:pt x="1227963" y="388493"/>
                </a:lnTo>
                <a:lnTo>
                  <a:pt x="1277506" y="388493"/>
                </a:lnTo>
                <a:lnTo>
                  <a:pt x="1265936" y="381253"/>
                </a:lnTo>
                <a:lnTo>
                  <a:pt x="1254137" y="374396"/>
                </a:lnTo>
                <a:close/>
              </a:path>
              <a:path w="2339340" h="996950">
                <a:moveTo>
                  <a:pt x="1230432" y="361061"/>
                </a:moveTo>
                <a:lnTo>
                  <a:pt x="1174623" y="361061"/>
                </a:lnTo>
                <a:lnTo>
                  <a:pt x="1201927" y="374650"/>
                </a:lnTo>
                <a:lnTo>
                  <a:pt x="1201674" y="374396"/>
                </a:lnTo>
                <a:lnTo>
                  <a:pt x="1254137" y="374396"/>
                </a:lnTo>
                <a:lnTo>
                  <a:pt x="1240154" y="366268"/>
                </a:lnTo>
                <a:lnTo>
                  <a:pt x="1230432" y="361061"/>
                </a:lnTo>
                <a:close/>
              </a:path>
              <a:path w="2339340" h="996950">
                <a:moveTo>
                  <a:pt x="1205888" y="348234"/>
                </a:moveTo>
                <a:lnTo>
                  <a:pt x="1146683" y="348234"/>
                </a:lnTo>
                <a:lnTo>
                  <a:pt x="1175003" y="361314"/>
                </a:lnTo>
                <a:lnTo>
                  <a:pt x="1174623" y="361061"/>
                </a:lnTo>
                <a:lnTo>
                  <a:pt x="1230432" y="361061"/>
                </a:lnTo>
                <a:lnTo>
                  <a:pt x="1213358" y="351916"/>
                </a:lnTo>
                <a:lnTo>
                  <a:pt x="1205888" y="348234"/>
                </a:lnTo>
                <a:close/>
              </a:path>
              <a:path w="2339340" h="996950">
                <a:moveTo>
                  <a:pt x="1179754" y="335534"/>
                </a:moveTo>
                <a:lnTo>
                  <a:pt x="1117727" y="335534"/>
                </a:lnTo>
                <a:lnTo>
                  <a:pt x="1146937" y="348361"/>
                </a:lnTo>
                <a:lnTo>
                  <a:pt x="1146683" y="348234"/>
                </a:lnTo>
                <a:lnTo>
                  <a:pt x="1205888" y="348234"/>
                </a:lnTo>
                <a:lnTo>
                  <a:pt x="1185799" y="338327"/>
                </a:lnTo>
                <a:lnTo>
                  <a:pt x="1179754" y="335534"/>
                </a:lnTo>
                <a:close/>
              </a:path>
              <a:path w="2339340" h="996950">
                <a:moveTo>
                  <a:pt x="1004888" y="263778"/>
                </a:moveTo>
                <a:lnTo>
                  <a:pt x="928624" y="263778"/>
                </a:lnTo>
                <a:lnTo>
                  <a:pt x="961898" y="275336"/>
                </a:lnTo>
                <a:lnTo>
                  <a:pt x="961770" y="275336"/>
                </a:lnTo>
                <a:lnTo>
                  <a:pt x="994537" y="287020"/>
                </a:lnTo>
                <a:lnTo>
                  <a:pt x="1026540" y="298831"/>
                </a:lnTo>
                <a:lnTo>
                  <a:pt x="1057783" y="310896"/>
                </a:lnTo>
                <a:lnTo>
                  <a:pt x="1088136" y="323088"/>
                </a:lnTo>
                <a:lnTo>
                  <a:pt x="1088008" y="323088"/>
                </a:lnTo>
                <a:lnTo>
                  <a:pt x="1117854" y="335661"/>
                </a:lnTo>
                <a:lnTo>
                  <a:pt x="1117727" y="335534"/>
                </a:lnTo>
                <a:lnTo>
                  <a:pt x="1179754" y="335534"/>
                </a:lnTo>
                <a:lnTo>
                  <a:pt x="1157224" y="325120"/>
                </a:lnTo>
                <a:lnTo>
                  <a:pt x="1127887" y="312293"/>
                </a:lnTo>
                <a:lnTo>
                  <a:pt x="1097788" y="299593"/>
                </a:lnTo>
                <a:lnTo>
                  <a:pt x="1067054" y="287274"/>
                </a:lnTo>
                <a:lnTo>
                  <a:pt x="1035431" y="275082"/>
                </a:lnTo>
                <a:lnTo>
                  <a:pt x="1004888" y="263778"/>
                </a:lnTo>
                <a:close/>
              </a:path>
              <a:path w="2339340" h="996950">
                <a:moveTo>
                  <a:pt x="973463" y="252475"/>
                </a:moveTo>
                <a:lnTo>
                  <a:pt x="894588" y="252475"/>
                </a:lnTo>
                <a:lnTo>
                  <a:pt x="928751" y="263906"/>
                </a:lnTo>
                <a:lnTo>
                  <a:pt x="928624" y="263778"/>
                </a:lnTo>
                <a:lnTo>
                  <a:pt x="1004888" y="263778"/>
                </a:lnTo>
                <a:lnTo>
                  <a:pt x="1003173" y="263144"/>
                </a:lnTo>
                <a:lnTo>
                  <a:pt x="973463" y="252475"/>
                </a:lnTo>
                <a:close/>
              </a:path>
              <a:path w="2339340" h="996950">
                <a:moveTo>
                  <a:pt x="5587" y="0"/>
                </a:moveTo>
                <a:lnTo>
                  <a:pt x="0" y="24891"/>
                </a:lnTo>
                <a:lnTo>
                  <a:pt x="246633" y="80518"/>
                </a:lnTo>
                <a:lnTo>
                  <a:pt x="408050" y="118490"/>
                </a:lnTo>
                <a:lnTo>
                  <a:pt x="487299" y="137795"/>
                </a:lnTo>
                <a:lnTo>
                  <a:pt x="487171" y="137795"/>
                </a:lnTo>
                <a:lnTo>
                  <a:pt x="565276" y="157607"/>
                </a:lnTo>
                <a:lnTo>
                  <a:pt x="641731" y="177800"/>
                </a:lnTo>
                <a:lnTo>
                  <a:pt x="716533" y="198374"/>
                </a:lnTo>
                <a:lnTo>
                  <a:pt x="789432" y="219583"/>
                </a:lnTo>
                <a:lnTo>
                  <a:pt x="825119" y="230377"/>
                </a:lnTo>
                <a:lnTo>
                  <a:pt x="860298" y="241300"/>
                </a:lnTo>
                <a:lnTo>
                  <a:pt x="860170" y="241300"/>
                </a:lnTo>
                <a:lnTo>
                  <a:pt x="894714" y="252602"/>
                </a:lnTo>
                <a:lnTo>
                  <a:pt x="973463" y="252475"/>
                </a:lnTo>
                <a:lnTo>
                  <a:pt x="936751" y="239775"/>
                </a:lnTo>
                <a:lnTo>
                  <a:pt x="867918" y="217170"/>
                </a:lnTo>
                <a:lnTo>
                  <a:pt x="796544" y="195199"/>
                </a:lnTo>
                <a:lnTo>
                  <a:pt x="723392" y="173989"/>
                </a:lnTo>
                <a:lnTo>
                  <a:pt x="648335" y="153288"/>
                </a:lnTo>
                <a:lnTo>
                  <a:pt x="571626" y="132969"/>
                </a:lnTo>
                <a:lnTo>
                  <a:pt x="493394" y="113157"/>
                </a:lnTo>
                <a:lnTo>
                  <a:pt x="252221" y="55752"/>
                </a:lnTo>
                <a:lnTo>
                  <a:pt x="5587" y="0"/>
                </a:lnTo>
                <a:close/>
              </a:path>
            </a:pathLst>
          </a:custGeom>
          <a:solidFill>
            <a:srgbClr val="E6AE00"/>
          </a:solidFill>
        </p:spPr>
        <p:txBody>
          <a:bodyPr wrap="square" lIns="0" tIns="0" rIns="0" bIns="0" rtlCol="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7281685" cy="464801"/>
          </a:xfrm>
        </p:spPr>
        <p:txBody>
          <a:bodyPr>
            <a:normAutofit fontScale="60000"/>
          </a:bodyPr>
          <a:p>
            <a:r>
              <a:rPr lang="en-US" sz="3600" b="0" spc="-10">
                <a:latin typeface="Calibri" panose="020F0502020204030204"/>
                <a:cs typeface="Calibri" panose="020F0502020204030204"/>
              </a:rPr>
              <a:t>INSERTING</a:t>
            </a:r>
            <a:r>
              <a:rPr lang="en-US" sz="3600" b="0" spc="20">
                <a:latin typeface="Calibri" panose="020F0502020204030204"/>
                <a:cs typeface="Calibri" panose="020F0502020204030204"/>
              </a:rPr>
              <a:t> </a:t>
            </a:r>
            <a:r>
              <a:rPr lang="en-US" sz="3600" b="0" spc="-15">
                <a:latin typeface="Calibri" panose="020F0502020204030204"/>
                <a:cs typeface="Calibri" panose="020F0502020204030204"/>
              </a:rPr>
              <a:t>OBJECTS</a:t>
            </a:r>
            <a:r>
              <a:rPr lang="en-US" sz="3600" b="0" spc="45">
                <a:latin typeface="Calibri" panose="020F0502020204030204"/>
                <a:cs typeface="Calibri" panose="020F0502020204030204"/>
              </a:rPr>
              <a:t> </a:t>
            </a:r>
            <a:r>
              <a:rPr lang="en-US" sz="3600" b="0" spc="-5">
                <a:latin typeface="Calibri Light" panose="020F0302020204030204"/>
                <a:cs typeface="Calibri Light" panose="020F0302020204030204"/>
              </a:rPr>
              <a:t>&amp;</a:t>
            </a:r>
            <a:r>
              <a:rPr lang="en-US" sz="3600" b="0">
                <a:latin typeface="Calibri Light" panose="020F0302020204030204"/>
                <a:cs typeface="Calibri Light" panose="020F0302020204030204"/>
              </a:rPr>
              <a:t> </a:t>
            </a:r>
            <a:r>
              <a:rPr lang="en-US" sz="3600" b="0" spc="-10">
                <a:latin typeface="Calibri" panose="020F0502020204030204"/>
                <a:cs typeface="Calibri" panose="020F0502020204030204"/>
              </a:rPr>
              <a:t>BASIC</a:t>
            </a:r>
            <a:r>
              <a:rPr lang="en-US" sz="3600" b="0" spc="10">
                <a:latin typeface="Calibri" panose="020F0502020204030204"/>
                <a:cs typeface="Calibri" panose="020F0502020204030204"/>
              </a:rPr>
              <a:t> </a:t>
            </a:r>
            <a:r>
              <a:rPr lang="en-US" sz="3600" b="0" spc="-15">
                <a:latin typeface="Calibri" panose="020F0502020204030204"/>
                <a:cs typeface="Calibri" panose="020F0502020204030204"/>
              </a:rPr>
              <a:t>CHARTS</a:t>
            </a:r>
            <a:endParaRPr lang="en-US"/>
          </a:p>
        </p:txBody>
      </p:sp>
      <p:grpSp>
        <p:nvGrpSpPr>
          <p:cNvPr id="5" name="object 2"/>
          <p:cNvGrpSpPr/>
          <p:nvPr/>
        </p:nvGrpSpPr>
        <p:grpSpPr>
          <a:xfrm>
            <a:off x="600202" y="930401"/>
            <a:ext cx="10525125" cy="4935855"/>
            <a:chOff x="678941" y="1343403"/>
            <a:chExt cx="10525125" cy="4935855"/>
          </a:xfrm>
        </p:grpSpPr>
        <p:pic>
          <p:nvPicPr>
            <p:cNvPr id="8" name="object 3"/>
            <p:cNvPicPr/>
            <p:nvPr/>
          </p:nvPicPr>
          <p:blipFill>
            <a:blip r:embed="rId1" cstate="print"/>
            <a:stretch>
              <a:fillRect/>
            </a:stretch>
          </p:blipFill>
          <p:spPr>
            <a:xfrm>
              <a:off x="3970004" y="1343403"/>
              <a:ext cx="7233697" cy="1108740"/>
            </a:xfrm>
            <a:prstGeom prst="rect">
              <a:avLst/>
            </a:prstGeom>
          </p:spPr>
        </p:pic>
        <p:pic>
          <p:nvPicPr>
            <p:cNvPr id="9" name="object 4"/>
            <p:cNvPicPr/>
            <p:nvPr/>
          </p:nvPicPr>
          <p:blipFill>
            <a:blip r:embed="rId2" cstate="print"/>
            <a:stretch>
              <a:fillRect/>
            </a:stretch>
          </p:blipFill>
          <p:spPr>
            <a:xfrm>
              <a:off x="3981450" y="1354836"/>
              <a:ext cx="7164324" cy="1039368"/>
            </a:xfrm>
            <a:prstGeom prst="rect">
              <a:avLst/>
            </a:prstGeom>
          </p:spPr>
        </p:pic>
        <p:pic>
          <p:nvPicPr>
            <p:cNvPr id="10" name="object 5"/>
            <p:cNvPicPr/>
            <p:nvPr/>
          </p:nvPicPr>
          <p:blipFill>
            <a:blip r:embed="rId3" cstate="print"/>
            <a:stretch>
              <a:fillRect/>
            </a:stretch>
          </p:blipFill>
          <p:spPr>
            <a:xfrm>
              <a:off x="8509253" y="1547571"/>
              <a:ext cx="1303781" cy="931976"/>
            </a:xfrm>
            <a:prstGeom prst="rect">
              <a:avLst/>
            </a:prstGeom>
          </p:spPr>
        </p:pic>
        <p:sp>
          <p:nvSpPr>
            <p:cNvPr id="11" name="object 6"/>
            <p:cNvSpPr/>
            <p:nvPr/>
          </p:nvSpPr>
          <p:spPr>
            <a:xfrm>
              <a:off x="8546973" y="1585340"/>
              <a:ext cx="1181100" cy="809625"/>
            </a:xfrm>
            <a:custGeom>
              <a:avLst/>
              <a:gdLst/>
              <a:ahLst/>
              <a:cxnLst/>
              <a:rect l="l" t="t" r="r" b="b"/>
              <a:pathLst>
                <a:path w="1181100" h="809625">
                  <a:moveTo>
                    <a:pt x="0" y="809243"/>
                  </a:moveTo>
                  <a:lnTo>
                    <a:pt x="1181100" y="809243"/>
                  </a:lnTo>
                  <a:lnTo>
                    <a:pt x="1181100" y="0"/>
                  </a:lnTo>
                  <a:lnTo>
                    <a:pt x="0" y="0"/>
                  </a:lnTo>
                  <a:lnTo>
                    <a:pt x="0" y="809243"/>
                  </a:lnTo>
                  <a:close/>
                </a:path>
              </a:pathLst>
            </a:custGeom>
            <a:ln w="25400">
              <a:solidFill>
                <a:srgbClr val="E6AE00"/>
              </a:solidFill>
            </a:ln>
          </p:spPr>
          <p:txBody>
            <a:bodyPr wrap="square" lIns="0" tIns="0" rIns="0" bIns="0" rtlCol="0"/>
            <a:p/>
          </p:txBody>
        </p:sp>
        <p:pic>
          <p:nvPicPr>
            <p:cNvPr id="12" name="object 7"/>
            <p:cNvPicPr/>
            <p:nvPr/>
          </p:nvPicPr>
          <p:blipFill>
            <a:blip r:embed="rId4" cstate="print"/>
            <a:stretch>
              <a:fillRect/>
            </a:stretch>
          </p:blipFill>
          <p:spPr>
            <a:xfrm>
              <a:off x="713954" y="1344143"/>
              <a:ext cx="2872057" cy="4404435"/>
            </a:xfrm>
            <a:prstGeom prst="rect">
              <a:avLst/>
            </a:prstGeom>
          </p:spPr>
        </p:pic>
        <p:pic>
          <p:nvPicPr>
            <p:cNvPr id="13" name="object 8"/>
            <p:cNvPicPr/>
            <p:nvPr/>
          </p:nvPicPr>
          <p:blipFill>
            <a:blip r:embed="rId5" cstate="print"/>
            <a:stretch>
              <a:fillRect/>
            </a:stretch>
          </p:blipFill>
          <p:spPr>
            <a:xfrm>
              <a:off x="725423" y="1355598"/>
              <a:ext cx="2802636" cy="4335018"/>
            </a:xfrm>
            <a:prstGeom prst="rect">
              <a:avLst/>
            </a:prstGeom>
          </p:spPr>
        </p:pic>
        <p:pic>
          <p:nvPicPr>
            <p:cNvPr id="14" name="object 9"/>
            <p:cNvPicPr/>
            <p:nvPr/>
          </p:nvPicPr>
          <p:blipFill>
            <a:blip r:embed="rId6" cstate="print"/>
            <a:stretch>
              <a:fillRect/>
            </a:stretch>
          </p:blipFill>
          <p:spPr>
            <a:xfrm>
              <a:off x="678941" y="1693938"/>
              <a:ext cx="1548383" cy="1091933"/>
            </a:xfrm>
            <a:prstGeom prst="rect">
              <a:avLst/>
            </a:prstGeom>
          </p:spPr>
        </p:pic>
        <p:sp>
          <p:nvSpPr>
            <p:cNvPr id="15" name="object 10"/>
            <p:cNvSpPr/>
            <p:nvPr/>
          </p:nvSpPr>
          <p:spPr>
            <a:xfrm>
              <a:off x="716660" y="1731645"/>
              <a:ext cx="1426210" cy="969644"/>
            </a:xfrm>
            <a:custGeom>
              <a:avLst/>
              <a:gdLst/>
              <a:ahLst/>
              <a:cxnLst/>
              <a:rect l="l" t="t" r="r" b="b"/>
              <a:pathLst>
                <a:path w="1426210" h="969644">
                  <a:moveTo>
                    <a:pt x="0" y="969263"/>
                  </a:moveTo>
                  <a:lnTo>
                    <a:pt x="1425702" y="969263"/>
                  </a:lnTo>
                  <a:lnTo>
                    <a:pt x="1425702" y="0"/>
                  </a:lnTo>
                  <a:lnTo>
                    <a:pt x="0" y="0"/>
                  </a:lnTo>
                  <a:lnTo>
                    <a:pt x="0" y="969263"/>
                  </a:lnTo>
                  <a:close/>
                </a:path>
              </a:pathLst>
            </a:custGeom>
            <a:ln w="25400">
              <a:solidFill>
                <a:srgbClr val="E6AE00"/>
              </a:solidFill>
            </a:ln>
          </p:spPr>
          <p:txBody>
            <a:bodyPr wrap="square" lIns="0" tIns="0" rIns="0" bIns="0" rtlCol="0"/>
            <a:p/>
          </p:txBody>
        </p:sp>
        <p:sp>
          <p:nvSpPr>
            <p:cNvPr id="16" name="object 11"/>
            <p:cNvSpPr/>
            <p:nvPr/>
          </p:nvSpPr>
          <p:spPr>
            <a:xfrm>
              <a:off x="2131186" y="2096388"/>
              <a:ext cx="2339340" cy="996950"/>
            </a:xfrm>
            <a:custGeom>
              <a:avLst/>
              <a:gdLst/>
              <a:ahLst/>
              <a:cxnLst/>
              <a:rect l="l" t="t" r="r" b="b"/>
              <a:pathLst>
                <a:path w="2339340" h="996950">
                  <a:moveTo>
                    <a:pt x="2263521" y="920241"/>
                  </a:moveTo>
                  <a:lnTo>
                    <a:pt x="2263100" y="945463"/>
                  </a:lnTo>
                  <a:lnTo>
                    <a:pt x="2275966" y="945769"/>
                  </a:lnTo>
                  <a:lnTo>
                    <a:pt x="2275332" y="971169"/>
                  </a:lnTo>
                  <a:lnTo>
                    <a:pt x="2262672" y="971169"/>
                  </a:lnTo>
                  <a:lnTo>
                    <a:pt x="2262251" y="996441"/>
                  </a:lnTo>
                  <a:lnTo>
                    <a:pt x="2314975" y="971169"/>
                  </a:lnTo>
                  <a:lnTo>
                    <a:pt x="2275332" y="971169"/>
                  </a:lnTo>
                  <a:lnTo>
                    <a:pt x="2262677" y="970868"/>
                  </a:lnTo>
                  <a:lnTo>
                    <a:pt x="2315602" y="970868"/>
                  </a:lnTo>
                  <a:lnTo>
                    <a:pt x="2339086" y="959612"/>
                  </a:lnTo>
                  <a:lnTo>
                    <a:pt x="2263521" y="920241"/>
                  </a:lnTo>
                  <a:close/>
                </a:path>
                <a:path w="2339340" h="996950">
                  <a:moveTo>
                    <a:pt x="2263100" y="945463"/>
                  </a:moveTo>
                  <a:lnTo>
                    <a:pt x="2262677" y="970868"/>
                  </a:lnTo>
                  <a:lnTo>
                    <a:pt x="2275332" y="971169"/>
                  </a:lnTo>
                  <a:lnTo>
                    <a:pt x="2275966" y="945769"/>
                  </a:lnTo>
                  <a:lnTo>
                    <a:pt x="2263100" y="945463"/>
                  </a:lnTo>
                  <a:close/>
                </a:path>
                <a:path w="2339340" h="996950">
                  <a:moveTo>
                    <a:pt x="1514490" y="588772"/>
                  </a:moveTo>
                  <a:lnTo>
                    <a:pt x="1479296" y="588772"/>
                  </a:lnTo>
                  <a:lnTo>
                    <a:pt x="1513966" y="624839"/>
                  </a:lnTo>
                  <a:lnTo>
                    <a:pt x="1563433" y="677672"/>
                  </a:lnTo>
                  <a:lnTo>
                    <a:pt x="1611884" y="728726"/>
                  </a:lnTo>
                  <a:lnTo>
                    <a:pt x="1644141" y="760602"/>
                  </a:lnTo>
                  <a:lnTo>
                    <a:pt x="1676908" y="790828"/>
                  </a:lnTo>
                  <a:lnTo>
                    <a:pt x="1710436" y="818388"/>
                  </a:lnTo>
                  <a:lnTo>
                    <a:pt x="1745234" y="843152"/>
                  </a:lnTo>
                  <a:lnTo>
                    <a:pt x="1781555" y="864615"/>
                  </a:lnTo>
                  <a:lnTo>
                    <a:pt x="1818386" y="882903"/>
                  </a:lnTo>
                  <a:lnTo>
                    <a:pt x="1854580" y="898778"/>
                  </a:lnTo>
                  <a:lnTo>
                    <a:pt x="1890522" y="912749"/>
                  </a:lnTo>
                  <a:lnTo>
                    <a:pt x="1961768" y="934974"/>
                  </a:lnTo>
                  <a:lnTo>
                    <a:pt x="2032000" y="950595"/>
                  </a:lnTo>
                  <a:lnTo>
                    <a:pt x="2101341" y="960882"/>
                  </a:lnTo>
                  <a:lnTo>
                    <a:pt x="2169795" y="967105"/>
                  </a:lnTo>
                  <a:lnTo>
                    <a:pt x="2237866" y="970280"/>
                  </a:lnTo>
                  <a:lnTo>
                    <a:pt x="2262677" y="970868"/>
                  </a:lnTo>
                  <a:lnTo>
                    <a:pt x="2263100" y="945463"/>
                  </a:lnTo>
                  <a:lnTo>
                    <a:pt x="2238502" y="944880"/>
                  </a:lnTo>
                  <a:lnTo>
                    <a:pt x="2204974" y="943737"/>
                  </a:lnTo>
                  <a:lnTo>
                    <a:pt x="2205228" y="943737"/>
                  </a:lnTo>
                  <a:lnTo>
                    <a:pt x="2171446" y="941832"/>
                  </a:lnTo>
                  <a:lnTo>
                    <a:pt x="2171700" y="941832"/>
                  </a:lnTo>
                  <a:lnTo>
                    <a:pt x="2137791" y="939164"/>
                  </a:lnTo>
                  <a:lnTo>
                    <a:pt x="2138045" y="939164"/>
                  </a:lnTo>
                  <a:lnTo>
                    <a:pt x="2105347" y="935736"/>
                  </a:lnTo>
                  <a:lnTo>
                    <a:pt x="2104390" y="935736"/>
                  </a:lnTo>
                  <a:lnTo>
                    <a:pt x="2071175" y="931290"/>
                  </a:lnTo>
                  <a:lnTo>
                    <a:pt x="2070608" y="931290"/>
                  </a:lnTo>
                  <a:lnTo>
                    <a:pt x="2037079" y="925702"/>
                  </a:lnTo>
                  <a:lnTo>
                    <a:pt x="2036826" y="925702"/>
                  </a:lnTo>
                  <a:lnTo>
                    <a:pt x="2002898" y="918718"/>
                  </a:lnTo>
                  <a:lnTo>
                    <a:pt x="2002663" y="918718"/>
                  </a:lnTo>
                  <a:lnTo>
                    <a:pt x="1967991" y="910336"/>
                  </a:lnTo>
                  <a:lnTo>
                    <a:pt x="1934448" y="900557"/>
                  </a:lnTo>
                  <a:lnTo>
                    <a:pt x="1934083" y="900557"/>
                  </a:lnTo>
                  <a:lnTo>
                    <a:pt x="1898903" y="888746"/>
                  </a:lnTo>
                  <a:lnTo>
                    <a:pt x="1899083" y="888746"/>
                  </a:lnTo>
                  <a:lnTo>
                    <a:pt x="1864635" y="875411"/>
                  </a:lnTo>
                  <a:lnTo>
                    <a:pt x="1864487" y="875411"/>
                  </a:lnTo>
                  <a:lnTo>
                    <a:pt x="1829375" y="859916"/>
                  </a:lnTo>
                  <a:lnTo>
                    <a:pt x="1829180" y="859916"/>
                  </a:lnTo>
                  <a:lnTo>
                    <a:pt x="1811150" y="851153"/>
                  </a:lnTo>
                  <a:lnTo>
                    <a:pt x="1793366" y="842137"/>
                  </a:lnTo>
                  <a:lnTo>
                    <a:pt x="1793518" y="842137"/>
                  </a:lnTo>
                  <a:lnTo>
                    <a:pt x="1775840" y="832358"/>
                  </a:lnTo>
                  <a:lnTo>
                    <a:pt x="1759434" y="822071"/>
                  </a:lnTo>
                  <a:lnTo>
                    <a:pt x="1742186" y="810387"/>
                  </a:lnTo>
                  <a:lnTo>
                    <a:pt x="1725802" y="798195"/>
                  </a:lnTo>
                  <a:lnTo>
                    <a:pt x="1709547" y="785240"/>
                  </a:lnTo>
                  <a:lnTo>
                    <a:pt x="1693842" y="771778"/>
                  </a:lnTo>
                  <a:lnTo>
                    <a:pt x="1677825" y="757427"/>
                  </a:lnTo>
                  <a:lnTo>
                    <a:pt x="1661936" y="742441"/>
                  </a:lnTo>
                  <a:lnTo>
                    <a:pt x="1629917" y="710691"/>
                  </a:lnTo>
                  <a:lnTo>
                    <a:pt x="1598175" y="677545"/>
                  </a:lnTo>
                  <a:lnTo>
                    <a:pt x="1532254" y="607313"/>
                  </a:lnTo>
                  <a:lnTo>
                    <a:pt x="1514490" y="588772"/>
                  </a:lnTo>
                  <a:close/>
                </a:path>
                <a:path w="2339340" h="996950">
                  <a:moveTo>
                    <a:pt x="2104136" y="935609"/>
                  </a:moveTo>
                  <a:lnTo>
                    <a:pt x="2104390" y="935736"/>
                  </a:lnTo>
                  <a:lnTo>
                    <a:pt x="2105347" y="935736"/>
                  </a:lnTo>
                  <a:lnTo>
                    <a:pt x="2104136" y="935609"/>
                  </a:lnTo>
                  <a:close/>
                </a:path>
                <a:path w="2339340" h="996950">
                  <a:moveTo>
                    <a:pt x="2070227" y="931163"/>
                  </a:moveTo>
                  <a:lnTo>
                    <a:pt x="2070608" y="931290"/>
                  </a:lnTo>
                  <a:lnTo>
                    <a:pt x="2071175" y="931290"/>
                  </a:lnTo>
                  <a:lnTo>
                    <a:pt x="2070227" y="931163"/>
                  </a:lnTo>
                  <a:close/>
                </a:path>
                <a:path w="2339340" h="996950">
                  <a:moveTo>
                    <a:pt x="2036317" y="925576"/>
                  </a:moveTo>
                  <a:lnTo>
                    <a:pt x="2036826" y="925702"/>
                  </a:lnTo>
                  <a:lnTo>
                    <a:pt x="2037079" y="925702"/>
                  </a:lnTo>
                  <a:lnTo>
                    <a:pt x="2036317" y="925576"/>
                  </a:lnTo>
                  <a:close/>
                </a:path>
                <a:path w="2339340" h="996950">
                  <a:moveTo>
                    <a:pt x="2002282" y="918590"/>
                  </a:moveTo>
                  <a:lnTo>
                    <a:pt x="2002663" y="918718"/>
                  </a:lnTo>
                  <a:lnTo>
                    <a:pt x="2002898" y="918718"/>
                  </a:lnTo>
                  <a:lnTo>
                    <a:pt x="2002282" y="918590"/>
                  </a:lnTo>
                  <a:close/>
                </a:path>
                <a:path w="2339340" h="996950">
                  <a:moveTo>
                    <a:pt x="1968414" y="910438"/>
                  </a:moveTo>
                  <a:close/>
                </a:path>
                <a:path w="2339340" h="996950">
                  <a:moveTo>
                    <a:pt x="1968063" y="910336"/>
                  </a:moveTo>
                  <a:lnTo>
                    <a:pt x="1968414" y="910438"/>
                  </a:lnTo>
                  <a:lnTo>
                    <a:pt x="1968063" y="910336"/>
                  </a:lnTo>
                  <a:close/>
                </a:path>
                <a:path w="2339340" h="996950">
                  <a:moveTo>
                    <a:pt x="1933575" y="900302"/>
                  </a:moveTo>
                  <a:lnTo>
                    <a:pt x="1934083" y="900557"/>
                  </a:lnTo>
                  <a:lnTo>
                    <a:pt x="1934448" y="900557"/>
                  </a:lnTo>
                  <a:lnTo>
                    <a:pt x="1933575" y="900302"/>
                  </a:lnTo>
                  <a:close/>
                </a:path>
                <a:path w="2339340" h="996950">
                  <a:moveTo>
                    <a:pt x="1899083" y="888746"/>
                  </a:moveTo>
                  <a:lnTo>
                    <a:pt x="1898903" y="888746"/>
                  </a:lnTo>
                  <a:lnTo>
                    <a:pt x="1899412" y="888873"/>
                  </a:lnTo>
                  <a:lnTo>
                    <a:pt x="1899083" y="888746"/>
                  </a:lnTo>
                  <a:close/>
                </a:path>
                <a:path w="2339340" h="996950">
                  <a:moveTo>
                    <a:pt x="1863978" y="875157"/>
                  </a:moveTo>
                  <a:lnTo>
                    <a:pt x="1864487" y="875411"/>
                  </a:lnTo>
                  <a:lnTo>
                    <a:pt x="1864635" y="875411"/>
                  </a:lnTo>
                  <a:lnTo>
                    <a:pt x="1863978" y="875157"/>
                  </a:lnTo>
                  <a:close/>
                </a:path>
                <a:path w="2339340" h="996950">
                  <a:moveTo>
                    <a:pt x="1828800" y="859663"/>
                  </a:moveTo>
                  <a:lnTo>
                    <a:pt x="1829180" y="859916"/>
                  </a:lnTo>
                  <a:lnTo>
                    <a:pt x="1829375" y="859916"/>
                  </a:lnTo>
                  <a:lnTo>
                    <a:pt x="1828800" y="859663"/>
                  </a:lnTo>
                  <a:close/>
                </a:path>
                <a:path w="2339340" h="996950">
                  <a:moveTo>
                    <a:pt x="1811231" y="851195"/>
                  </a:moveTo>
                  <a:lnTo>
                    <a:pt x="1811401" y="851281"/>
                  </a:lnTo>
                  <a:lnTo>
                    <a:pt x="1811231" y="851195"/>
                  </a:lnTo>
                  <a:close/>
                </a:path>
                <a:path w="2339340" h="996950">
                  <a:moveTo>
                    <a:pt x="1811150" y="851153"/>
                  </a:moveTo>
                  <a:close/>
                </a:path>
                <a:path w="2339340" h="996950">
                  <a:moveTo>
                    <a:pt x="1793518" y="842137"/>
                  </a:moveTo>
                  <a:lnTo>
                    <a:pt x="1793366" y="842137"/>
                  </a:lnTo>
                  <a:lnTo>
                    <a:pt x="1793748" y="842263"/>
                  </a:lnTo>
                  <a:lnTo>
                    <a:pt x="1793518" y="842137"/>
                  </a:lnTo>
                  <a:close/>
                </a:path>
                <a:path w="2339340" h="996950">
                  <a:moveTo>
                    <a:pt x="1775941" y="832358"/>
                  </a:moveTo>
                  <a:lnTo>
                    <a:pt x="1776349" y="832612"/>
                  </a:lnTo>
                  <a:lnTo>
                    <a:pt x="1775941" y="832358"/>
                  </a:lnTo>
                  <a:close/>
                </a:path>
                <a:path w="2339340" h="996950">
                  <a:moveTo>
                    <a:pt x="1758823" y="821689"/>
                  </a:moveTo>
                  <a:lnTo>
                    <a:pt x="1759330" y="822071"/>
                  </a:lnTo>
                  <a:lnTo>
                    <a:pt x="1758823" y="821689"/>
                  </a:lnTo>
                  <a:close/>
                </a:path>
                <a:path w="2339340" h="996950">
                  <a:moveTo>
                    <a:pt x="1742224" y="810387"/>
                  </a:moveTo>
                  <a:lnTo>
                    <a:pt x="1742566" y="810640"/>
                  </a:lnTo>
                  <a:lnTo>
                    <a:pt x="1742224" y="810387"/>
                  </a:lnTo>
                  <a:close/>
                </a:path>
                <a:path w="2339340" h="996950">
                  <a:moveTo>
                    <a:pt x="1725864" y="798195"/>
                  </a:moveTo>
                  <a:lnTo>
                    <a:pt x="1726184" y="798449"/>
                  </a:lnTo>
                  <a:lnTo>
                    <a:pt x="1725864" y="798195"/>
                  </a:lnTo>
                  <a:close/>
                </a:path>
                <a:path w="2339340" h="996950">
                  <a:moveTo>
                    <a:pt x="1709630" y="785240"/>
                  </a:moveTo>
                  <a:lnTo>
                    <a:pt x="1709927" y="785495"/>
                  </a:lnTo>
                  <a:lnTo>
                    <a:pt x="1709630" y="785240"/>
                  </a:lnTo>
                  <a:close/>
                </a:path>
                <a:path w="2339340" h="996950">
                  <a:moveTo>
                    <a:pt x="1693545" y="771525"/>
                  </a:moveTo>
                  <a:lnTo>
                    <a:pt x="1693799" y="771778"/>
                  </a:lnTo>
                  <a:lnTo>
                    <a:pt x="1693545" y="771525"/>
                  </a:lnTo>
                  <a:close/>
                </a:path>
                <a:path w="2339340" h="996950">
                  <a:moveTo>
                    <a:pt x="1677542" y="757174"/>
                  </a:moveTo>
                  <a:lnTo>
                    <a:pt x="1677797" y="757427"/>
                  </a:lnTo>
                  <a:lnTo>
                    <a:pt x="1677542" y="757174"/>
                  </a:lnTo>
                  <a:close/>
                </a:path>
                <a:path w="2339340" h="996950">
                  <a:moveTo>
                    <a:pt x="1661667" y="742188"/>
                  </a:moveTo>
                  <a:lnTo>
                    <a:pt x="1661922" y="742441"/>
                  </a:lnTo>
                  <a:lnTo>
                    <a:pt x="1661667" y="742188"/>
                  </a:lnTo>
                  <a:close/>
                </a:path>
                <a:path w="2339340" h="996950">
                  <a:moveTo>
                    <a:pt x="1630132" y="710905"/>
                  </a:moveTo>
                  <a:close/>
                </a:path>
                <a:path w="2339340" h="996950">
                  <a:moveTo>
                    <a:pt x="1629928" y="710691"/>
                  </a:moveTo>
                  <a:lnTo>
                    <a:pt x="1630132" y="710905"/>
                  </a:lnTo>
                  <a:lnTo>
                    <a:pt x="1629928" y="710691"/>
                  </a:lnTo>
                  <a:close/>
                </a:path>
                <a:path w="2339340" h="996950">
                  <a:moveTo>
                    <a:pt x="1598175" y="677545"/>
                  </a:moveTo>
                  <a:close/>
                </a:path>
                <a:path w="2339340" h="996950">
                  <a:moveTo>
                    <a:pt x="1513839" y="624713"/>
                  </a:moveTo>
                  <a:close/>
                </a:path>
                <a:path w="2339340" h="996950">
                  <a:moveTo>
                    <a:pt x="1479314" y="588791"/>
                  </a:moveTo>
                  <a:close/>
                </a:path>
                <a:path w="2339340" h="996950">
                  <a:moveTo>
                    <a:pt x="1443017" y="517525"/>
                  </a:moveTo>
                  <a:lnTo>
                    <a:pt x="1405382" y="517525"/>
                  </a:lnTo>
                  <a:lnTo>
                    <a:pt x="1424813" y="535305"/>
                  </a:lnTo>
                  <a:lnTo>
                    <a:pt x="1443482" y="553085"/>
                  </a:lnTo>
                  <a:lnTo>
                    <a:pt x="1479314" y="588791"/>
                  </a:lnTo>
                  <a:lnTo>
                    <a:pt x="1514490" y="588772"/>
                  </a:lnTo>
                  <a:lnTo>
                    <a:pt x="1497457" y="570991"/>
                  </a:lnTo>
                  <a:lnTo>
                    <a:pt x="1461135" y="534797"/>
                  </a:lnTo>
                  <a:lnTo>
                    <a:pt x="1443017" y="517525"/>
                  </a:lnTo>
                  <a:close/>
                </a:path>
                <a:path w="2339340" h="996950">
                  <a:moveTo>
                    <a:pt x="1443227" y="552958"/>
                  </a:moveTo>
                  <a:lnTo>
                    <a:pt x="1443355" y="553085"/>
                  </a:lnTo>
                  <a:lnTo>
                    <a:pt x="1443227" y="552958"/>
                  </a:lnTo>
                  <a:close/>
                </a:path>
                <a:path w="2339340" h="996950">
                  <a:moveTo>
                    <a:pt x="1424559" y="535177"/>
                  </a:moveTo>
                  <a:lnTo>
                    <a:pt x="1424693" y="535305"/>
                  </a:lnTo>
                  <a:lnTo>
                    <a:pt x="1424559" y="535177"/>
                  </a:lnTo>
                  <a:close/>
                </a:path>
                <a:path w="2339340" h="996950">
                  <a:moveTo>
                    <a:pt x="1404754" y="482981"/>
                  </a:moveTo>
                  <a:lnTo>
                    <a:pt x="1365377" y="482981"/>
                  </a:lnTo>
                  <a:lnTo>
                    <a:pt x="1385951" y="500252"/>
                  </a:lnTo>
                  <a:lnTo>
                    <a:pt x="1405636" y="517778"/>
                  </a:lnTo>
                  <a:lnTo>
                    <a:pt x="1405382" y="517525"/>
                  </a:lnTo>
                  <a:lnTo>
                    <a:pt x="1443017" y="517525"/>
                  </a:lnTo>
                  <a:lnTo>
                    <a:pt x="1442085" y="516636"/>
                  </a:lnTo>
                  <a:lnTo>
                    <a:pt x="1422527" y="498728"/>
                  </a:lnTo>
                  <a:lnTo>
                    <a:pt x="1404754" y="482981"/>
                  </a:lnTo>
                  <a:close/>
                </a:path>
                <a:path w="2339340" h="996950">
                  <a:moveTo>
                    <a:pt x="1385697" y="500125"/>
                  </a:moveTo>
                  <a:lnTo>
                    <a:pt x="1385840" y="500252"/>
                  </a:lnTo>
                  <a:lnTo>
                    <a:pt x="1385697" y="500125"/>
                  </a:lnTo>
                  <a:close/>
                </a:path>
                <a:path w="2339340" h="996950">
                  <a:moveTo>
                    <a:pt x="1384802" y="466089"/>
                  </a:moveTo>
                  <a:lnTo>
                    <a:pt x="1344295" y="466089"/>
                  </a:lnTo>
                  <a:lnTo>
                    <a:pt x="1365630" y="483235"/>
                  </a:lnTo>
                  <a:lnTo>
                    <a:pt x="1365377" y="482981"/>
                  </a:lnTo>
                  <a:lnTo>
                    <a:pt x="1404754" y="482981"/>
                  </a:lnTo>
                  <a:lnTo>
                    <a:pt x="1402461" y="480949"/>
                  </a:lnTo>
                  <a:lnTo>
                    <a:pt x="1384802" y="466089"/>
                  </a:lnTo>
                  <a:close/>
                </a:path>
                <a:path w="2339340" h="996950">
                  <a:moveTo>
                    <a:pt x="1343405" y="433577"/>
                  </a:moveTo>
                  <a:lnTo>
                    <a:pt x="1300099" y="433577"/>
                  </a:lnTo>
                  <a:lnTo>
                    <a:pt x="1322832" y="449834"/>
                  </a:lnTo>
                  <a:lnTo>
                    <a:pt x="1344549" y="466344"/>
                  </a:lnTo>
                  <a:lnTo>
                    <a:pt x="1344295" y="466089"/>
                  </a:lnTo>
                  <a:lnTo>
                    <a:pt x="1384802" y="466089"/>
                  </a:lnTo>
                  <a:lnTo>
                    <a:pt x="1381633" y="463423"/>
                  </a:lnTo>
                  <a:lnTo>
                    <a:pt x="1360042" y="446150"/>
                  </a:lnTo>
                  <a:lnTo>
                    <a:pt x="1343405" y="433577"/>
                  </a:lnTo>
                  <a:close/>
                </a:path>
                <a:path w="2339340" h="996950">
                  <a:moveTo>
                    <a:pt x="1322577" y="449707"/>
                  </a:moveTo>
                  <a:lnTo>
                    <a:pt x="1322745" y="449834"/>
                  </a:lnTo>
                  <a:lnTo>
                    <a:pt x="1322577" y="449707"/>
                  </a:lnTo>
                  <a:close/>
                </a:path>
                <a:path w="2339340" h="996950">
                  <a:moveTo>
                    <a:pt x="1321831" y="417957"/>
                  </a:moveTo>
                  <a:lnTo>
                    <a:pt x="1276730" y="417957"/>
                  </a:lnTo>
                  <a:lnTo>
                    <a:pt x="1277112" y="418211"/>
                  </a:lnTo>
                  <a:lnTo>
                    <a:pt x="1300352" y="433832"/>
                  </a:lnTo>
                  <a:lnTo>
                    <a:pt x="1300099" y="433577"/>
                  </a:lnTo>
                  <a:lnTo>
                    <a:pt x="1343405" y="433577"/>
                  </a:lnTo>
                  <a:lnTo>
                    <a:pt x="1337690" y="429260"/>
                  </a:lnTo>
                  <a:lnTo>
                    <a:pt x="1321831" y="417957"/>
                  </a:lnTo>
                  <a:close/>
                </a:path>
                <a:path w="2339340" h="996950">
                  <a:moveTo>
                    <a:pt x="1277063" y="418180"/>
                  </a:moveTo>
                  <a:close/>
                </a:path>
                <a:path w="2339340" h="996950">
                  <a:moveTo>
                    <a:pt x="1299773" y="402844"/>
                  </a:moveTo>
                  <a:lnTo>
                    <a:pt x="1252727" y="402844"/>
                  </a:lnTo>
                  <a:lnTo>
                    <a:pt x="1277063" y="418180"/>
                  </a:lnTo>
                  <a:lnTo>
                    <a:pt x="1276730" y="417957"/>
                  </a:lnTo>
                  <a:lnTo>
                    <a:pt x="1321831" y="417957"/>
                  </a:lnTo>
                  <a:lnTo>
                    <a:pt x="1314703" y="412876"/>
                  </a:lnTo>
                  <a:lnTo>
                    <a:pt x="1299773" y="402844"/>
                  </a:lnTo>
                  <a:close/>
                </a:path>
                <a:path w="2339340" h="996950">
                  <a:moveTo>
                    <a:pt x="1227582" y="388365"/>
                  </a:moveTo>
                  <a:lnTo>
                    <a:pt x="1253109" y="403098"/>
                  </a:lnTo>
                  <a:lnTo>
                    <a:pt x="1252727" y="402844"/>
                  </a:lnTo>
                  <a:lnTo>
                    <a:pt x="1299773" y="402844"/>
                  </a:lnTo>
                  <a:lnTo>
                    <a:pt x="1290701" y="396748"/>
                  </a:lnTo>
                  <a:lnTo>
                    <a:pt x="1277506" y="388493"/>
                  </a:lnTo>
                  <a:lnTo>
                    <a:pt x="1227963" y="388493"/>
                  </a:lnTo>
                  <a:lnTo>
                    <a:pt x="1227582" y="388365"/>
                  </a:lnTo>
                  <a:close/>
                </a:path>
                <a:path w="2339340" h="996950">
                  <a:moveTo>
                    <a:pt x="1254137" y="374396"/>
                  </a:moveTo>
                  <a:lnTo>
                    <a:pt x="1201674" y="374396"/>
                  </a:lnTo>
                  <a:lnTo>
                    <a:pt x="1227963" y="388493"/>
                  </a:lnTo>
                  <a:lnTo>
                    <a:pt x="1277506" y="388493"/>
                  </a:lnTo>
                  <a:lnTo>
                    <a:pt x="1265936" y="381253"/>
                  </a:lnTo>
                  <a:lnTo>
                    <a:pt x="1254137" y="374396"/>
                  </a:lnTo>
                  <a:close/>
                </a:path>
                <a:path w="2339340" h="996950">
                  <a:moveTo>
                    <a:pt x="1230432" y="361061"/>
                  </a:moveTo>
                  <a:lnTo>
                    <a:pt x="1174623" y="361061"/>
                  </a:lnTo>
                  <a:lnTo>
                    <a:pt x="1201927" y="374650"/>
                  </a:lnTo>
                  <a:lnTo>
                    <a:pt x="1201674" y="374396"/>
                  </a:lnTo>
                  <a:lnTo>
                    <a:pt x="1254137" y="374396"/>
                  </a:lnTo>
                  <a:lnTo>
                    <a:pt x="1240154" y="366268"/>
                  </a:lnTo>
                  <a:lnTo>
                    <a:pt x="1230432" y="361061"/>
                  </a:lnTo>
                  <a:close/>
                </a:path>
                <a:path w="2339340" h="996950">
                  <a:moveTo>
                    <a:pt x="1205888" y="348234"/>
                  </a:moveTo>
                  <a:lnTo>
                    <a:pt x="1146683" y="348234"/>
                  </a:lnTo>
                  <a:lnTo>
                    <a:pt x="1175003" y="361314"/>
                  </a:lnTo>
                  <a:lnTo>
                    <a:pt x="1174623" y="361061"/>
                  </a:lnTo>
                  <a:lnTo>
                    <a:pt x="1230432" y="361061"/>
                  </a:lnTo>
                  <a:lnTo>
                    <a:pt x="1213358" y="351916"/>
                  </a:lnTo>
                  <a:lnTo>
                    <a:pt x="1205888" y="348234"/>
                  </a:lnTo>
                  <a:close/>
                </a:path>
                <a:path w="2339340" h="996950">
                  <a:moveTo>
                    <a:pt x="1179754" y="335534"/>
                  </a:moveTo>
                  <a:lnTo>
                    <a:pt x="1117727" y="335534"/>
                  </a:lnTo>
                  <a:lnTo>
                    <a:pt x="1146937" y="348361"/>
                  </a:lnTo>
                  <a:lnTo>
                    <a:pt x="1146683" y="348234"/>
                  </a:lnTo>
                  <a:lnTo>
                    <a:pt x="1205888" y="348234"/>
                  </a:lnTo>
                  <a:lnTo>
                    <a:pt x="1185799" y="338327"/>
                  </a:lnTo>
                  <a:lnTo>
                    <a:pt x="1179754" y="335534"/>
                  </a:lnTo>
                  <a:close/>
                </a:path>
                <a:path w="2339340" h="996950">
                  <a:moveTo>
                    <a:pt x="1004888" y="263778"/>
                  </a:moveTo>
                  <a:lnTo>
                    <a:pt x="928624" y="263778"/>
                  </a:lnTo>
                  <a:lnTo>
                    <a:pt x="961898" y="275336"/>
                  </a:lnTo>
                  <a:lnTo>
                    <a:pt x="961770" y="275336"/>
                  </a:lnTo>
                  <a:lnTo>
                    <a:pt x="994537" y="287020"/>
                  </a:lnTo>
                  <a:lnTo>
                    <a:pt x="1026540" y="298831"/>
                  </a:lnTo>
                  <a:lnTo>
                    <a:pt x="1057783" y="310896"/>
                  </a:lnTo>
                  <a:lnTo>
                    <a:pt x="1088136" y="323088"/>
                  </a:lnTo>
                  <a:lnTo>
                    <a:pt x="1088008" y="323088"/>
                  </a:lnTo>
                  <a:lnTo>
                    <a:pt x="1117854" y="335661"/>
                  </a:lnTo>
                  <a:lnTo>
                    <a:pt x="1117727" y="335534"/>
                  </a:lnTo>
                  <a:lnTo>
                    <a:pt x="1179754" y="335534"/>
                  </a:lnTo>
                  <a:lnTo>
                    <a:pt x="1157224" y="325120"/>
                  </a:lnTo>
                  <a:lnTo>
                    <a:pt x="1127887" y="312293"/>
                  </a:lnTo>
                  <a:lnTo>
                    <a:pt x="1097788" y="299593"/>
                  </a:lnTo>
                  <a:lnTo>
                    <a:pt x="1067054" y="287274"/>
                  </a:lnTo>
                  <a:lnTo>
                    <a:pt x="1035431" y="275082"/>
                  </a:lnTo>
                  <a:lnTo>
                    <a:pt x="1004888" y="263778"/>
                  </a:lnTo>
                  <a:close/>
                </a:path>
                <a:path w="2339340" h="996950">
                  <a:moveTo>
                    <a:pt x="973463" y="252475"/>
                  </a:moveTo>
                  <a:lnTo>
                    <a:pt x="894588" y="252475"/>
                  </a:lnTo>
                  <a:lnTo>
                    <a:pt x="928751" y="263906"/>
                  </a:lnTo>
                  <a:lnTo>
                    <a:pt x="928624" y="263778"/>
                  </a:lnTo>
                  <a:lnTo>
                    <a:pt x="1004888" y="263778"/>
                  </a:lnTo>
                  <a:lnTo>
                    <a:pt x="1003173" y="263144"/>
                  </a:lnTo>
                  <a:lnTo>
                    <a:pt x="973463" y="252475"/>
                  </a:lnTo>
                  <a:close/>
                </a:path>
                <a:path w="2339340" h="996950">
                  <a:moveTo>
                    <a:pt x="5587" y="0"/>
                  </a:moveTo>
                  <a:lnTo>
                    <a:pt x="0" y="24891"/>
                  </a:lnTo>
                  <a:lnTo>
                    <a:pt x="246633" y="80518"/>
                  </a:lnTo>
                  <a:lnTo>
                    <a:pt x="408050" y="118490"/>
                  </a:lnTo>
                  <a:lnTo>
                    <a:pt x="487299" y="137795"/>
                  </a:lnTo>
                  <a:lnTo>
                    <a:pt x="487171" y="137795"/>
                  </a:lnTo>
                  <a:lnTo>
                    <a:pt x="565276" y="157607"/>
                  </a:lnTo>
                  <a:lnTo>
                    <a:pt x="641731" y="177800"/>
                  </a:lnTo>
                  <a:lnTo>
                    <a:pt x="716533" y="198374"/>
                  </a:lnTo>
                  <a:lnTo>
                    <a:pt x="789432" y="219583"/>
                  </a:lnTo>
                  <a:lnTo>
                    <a:pt x="825119" y="230377"/>
                  </a:lnTo>
                  <a:lnTo>
                    <a:pt x="860298" y="241300"/>
                  </a:lnTo>
                  <a:lnTo>
                    <a:pt x="860170" y="241300"/>
                  </a:lnTo>
                  <a:lnTo>
                    <a:pt x="894714" y="252602"/>
                  </a:lnTo>
                  <a:lnTo>
                    <a:pt x="973463" y="252475"/>
                  </a:lnTo>
                  <a:lnTo>
                    <a:pt x="936751" y="239775"/>
                  </a:lnTo>
                  <a:lnTo>
                    <a:pt x="867918" y="217170"/>
                  </a:lnTo>
                  <a:lnTo>
                    <a:pt x="796544" y="195199"/>
                  </a:lnTo>
                  <a:lnTo>
                    <a:pt x="723392" y="173989"/>
                  </a:lnTo>
                  <a:lnTo>
                    <a:pt x="648335" y="153288"/>
                  </a:lnTo>
                  <a:lnTo>
                    <a:pt x="571626" y="132969"/>
                  </a:lnTo>
                  <a:lnTo>
                    <a:pt x="493394" y="113157"/>
                  </a:lnTo>
                  <a:lnTo>
                    <a:pt x="252221" y="55752"/>
                  </a:lnTo>
                  <a:lnTo>
                    <a:pt x="5587" y="0"/>
                  </a:lnTo>
                  <a:close/>
                </a:path>
              </a:pathLst>
            </a:custGeom>
            <a:solidFill>
              <a:srgbClr val="E6AE00"/>
            </a:solidFill>
          </p:spPr>
          <p:txBody>
            <a:bodyPr wrap="square" lIns="0" tIns="0" rIns="0" bIns="0" rtlCol="0"/>
            <a:p/>
          </p:txBody>
        </p:sp>
        <p:pic>
          <p:nvPicPr>
            <p:cNvPr id="17" name="object 12"/>
            <p:cNvPicPr/>
            <p:nvPr/>
          </p:nvPicPr>
          <p:blipFill>
            <a:blip r:embed="rId7" cstate="print"/>
            <a:stretch>
              <a:fillRect/>
            </a:stretch>
          </p:blipFill>
          <p:spPr>
            <a:xfrm>
              <a:off x="2129027" y="3726218"/>
              <a:ext cx="1484376" cy="296379"/>
            </a:xfrm>
            <a:prstGeom prst="rect">
              <a:avLst/>
            </a:prstGeom>
          </p:spPr>
        </p:pic>
        <p:sp>
          <p:nvSpPr>
            <p:cNvPr id="18" name="object 13"/>
            <p:cNvSpPr/>
            <p:nvPr/>
          </p:nvSpPr>
          <p:spPr>
            <a:xfrm>
              <a:off x="2166747" y="3763899"/>
              <a:ext cx="1362075" cy="173990"/>
            </a:xfrm>
            <a:custGeom>
              <a:avLst/>
              <a:gdLst/>
              <a:ahLst/>
              <a:cxnLst/>
              <a:rect l="l" t="t" r="r" b="b"/>
              <a:pathLst>
                <a:path w="1362075" h="173989">
                  <a:moveTo>
                    <a:pt x="0" y="173736"/>
                  </a:moveTo>
                  <a:lnTo>
                    <a:pt x="1361694" y="173736"/>
                  </a:lnTo>
                  <a:lnTo>
                    <a:pt x="1361694" y="0"/>
                  </a:lnTo>
                  <a:lnTo>
                    <a:pt x="0" y="0"/>
                  </a:lnTo>
                  <a:lnTo>
                    <a:pt x="0" y="173736"/>
                  </a:lnTo>
                  <a:close/>
                </a:path>
              </a:pathLst>
            </a:custGeom>
            <a:ln w="25400">
              <a:solidFill>
                <a:srgbClr val="E6AE00"/>
              </a:solidFill>
            </a:ln>
          </p:spPr>
          <p:txBody>
            <a:bodyPr wrap="square" lIns="0" tIns="0" rIns="0" bIns="0" rtlCol="0"/>
            <a:p/>
          </p:txBody>
        </p:sp>
        <p:sp>
          <p:nvSpPr>
            <p:cNvPr id="19" name="object 14"/>
            <p:cNvSpPr/>
            <p:nvPr/>
          </p:nvSpPr>
          <p:spPr>
            <a:xfrm>
              <a:off x="3300094" y="3930396"/>
              <a:ext cx="1170940" cy="1243965"/>
            </a:xfrm>
            <a:custGeom>
              <a:avLst/>
              <a:gdLst/>
              <a:ahLst/>
              <a:cxnLst/>
              <a:rect l="l" t="t" r="r" b="b"/>
              <a:pathLst>
                <a:path w="1170939" h="1243964">
                  <a:moveTo>
                    <a:pt x="1096517" y="1167510"/>
                  </a:moveTo>
                  <a:lnTo>
                    <a:pt x="1095387" y="1192634"/>
                  </a:lnTo>
                  <a:lnTo>
                    <a:pt x="1108328" y="1193418"/>
                  </a:lnTo>
                  <a:lnTo>
                    <a:pt x="1106677" y="1218818"/>
                  </a:lnTo>
                  <a:lnTo>
                    <a:pt x="1094209" y="1218818"/>
                  </a:lnTo>
                  <a:lnTo>
                    <a:pt x="1093089" y="1243710"/>
                  </a:lnTo>
                  <a:lnTo>
                    <a:pt x="1148778" y="1218818"/>
                  </a:lnTo>
                  <a:lnTo>
                    <a:pt x="1106677" y="1218818"/>
                  </a:lnTo>
                  <a:lnTo>
                    <a:pt x="1094245" y="1218009"/>
                  </a:lnTo>
                  <a:lnTo>
                    <a:pt x="1150588" y="1218009"/>
                  </a:lnTo>
                  <a:lnTo>
                    <a:pt x="1170939" y="1208912"/>
                  </a:lnTo>
                  <a:lnTo>
                    <a:pt x="1096517" y="1167510"/>
                  </a:lnTo>
                  <a:close/>
                </a:path>
                <a:path w="1170939" h="1243964">
                  <a:moveTo>
                    <a:pt x="1095387" y="1192634"/>
                  </a:moveTo>
                  <a:lnTo>
                    <a:pt x="1094245" y="1218009"/>
                  </a:lnTo>
                  <a:lnTo>
                    <a:pt x="1106677" y="1218818"/>
                  </a:lnTo>
                  <a:lnTo>
                    <a:pt x="1108328" y="1193418"/>
                  </a:lnTo>
                  <a:lnTo>
                    <a:pt x="1095387" y="1192634"/>
                  </a:lnTo>
                  <a:close/>
                </a:path>
                <a:path w="1170939" h="1243964">
                  <a:moveTo>
                    <a:pt x="20827" y="0"/>
                  </a:moveTo>
                  <a:lnTo>
                    <a:pt x="205739" y="310895"/>
                  </a:lnTo>
                  <a:lnTo>
                    <a:pt x="306324" y="453262"/>
                  </a:lnTo>
                  <a:lnTo>
                    <a:pt x="355472" y="521969"/>
                  </a:lnTo>
                  <a:lnTo>
                    <a:pt x="403859" y="588644"/>
                  </a:lnTo>
                  <a:lnTo>
                    <a:pt x="427735" y="621156"/>
                  </a:lnTo>
                  <a:lnTo>
                    <a:pt x="451357" y="653033"/>
                  </a:lnTo>
                  <a:lnTo>
                    <a:pt x="474725" y="684276"/>
                  </a:lnTo>
                  <a:lnTo>
                    <a:pt x="520445" y="744727"/>
                  </a:lnTo>
                  <a:lnTo>
                    <a:pt x="565022" y="802004"/>
                  </a:lnTo>
                  <a:lnTo>
                    <a:pt x="608202" y="855979"/>
                  </a:lnTo>
                  <a:lnTo>
                    <a:pt x="649858" y="906398"/>
                  </a:lnTo>
                  <a:lnTo>
                    <a:pt x="709294" y="974597"/>
                  </a:lnTo>
                  <a:lnTo>
                    <a:pt x="747138" y="1015110"/>
                  </a:lnTo>
                  <a:lnTo>
                    <a:pt x="782446" y="1050289"/>
                  </a:lnTo>
                  <a:lnTo>
                    <a:pt x="816228" y="1081531"/>
                  </a:lnTo>
                  <a:lnTo>
                    <a:pt x="848613" y="1108709"/>
                  </a:lnTo>
                  <a:lnTo>
                    <a:pt x="879347" y="1132204"/>
                  </a:lnTo>
                  <a:lnTo>
                    <a:pt x="923035" y="1160906"/>
                  </a:lnTo>
                  <a:lnTo>
                    <a:pt x="963929" y="1182751"/>
                  </a:lnTo>
                  <a:lnTo>
                    <a:pt x="1002410" y="1198498"/>
                  </a:lnTo>
                  <a:lnTo>
                    <a:pt x="1038987" y="1209293"/>
                  </a:lnTo>
                  <a:lnTo>
                    <a:pt x="1085214" y="1217421"/>
                  </a:lnTo>
                  <a:lnTo>
                    <a:pt x="1094245" y="1218009"/>
                  </a:lnTo>
                  <a:lnTo>
                    <a:pt x="1095387" y="1192634"/>
                  </a:lnTo>
                  <a:lnTo>
                    <a:pt x="1089469" y="1192276"/>
                  </a:lnTo>
                  <a:lnTo>
                    <a:pt x="1088389" y="1192276"/>
                  </a:lnTo>
                  <a:lnTo>
                    <a:pt x="1087374" y="1192148"/>
                  </a:lnTo>
                  <a:lnTo>
                    <a:pt x="1087544" y="1192148"/>
                  </a:lnTo>
                  <a:lnTo>
                    <a:pt x="1067264" y="1189101"/>
                  </a:lnTo>
                  <a:lnTo>
                    <a:pt x="1067053" y="1189101"/>
                  </a:lnTo>
                  <a:lnTo>
                    <a:pt x="1044575" y="1184528"/>
                  </a:lnTo>
                  <a:lnTo>
                    <a:pt x="1044878" y="1184528"/>
                  </a:lnTo>
                  <a:lnTo>
                    <a:pt x="1021968" y="1178178"/>
                  </a:lnTo>
                  <a:lnTo>
                    <a:pt x="1010538" y="1174495"/>
                  </a:lnTo>
                  <a:lnTo>
                    <a:pt x="1010708" y="1174495"/>
                  </a:lnTo>
                  <a:lnTo>
                    <a:pt x="998854" y="1170051"/>
                  </a:lnTo>
                  <a:lnTo>
                    <a:pt x="987291" y="1165352"/>
                  </a:lnTo>
                  <a:lnTo>
                    <a:pt x="974470" y="1159636"/>
                  </a:lnTo>
                  <a:lnTo>
                    <a:pt x="961770" y="1153414"/>
                  </a:lnTo>
                  <a:lnTo>
                    <a:pt x="961911" y="1153414"/>
                  </a:lnTo>
                  <a:lnTo>
                    <a:pt x="949424" y="1146809"/>
                  </a:lnTo>
                  <a:lnTo>
                    <a:pt x="935863" y="1138935"/>
                  </a:lnTo>
                  <a:lnTo>
                    <a:pt x="922146" y="1130680"/>
                  </a:lnTo>
                  <a:lnTo>
                    <a:pt x="922275" y="1130680"/>
                  </a:lnTo>
                  <a:lnTo>
                    <a:pt x="908810" y="1121664"/>
                  </a:lnTo>
                  <a:lnTo>
                    <a:pt x="894079" y="1111503"/>
                  </a:lnTo>
                  <a:lnTo>
                    <a:pt x="879347" y="1100581"/>
                  </a:lnTo>
                  <a:lnTo>
                    <a:pt x="864685" y="1089024"/>
                  </a:lnTo>
                  <a:lnTo>
                    <a:pt x="849176" y="1076324"/>
                  </a:lnTo>
                  <a:lnTo>
                    <a:pt x="832992" y="1062481"/>
                  </a:lnTo>
                  <a:lnTo>
                    <a:pt x="817016" y="1047876"/>
                  </a:lnTo>
                  <a:lnTo>
                    <a:pt x="800108" y="1032001"/>
                  </a:lnTo>
                  <a:lnTo>
                    <a:pt x="782701" y="1014983"/>
                  </a:lnTo>
                  <a:lnTo>
                    <a:pt x="782829" y="1014983"/>
                  </a:lnTo>
                  <a:lnTo>
                    <a:pt x="765053" y="996949"/>
                  </a:lnTo>
                  <a:lnTo>
                    <a:pt x="746770" y="977772"/>
                  </a:lnTo>
                  <a:lnTo>
                    <a:pt x="728104" y="957452"/>
                  </a:lnTo>
                  <a:lnTo>
                    <a:pt x="708913" y="935989"/>
                  </a:lnTo>
                  <a:lnTo>
                    <a:pt x="689340" y="913637"/>
                  </a:lnTo>
                  <a:lnTo>
                    <a:pt x="669163" y="890015"/>
                  </a:lnTo>
                  <a:lnTo>
                    <a:pt x="648822" y="865504"/>
                  </a:lnTo>
                  <a:lnTo>
                    <a:pt x="627992" y="840104"/>
                  </a:lnTo>
                  <a:lnTo>
                    <a:pt x="606653" y="813561"/>
                  </a:lnTo>
                  <a:lnTo>
                    <a:pt x="584962" y="786256"/>
                  </a:lnTo>
                  <a:lnTo>
                    <a:pt x="562963" y="758189"/>
                  </a:lnTo>
                  <a:lnTo>
                    <a:pt x="540512" y="729233"/>
                  </a:lnTo>
                  <a:lnTo>
                    <a:pt x="518002" y="699515"/>
                  </a:lnTo>
                  <a:lnTo>
                    <a:pt x="471677" y="637920"/>
                  </a:lnTo>
                  <a:lnTo>
                    <a:pt x="400303" y="540638"/>
                  </a:lnTo>
                  <a:lnTo>
                    <a:pt x="376046" y="507110"/>
                  </a:lnTo>
                  <a:lnTo>
                    <a:pt x="376174" y="507110"/>
                  </a:lnTo>
                  <a:lnTo>
                    <a:pt x="327025" y="438530"/>
                  </a:lnTo>
                  <a:lnTo>
                    <a:pt x="276987" y="368045"/>
                  </a:lnTo>
                  <a:lnTo>
                    <a:pt x="175513" y="223265"/>
                  </a:lnTo>
                  <a:lnTo>
                    <a:pt x="20827" y="0"/>
                  </a:lnTo>
                  <a:close/>
                </a:path>
                <a:path w="1170939" h="1243964">
                  <a:moveTo>
                    <a:pt x="1087374" y="1192148"/>
                  </a:moveTo>
                  <a:lnTo>
                    <a:pt x="1088389" y="1192276"/>
                  </a:lnTo>
                  <a:lnTo>
                    <a:pt x="1087660" y="1192166"/>
                  </a:lnTo>
                  <a:lnTo>
                    <a:pt x="1087374" y="1192148"/>
                  </a:lnTo>
                  <a:close/>
                </a:path>
                <a:path w="1170939" h="1243964">
                  <a:moveTo>
                    <a:pt x="1087660" y="1192166"/>
                  </a:moveTo>
                  <a:lnTo>
                    <a:pt x="1088389" y="1192276"/>
                  </a:lnTo>
                  <a:lnTo>
                    <a:pt x="1089469" y="1192276"/>
                  </a:lnTo>
                  <a:lnTo>
                    <a:pt x="1087660" y="1192166"/>
                  </a:lnTo>
                  <a:close/>
                </a:path>
                <a:path w="1170939" h="1243964">
                  <a:moveTo>
                    <a:pt x="1087544" y="1192148"/>
                  </a:moveTo>
                  <a:lnTo>
                    <a:pt x="1087374" y="1192148"/>
                  </a:lnTo>
                  <a:lnTo>
                    <a:pt x="1087660" y="1192166"/>
                  </a:lnTo>
                  <a:close/>
                </a:path>
                <a:path w="1170939" h="1243964">
                  <a:moveTo>
                    <a:pt x="1066459" y="1188980"/>
                  </a:moveTo>
                  <a:lnTo>
                    <a:pt x="1067053" y="1189101"/>
                  </a:lnTo>
                  <a:lnTo>
                    <a:pt x="1067264" y="1189101"/>
                  </a:lnTo>
                  <a:lnTo>
                    <a:pt x="1066459" y="1188980"/>
                  </a:lnTo>
                  <a:close/>
                </a:path>
                <a:path w="1170939" h="1243964">
                  <a:moveTo>
                    <a:pt x="1066429" y="1188973"/>
                  </a:moveTo>
                  <a:close/>
                </a:path>
                <a:path w="1170939" h="1243964">
                  <a:moveTo>
                    <a:pt x="1044878" y="1184528"/>
                  </a:moveTo>
                  <a:lnTo>
                    <a:pt x="1044575" y="1184528"/>
                  </a:lnTo>
                  <a:lnTo>
                    <a:pt x="1045337" y="1184655"/>
                  </a:lnTo>
                  <a:lnTo>
                    <a:pt x="1044878" y="1184528"/>
                  </a:lnTo>
                  <a:close/>
                </a:path>
                <a:path w="1170939" h="1243964">
                  <a:moveTo>
                    <a:pt x="1022079" y="1178178"/>
                  </a:moveTo>
                  <a:lnTo>
                    <a:pt x="1022476" y="1178305"/>
                  </a:lnTo>
                  <a:lnTo>
                    <a:pt x="1022079" y="1178178"/>
                  </a:lnTo>
                  <a:close/>
                </a:path>
                <a:path w="1170939" h="1243964">
                  <a:moveTo>
                    <a:pt x="1010708" y="1174495"/>
                  </a:moveTo>
                  <a:lnTo>
                    <a:pt x="1010538" y="1174495"/>
                  </a:lnTo>
                  <a:lnTo>
                    <a:pt x="1011046" y="1174622"/>
                  </a:lnTo>
                  <a:lnTo>
                    <a:pt x="1010708" y="1174495"/>
                  </a:lnTo>
                  <a:close/>
                </a:path>
                <a:path w="1170939" h="1243964">
                  <a:moveTo>
                    <a:pt x="998921" y="1170051"/>
                  </a:moveTo>
                  <a:lnTo>
                    <a:pt x="999235" y="1170177"/>
                  </a:lnTo>
                  <a:lnTo>
                    <a:pt x="998921" y="1170051"/>
                  </a:lnTo>
                  <a:close/>
                </a:path>
                <a:path w="1170939" h="1243964">
                  <a:moveTo>
                    <a:pt x="986663" y="1165097"/>
                  </a:moveTo>
                  <a:lnTo>
                    <a:pt x="987170" y="1165352"/>
                  </a:lnTo>
                  <a:lnTo>
                    <a:pt x="986663" y="1165097"/>
                  </a:lnTo>
                  <a:close/>
                </a:path>
                <a:path w="1170939" h="1243964">
                  <a:moveTo>
                    <a:pt x="974590" y="1159636"/>
                  </a:moveTo>
                  <a:lnTo>
                    <a:pt x="974851" y="1159764"/>
                  </a:lnTo>
                  <a:lnTo>
                    <a:pt x="974590" y="1159636"/>
                  </a:lnTo>
                  <a:close/>
                </a:path>
                <a:path w="1170939" h="1243964">
                  <a:moveTo>
                    <a:pt x="961911" y="1153414"/>
                  </a:moveTo>
                  <a:lnTo>
                    <a:pt x="961770" y="1153414"/>
                  </a:lnTo>
                  <a:lnTo>
                    <a:pt x="962151" y="1153540"/>
                  </a:lnTo>
                  <a:lnTo>
                    <a:pt x="961911" y="1153414"/>
                  </a:lnTo>
                  <a:close/>
                </a:path>
                <a:path w="1170939" h="1243964">
                  <a:moveTo>
                    <a:pt x="948943" y="1146555"/>
                  </a:moveTo>
                  <a:lnTo>
                    <a:pt x="949325" y="1146809"/>
                  </a:lnTo>
                  <a:lnTo>
                    <a:pt x="948943" y="1146555"/>
                  </a:lnTo>
                  <a:close/>
                </a:path>
                <a:path w="1170939" h="1243964">
                  <a:moveTo>
                    <a:pt x="935905" y="1138935"/>
                  </a:moveTo>
                  <a:lnTo>
                    <a:pt x="936116" y="1139062"/>
                  </a:lnTo>
                  <a:lnTo>
                    <a:pt x="935905" y="1138935"/>
                  </a:lnTo>
                  <a:close/>
                </a:path>
                <a:path w="1170939" h="1243964">
                  <a:moveTo>
                    <a:pt x="922275" y="1130680"/>
                  </a:moveTo>
                  <a:lnTo>
                    <a:pt x="922146" y="1130680"/>
                  </a:lnTo>
                  <a:lnTo>
                    <a:pt x="922654" y="1130934"/>
                  </a:lnTo>
                  <a:lnTo>
                    <a:pt x="922275" y="1130680"/>
                  </a:lnTo>
                  <a:close/>
                </a:path>
                <a:path w="1170939" h="1243964">
                  <a:moveTo>
                    <a:pt x="908430" y="1121409"/>
                  </a:moveTo>
                  <a:lnTo>
                    <a:pt x="908684" y="1121664"/>
                  </a:lnTo>
                  <a:lnTo>
                    <a:pt x="908430" y="1121409"/>
                  </a:lnTo>
                  <a:close/>
                </a:path>
                <a:path w="1170939" h="1243964">
                  <a:moveTo>
                    <a:pt x="894161" y="1111503"/>
                  </a:moveTo>
                  <a:lnTo>
                    <a:pt x="894333" y="1111630"/>
                  </a:lnTo>
                  <a:lnTo>
                    <a:pt x="894161" y="1111503"/>
                  </a:lnTo>
                  <a:close/>
                </a:path>
                <a:path w="1170939" h="1243964">
                  <a:moveTo>
                    <a:pt x="879405" y="1100581"/>
                  </a:moveTo>
                  <a:lnTo>
                    <a:pt x="879728" y="1100835"/>
                  </a:lnTo>
                  <a:lnTo>
                    <a:pt x="879405" y="1100581"/>
                  </a:lnTo>
                  <a:close/>
                </a:path>
                <a:path w="1170939" h="1243964">
                  <a:moveTo>
                    <a:pt x="864362" y="1088770"/>
                  </a:moveTo>
                  <a:lnTo>
                    <a:pt x="864615" y="1089024"/>
                  </a:lnTo>
                  <a:lnTo>
                    <a:pt x="864362" y="1088770"/>
                  </a:lnTo>
                  <a:close/>
                </a:path>
                <a:path w="1170939" h="1243964">
                  <a:moveTo>
                    <a:pt x="848867" y="1076070"/>
                  </a:moveTo>
                  <a:lnTo>
                    <a:pt x="849121" y="1076324"/>
                  </a:lnTo>
                  <a:lnTo>
                    <a:pt x="848867" y="1076070"/>
                  </a:lnTo>
                  <a:close/>
                </a:path>
                <a:path w="1170939" h="1243964">
                  <a:moveTo>
                    <a:pt x="833107" y="1062481"/>
                  </a:moveTo>
                  <a:lnTo>
                    <a:pt x="833246" y="1062608"/>
                  </a:lnTo>
                  <a:lnTo>
                    <a:pt x="833107" y="1062481"/>
                  </a:lnTo>
                  <a:close/>
                </a:path>
                <a:path w="1170939" h="1243964">
                  <a:moveTo>
                    <a:pt x="816737" y="1047622"/>
                  </a:moveTo>
                  <a:lnTo>
                    <a:pt x="816990" y="1047876"/>
                  </a:lnTo>
                  <a:lnTo>
                    <a:pt x="816737" y="1047622"/>
                  </a:lnTo>
                  <a:close/>
                </a:path>
                <a:path w="1170939" h="1243964">
                  <a:moveTo>
                    <a:pt x="799972" y="1031874"/>
                  </a:moveTo>
                  <a:lnTo>
                    <a:pt x="800100" y="1032001"/>
                  </a:lnTo>
                  <a:lnTo>
                    <a:pt x="799972" y="1031874"/>
                  </a:lnTo>
                  <a:close/>
                </a:path>
                <a:path w="1170939" h="1243964">
                  <a:moveTo>
                    <a:pt x="782829" y="1014983"/>
                  </a:moveTo>
                  <a:lnTo>
                    <a:pt x="782701" y="1014983"/>
                  </a:lnTo>
                  <a:lnTo>
                    <a:pt x="782954" y="1015110"/>
                  </a:lnTo>
                  <a:close/>
                </a:path>
                <a:path w="1170939" h="1243964">
                  <a:moveTo>
                    <a:pt x="765053" y="996949"/>
                  </a:moveTo>
                  <a:lnTo>
                    <a:pt x="765175" y="997076"/>
                  </a:lnTo>
                  <a:lnTo>
                    <a:pt x="765053" y="996949"/>
                  </a:lnTo>
                  <a:close/>
                </a:path>
                <a:path w="1170939" h="1243964">
                  <a:moveTo>
                    <a:pt x="746770" y="977772"/>
                  </a:moveTo>
                  <a:close/>
                </a:path>
                <a:path w="1170939" h="1243964">
                  <a:moveTo>
                    <a:pt x="728104" y="957452"/>
                  </a:moveTo>
                  <a:close/>
                </a:path>
                <a:path w="1170939" h="1243964">
                  <a:moveTo>
                    <a:pt x="689247" y="913510"/>
                  </a:moveTo>
                  <a:close/>
                </a:path>
                <a:path w="1170939" h="1243964">
                  <a:moveTo>
                    <a:pt x="648738" y="865377"/>
                  </a:moveTo>
                  <a:close/>
                </a:path>
                <a:path w="1170939" h="1243964">
                  <a:moveTo>
                    <a:pt x="627888" y="839977"/>
                  </a:moveTo>
                  <a:close/>
                </a:path>
                <a:path w="1170939" h="1243964">
                  <a:moveTo>
                    <a:pt x="606577" y="813434"/>
                  </a:moveTo>
                  <a:close/>
                </a:path>
                <a:path w="1170939" h="1243964">
                  <a:moveTo>
                    <a:pt x="562863" y="758062"/>
                  </a:moveTo>
                  <a:lnTo>
                    <a:pt x="562863" y="758189"/>
                  </a:lnTo>
                  <a:lnTo>
                    <a:pt x="562863" y="758062"/>
                  </a:lnTo>
                  <a:close/>
                </a:path>
                <a:path w="1170939" h="1243964">
                  <a:moveTo>
                    <a:pt x="517905" y="699388"/>
                  </a:moveTo>
                  <a:close/>
                </a:path>
              </a:pathLst>
            </a:custGeom>
            <a:solidFill>
              <a:srgbClr val="E6AE00"/>
            </a:solidFill>
          </p:spPr>
          <p:txBody>
            <a:bodyPr wrap="square" lIns="0" tIns="0" rIns="0" bIns="0" rtlCol="0"/>
            <a:p/>
          </p:txBody>
        </p:sp>
        <p:pic>
          <p:nvPicPr>
            <p:cNvPr id="20" name="object 15"/>
            <p:cNvPicPr/>
            <p:nvPr/>
          </p:nvPicPr>
          <p:blipFill>
            <a:blip r:embed="rId8" cstate="print"/>
            <a:stretch>
              <a:fillRect/>
            </a:stretch>
          </p:blipFill>
          <p:spPr>
            <a:xfrm>
              <a:off x="4693315" y="4563777"/>
              <a:ext cx="1591808" cy="1715089"/>
            </a:xfrm>
            <a:prstGeom prst="rect">
              <a:avLst/>
            </a:prstGeom>
          </p:spPr>
        </p:pic>
      </p:grpSp>
      <p:sp>
        <p:nvSpPr>
          <p:cNvPr id="21" name="object 18"/>
          <p:cNvSpPr txBox="1"/>
          <p:nvPr/>
        </p:nvSpPr>
        <p:spPr>
          <a:xfrm>
            <a:off x="6442456" y="2392681"/>
            <a:ext cx="4595495" cy="1337310"/>
          </a:xfrm>
          <a:prstGeom prst="rect">
            <a:avLst/>
          </a:prstGeom>
        </p:spPr>
        <p:txBody>
          <a:bodyPr vert="horz" wrap="square" lIns="0" tIns="12700" rIns="0" bIns="0" rtlCol="0">
            <a:spAutoFit/>
          </a:bodyPr>
          <a:p>
            <a:pPr marL="12700" marR="5080">
              <a:lnSpc>
                <a:spcPct val="100000"/>
              </a:lnSpc>
              <a:spcBef>
                <a:spcPts val="100"/>
              </a:spcBef>
            </a:pPr>
            <a:r>
              <a:rPr sz="1600" spc="-5">
                <a:solidFill>
                  <a:srgbClr val="252525"/>
                </a:solidFill>
                <a:latin typeface="Calibri" panose="020F0502020204030204"/>
                <a:cs typeface="Calibri" panose="020F0502020204030204"/>
              </a:rPr>
              <a:t>Click on </a:t>
            </a:r>
            <a:r>
              <a:rPr sz="1600">
                <a:solidFill>
                  <a:srgbClr val="252525"/>
                </a:solidFill>
                <a:latin typeface="Calibri" panose="020F0502020204030204"/>
                <a:cs typeface="Calibri" panose="020F0502020204030204"/>
              </a:rPr>
              <a:t>a </a:t>
            </a:r>
            <a:r>
              <a:rPr sz="1600" spc="-5">
                <a:solidFill>
                  <a:srgbClr val="252525"/>
                </a:solidFill>
                <a:latin typeface="Calibri" panose="020F0502020204030204"/>
                <a:cs typeface="Calibri" panose="020F0502020204030204"/>
              </a:rPr>
              <a:t>visualization </a:t>
            </a:r>
            <a:r>
              <a:rPr sz="1600">
                <a:solidFill>
                  <a:srgbClr val="252525"/>
                </a:solidFill>
                <a:latin typeface="Calibri" panose="020F0502020204030204"/>
                <a:cs typeface="Calibri" panose="020F0502020204030204"/>
              </a:rPr>
              <a:t>type </a:t>
            </a:r>
            <a:r>
              <a:rPr sz="1600" spc="-5">
                <a:solidFill>
                  <a:srgbClr val="252525"/>
                </a:solidFill>
                <a:latin typeface="Calibri" panose="020F0502020204030204"/>
                <a:cs typeface="Calibri" panose="020F0502020204030204"/>
              </a:rPr>
              <a:t>or use </a:t>
            </a:r>
            <a:r>
              <a:rPr sz="1600">
                <a:solidFill>
                  <a:srgbClr val="252525"/>
                </a:solidFill>
                <a:latin typeface="Calibri" panose="020F0502020204030204"/>
                <a:cs typeface="Calibri" panose="020F0502020204030204"/>
              </a:rPr>
              <a:t>the </a:t>
            </a:r>
            <a:r>
              <a:rPr sz="1600" spc="-5">
                <a:solidFill>
                  <a:srgbClr val="252525"/>
                </a:solidFill>
                <a:latin typeface="Calibri" panose="020F0502020204030204"/>
                <a:cs typeface="Calibri" panose="020F0502020204030204"/>
              </a:rPr>
              <a:t>“</a:t>
            </a:r>
            <a:r>
              <a:rPr sz="1600" i="1" spc="-5">
                <a:solidFill>
                  <a:srgbClr val="252525"/>
                </a:solidFill>
                <a:latin typeface="Calibri" panose="020F0502020204030204"/>
                <a:cs typeface="Calibri" panose="020F0502020204030204"/>
              </a:rPr>
              <a:t>New Visual</a:t>
            </a:r>
            <a:r>
              <a:rPr sz="1600" spc="-5">
                <a:solidFill>
                  <a:srgbClr val="252525"/>
                </a:solidFill>
                <a:latin typeface="Calibri" panose="020F0502020204030204"/>
                <a:cs typeface="Calibri" panose="020F0502020204030204"/>
              </a:rPr>
              <a:t>” </a:t>
            </a:r>
            <a:r>
              <a:rPr sz="1600">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option </a:t>
            </a:r>
            <a:r>
              <a:rPr sz="1600">
                <a:solidFill>
                  <a:srgbClr val="252525"/>
                </a:solidFill>
                <a:latin typeface="Calibri" panose="020F0502020204030204"/>
                <a:cs typeface="Calibri" panose="020F0502020204030204"/>
              </a:rPr>
              <a:t>in the </a:t>
            </a:r>
            <a:r>
              <a:rPr sz="1600" b="1">
                <a:solidFill>
                  <a:srgbClr val="252525"/>
                </a:solidFill>
                <a:latin typeface="Calibri" panose="020F0502020204030204"/>
                <a:cs typeface="Calibri" panose="020F0502020204030204"/>
              </a:rPr>
              <a:t>Home </a:t>
            </a:r>
            <a:r>
              <a:rPr sz="1600" spc="-10">
                <a:solidFill>
                  <a:srgbClr val="252525"/>
                </a:solidFill>
                <a:latin typeface="Calibri" panose="020F0502020204030204"/>
                <a:cs typeface="Calibri" panose="020F0502020204030204"/>
              </a:rPr>
              <a:t>tab </a:t>
            </a:r>
            <a:r>
              <a:rPr sz="1600" spc="-15">
                <a:solidFill>
                  <a:srgbClr val="252525"/>
                </a:solidFill>
                <a:latin typeface="Calibri" panose="020F0502020204030204"/>
                <a:cs typeface="Calibri" panose="020F0502020204030204"/>
              </a:rPr>
              <a:t>to </a:t>
            </a:r>
            <a:r>
              <a:rPr sz="1600" spc="-5">
                <a:solidFill>
                  <a:srgbClr val="252525"/>
                </a:solidFill>
                <a:latin typeface="Calibri" panose="020F0502020204030204"/>
                <a:cs typeface="Calibri" panose="020F0502020204030204"/>
              </a:rPr>
              <a:t>insert </a:t>
            </a:r>
            <a:r>
              <a:rPr sz="1600">
                <a:solidFill>
                  <a:srgbClr val="252525"/>
                </a:solidFill>
                <a:latin typeface="Calibri" panose="020F0502020204030204"/>
                <a:cs typeface="Calibri" panose="020F0502020204030204"/>
              </a:rPr>
              <a:t>a </a:t>
            </a:r>
            <a:r>
              <a:rPr sz="1600" spc="-5">
                <a:solidFill>
                  <a:srgbClr val="252525"/>
                </a:solidFill>
                <a:latin typeface="Calibri" panose="020F0502020204030204"/>
                <a:cs typeface="Calibri" panose="020F0502020204030204"/>
              </a:rPr>
              <a:t>blank </a:t>
            </a:r>
            <a:r>
              <a:rPr sz="1600">
                <a:solidFill>
                  <a:srgbClr val="252525"/>
                </a:solidFill>
                <a:latin typeface="Calibri" panose="020F0502020204030204"/>
                <a:cs typeface="Calibri" panose="020F0502020204030204"/>
              </a:rPr>
              <a:t>chart </a:t>
            </a:r>
            <a:r>
              <a:rPr sz="1600" spc="-10">
                <a:solidFill>
                  <a:srgbClr val="252525"/>
                </a:solidFill>
                <a:latin typeface="Calibri" panose="020F0502020204030204"/>
                <a:cs typeface="Calibri" panose="020F0502020204030204"/>
              </a:rPr>
              <a:t>template </a:t>
            </a:r>
            <a:r>
              <a:rPr sz="1600" spc="-350">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a:t>
            </a:r>
            <a:r>
              <a:rPr sz="1600" i="1" spc="-5">
                <a:solidFill>
                  <a:srgbClr val="252525"/>
                </a:solidFill>
                <a:latin typeface="Calibri" panose="020F0502020204030204"/>
                <a:cs typeface="Calibri" panose="020F0502020204030204"/>
              </a:rPr>
              <a:t>usually </a:t>
            </a:r>
            <a:r>
              <a:rPr sz="1600" i="1">
                <a:solidFill>
                  <a:srgbClr val="252525"/>
                </a:solidFill>
                <a:latin typeface="Calibri" panose="020F0502020204030204"/>
                <a:cs typeface="Calibri" panose="020F0502020204030204"/>
              </a:rPr>
              <a:t>a</a:t>
            </a:r>
            <a:r>
              <a:rPr sz="1600" i="1" spc="-5">
                <a:solidFill>
                  <a:srgbClr val="252525"/>
                </a:solidFill>
                <a:latin typeface="Calibri" panose="020F0502020204030204"/>
                <a:cs typeface="Calibri" panose="020F0502020204030204"/>
              </a:rPr>
              <a:t> </a:t>
            </a:r>
            <a:r>
              <a:rPr sz="1600" i="1" spc="-10">
                <a:solidFill>
                  <a:srgbClr val="252525"/>
                </a:solidFill>
                <a:latin typeface="Calibri" panose="020F0502020204030204"/>
                <a:cs typeface="Calibri" panose="020F0502020204030204"/>
              </a:rPr>
              <a:t>column</a:t>
            </a:r>
            <a:r>
              <a:rPr sz="1600" i="1" spc="-5">
                <a:solidFill>
                  <a:srgbClr val="252525"/>
                </a:solidFill>
                <a:latin typeface="Calibri" panose="020F0502020204030204"/>
                <a:cs typeface="Calibri" panose="020F0502020204030204"/>
              </a:rPr>
              <a:t> chart by </a:t>
            </a:r>
            <a:r>
              <a:rPr sz="1600" i="1" spc="-10">
                <a:solidFill>
                  <a:srgbClr val="252525"/>
                </a:solidFill>
                <a:latin typeface="Calibri" panose="020F0502020204030204"/>
                <a:cs typeface="Calibri" panose="020F0502020204030204"/>
              </a:rPr>
              <a:t>default</a:t>
            </a:r>
            <a:r>
              <a:rPr sz="1600" spc="-10">
                <a:solidFill>
                  <a:srgbClr val="252525"/>
                </a:solidFill>
                <a:latin typeface="Calibri" panose="020F0502020204030204"/>
                <a:cs typeface="Calibri" panose="020F0502020204030204"/>
              </a:rPr>
              <a:t>)</a:t>
            </a:r>
            <a:endParaRPr sz="1600">
              <a:latin typeface="Calibri" panose="020F0502020204030204"/>
              <a:cs typeface="Calibri" panose="020F0502020204030204"/>
            </a:endParaRPr>
          </a:p>
          <a:p>
            <a:pPr marL="12700" marR="55880">
              <a:lnSpc>
                <a:spcPct val="100000"/>
              </a:lnSpc>
              <a:spcBef>
                <a:spcPts val="1210"/>
              </a:spcBef>
            </a:pPr>
            <a:r>
              <a:rPr sz="1400" b="1" i="1" spc="-10">
                <a:solidFill>
                  <a:srgbClr val="252525"/>
                </a:solidFill>
                <a:latin typeface="Calibri" panose="020F0502020204030204"/>
                <a:cs typeface="Calibri" panose="020F0502020204030204"/>
              </a:rPr>
              <a:t>Note:</a:t>
            </a:r>
            <a:r>
              <a:rPr sz="1400" b="1" i="1" spc="5">
                <a:solidFill>
                  <a:srgbClr val="252525"/>
                </a:solidFill>
                <a:latin typeface="Calibri" panose="020F0502020204030204"/>
                <a:cs typeface="Calibri" panose="020F0502020204030204"/>
              </a:rPr>
              <a:t> </a:t>
            </a:r>
            <a:r>
              <a:rPr sz="1400" i="1" spc="-35">
                <a:solidFill>
                  <a:srgbClr val="252525"/>
                </a:solidFill>
                <a:latin typeface="Calibri" panose="020F0502020204030204"/>
                <a:cs typeface="Calibri" panose="020F0502020204030204"/>
              </a:rPr>
              <a:t>You</a:t>
            </a:r>
            <a:r>
              <a:rPr sz="1400" i="1" spc="-10">
                <a:solidFill>
                  <a:srgbClr val="252525"/>
                </a:solidFill>
                <a:latin typeface="Calibri" panose="020F0502020204030204"/>
                <a:cs typeface="Calibri" panose="020F0502020204030204"/>
              </a:rPr>
              <a:t> can</a:t>
            </a:r>
            <a:r>
              <a:rPr sz="1400" i="1" spc="25">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also</a:t>
            </a:r>
            <a:r>
              <a:rPr sz="1400" i="1">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add</a:t>
            </a:r>
            <a:r>
              <a:rPr sz="1400" i="1" spc="15">
                <a:solidFill>
                  <a:srgbClr val="252525"/>
                </a:solidFill>
                <a:latin typeface="Calibri" panose="020F0502020204030204"/>
                <a:cs typeface="Calibri" panose="020F0502020204030204"/>
              </a:rPr>
              <a:t> </a:t>
            </a:r>
            <a:r>
              <a:rPr sz="1400" i="1" spc="-10">
                <a:solidFill>
                  <a:srgbClr val="252525"/>
                </a:solidFill>
                <a:latin typeface="Calibri" panose="020F0502020204030204"/>
                <a:cs typeface="Calibri" panose="020F0502020204030204"/>
              </a:rPr>
              <a:t>new </a:t>
            </a:r>
            <a:r>
              <a:rPr sz="1400" i="1" spc="-5">
                <a:solidFill>
                  <a:srgbClr val="252525"/>
                </a:solidFill>
                <a:latin typeface="Calibri" panose="020F0502020204030204"/>
                <a:cs typeface="Calibri" panose="020F0502020204030204"/>
              </a:rPr>
              <a:t>visuals,</a:t>
            </a:r>
            <a:r>
              <a:rPr sz="1400" i="1" spc="25">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along</a:t>
            </a:r>
            <a:r>
              <a:rPr sz="1400" i="1" spc="15">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with</a:t>
            </a:r>
            <a:r>
              <a:rPr sz="1400" i="1" spc="15">
                <a:solidFill>
                  <a:srgbClr val="252525"/>
                </a:solidFill>
                <a:latin typeface="Calibri" panose="020F0502020204030204"/>
                <a:cs typeface="Calibri" panose="020F0502020204030204"/>
              </a:rPr>
              <a:t> </a:t>
            </a:r>
            <a:r>
              <a:rPr sz="1400" i="1" spc="-10">
                <a:solidFill>
                  <a:srgbClr val="252525"/>
                </a:solidFill>
                <a:latin typeface="Calibri" panose="020F0502020204030204"/>
                <a:cs typeface="Calibri" panose="020F0502020204030204"/>
              </a:rPr>
              <a:t>Pages,</a:t>
            </a:r>
            <a:r>
              <a:rPr sz="1400" i="1" spc="5">
                <a:solidFill>
                  <a:srgbClr val="252525"/>
                </a:solidFill>
                <a:latin typeface="Calibri" panose="020F0502020204030204"/>
                <a:cs typeface="Calibri" panose="020F0502020204030204"/>
              </a:rPr>
              <a:t> </a:t>
            </a:r>
            <a:r>
              <a:rPr sz="1400" i="1" spc="-10">
                <a:solidFill>
                  <a:srgbClr val="252525"/>
                </a:solidFill>
                <a:latin typeface="Calibri" panose="020F0502020204030204"/>
                <a:cs typeface="Calibri" panose="020F0502020204030204"/>
              </a:rPr>
              <a:t>Buttons, </a:t>
            </a:r>
            <a:r>
              <a:rPr sz="1400" i="1" spc="-300">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Images,</a:t>
            </a:r>
            <a:r>
              <a:rPr sz="1400" i="1" spc="5">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and</a:t>
            </a:r>
            <a:r>
              <a:rPr sz="1400" i="1" spc="10">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more</a:t>
            </a:r>
            <a:r>
              <a:rPr sz="1400" i="1" spc="-20">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from the</a:t>
            </a:r>
            <a:r>
              <a:rPr sz="1400" i="1" spc="5">
                <a:solidFill>
                  <a:srgbClr val="252525"/>
                </a:solidFill>
                <a:latin typeface="Calibri" panose="020F0502020204030204"/>
                <a:cs typeface="Calibri" panose="020F0502020204030204"/>
              </a:rPr>
              <a:t> </a:t>
            </a:r>
            <a:r>
              <a:rPr sz="1400" b="1" i="1" spc="-5">
                <a:solidFill>
                  <a:srgbClr val="252525"/>
                </a:solidFill>
                <a:latin typeface="Calibri" panose="020F0502020204030204"/>
                <a:cs typeface="Calibri" panose="020F0502020204030204"/>
              </a:rPr>
              <a:t>Insert</a:t>
            </a:r>
            <a:r>
              <a:rPr sz="1400" b="1" i="1" spc="-10">
                <a:solidFill>
                  <a:srgbClr val="252525"/>
                </a:solidFill>
                <a:latin typeface="Calibri" panose="020F0502020204030204"/>
                <a:cs typeface="Calibri" panose="020F0502020204030204"/>
              </a:rPr>
              <a:t> </a:t>
            </a:r>
            <a:r>
              <a:rPr sz="1400" i="1" spc="-15">
                <a:solidFill>
                  <a:srgbClr val="252525"/>
                </a:solidFill>
                <a:latin typeface="Calibri" panose="020F0502020204030204"/>
                <a:cs typeface="Calibri" panose="020F0502020204030204"/>
              </a:rPr>
              <a:t>tab</a:t>
            </a:r>
            <a:endParaRPr sz="1400">
              <a:latin typeface="Calibri" panose="020F0502020204030204"/>
              <a:cs typeface="Calibri" panose="020F0502020204030204"/>
            </a:endParaRPr>
          </a:p>
        </p:txBody>
      </p:sp>
      <p:pic>
        <p:nvPicPr>
          <p:cNvPr id="22" name="object 19"/>
          <p:cNvPicPr/>
          <p:nvPr/>
        </p:nvPicPr>
        <p:blipFill>
          <a:blip r:embed="rId9" cstate="print"/>
          <a:stretch>
            <a:fillRect/>
          </a:stretch>
        </p:blipFill>
        <p:spPr>
          <a:xfrm>
            <a:off x="4618908" y="2266434"/>
            <a:ext cx="1558347" cy="1686928"/>
          </a:xfrm>
          <a:prstGeom prst="rect">
            <a:avLst/>
          </a:prstGeom>
        </p:spPr>
      </p:pic>
      <p:sp>
        <p:nvSpPr>
          <p:cNvPr id="23" name="object 20"/>
          <p:cNvSpPr txBox="1"/>
          <p:nvPr/>
        </p:nvSpPr>
        <p:spPr>
          <a:xfrm>
            <a:off x="6434075" y="4657600"/>
            <a:ext cx="3888104" cy="513715"/>
          </a:xfrm>
          <a:prstGeom prst="rect">
            <a:avLst/>
          </a:prstGeom>
        </p:spPr>
        <p:txBody>
          <a:bodyPr vert="horz" wrap="square" lIns="0" tIns="12700" rIns="0" bIns="0" rtlCol="0">
            <a:spAutoFit/>
          </a:bodyPr>
          <a:p>
            <a:pPr marL="12700" marR="5080">
              <a:lnSpc>
                <a:spcPct val="100000"/>
              </a:lnSpc>
              <a:spcBef>
                <a:spcPts val="100"/>
              </a:spcBef>
            </a:pPr>
            <a:r>
              <a:rPr sz="1600" spc="-15">
                <a:solidFill>
                  <a:srgbClr val="252525"/>
                </a:solidFill>
                <a:latin typeface="Calibri" panose="020F0502020204030204"/>
                <a:cs typeface="Calibri" panose="020F0502020204030204"/>
              </a:rPr>
              <a:t>Drag</a:t>
            </a:r>
            <a:r>
              <a:rPr sz="1600" spc="-5">
                <a:solidFill>
                  <a:srgbClr val="252525"/>
                </a:solidFill>
                <a:latin typeface="Calibri" panose="020F0502020204030204"/>
                <a:cs typeface="Calibri" panose="020F0502020204030204"/>
              </a:rPr>
              <a:t> fields</a:t>
            </a:r>
            <a:r>
              <a:rPr sz="1600" spc="-10">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or</a:t>
            </a:r>
            <a:r>
              <a:rPr sz="1600" spc="5">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measures</a:t>
            </a:r>
            <a:r>
              <a:rPr sz="1600">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directly </a:t>
            </a:r>
            <a:r>
              <a:rPr sz="1600" spc="-15">
                <a:solidFill>
                  <a:srgbClr val="252525"/>
                </a:solidFill>
                <a:latin typeface="Calibri" panose="020F0502020204030204"/>
                <a:cs typeface="Calibri" panose="020F0502020204030204"/>
              </a:rPr>
              <a:t>into</a:t>
            </a:r>
            <a:r>
              <a:rPr sz="1600" spc="5">
                <a:solidFill>
                  <a:srgbClr val="252525"/>
                </a:solidFill>
                <a:latin typeface="Calibri" panose="020F0502020204030204"/>
                <a:cs typeface="Calibri" panose="020F0502020204030204"/>
              </a:rPr>
              <a:t> </a:t>
            </a:r>
            <a:r>
              <a:rPr sz="1600">
                <a:solidFill>
                  <a:srgbClr val="252525"/>
                </a:solidFill>
                <a:latin typeface="Calibri" panose="020F0502020204030204"/>
                <a:cs typeface="Calibri" panose="020F0502020204030204"/>
              </a:rPr>
              <a:t>the</a:t>
            </a:r>
            <a:r>
              <a:rPr sz="1600" spc="-5">
                <a:solidFill>
                  <a:srgbClr val="252525"/>
                </a:solidFill>
                <a:latin typeface="Calibri" panose="020F0502020204030204"/>
                <a:cs typeface="Calibri" panose="020F0502020204030204"/>
              </a:rPr>
              <a:t> report </a:t>
            </a:r>
            <a:r>
              <a:rPr sz="1600" spc="-350">
                <a:solidFill>
                  <a:srgbClr val="252525"/>
                </a:solidFill>
                <a:latin typeface="Calibri" panose="020F0502020204030204"/>
                <a:cs typeface="Calibri" panose="020F0502020204030204"/>
              </a:rPr>
              <a:t> </a:t>
            </a:r>
            <a:r>
              <a:rPr sz="1600" spc="-10">
                <a:solidFill>
                  <a:srgbClr val="252525"/>
                </a:solidFill>
                <a:latin typeface="Calibri" panose="020F0502020204030204"/>
                <a:cs typeface="Calibri" panose="020F0502020204030204"/>
              </a:rPr>
              <a:t>canvas</a:t>
            </a:r>
            <a:r>
              <a:rPr sz="1600" spc="-35">
                <a:solidFill>
                  <a:srgbClr val="252525"/>
                </a:solidFill>
                <a:latin typeface="Calibri" panose="020F0502020204030204"/>
                <a:cs typeface="Calibri" panose="020F0502020204030204"/>
              </a:rPr>
              <a:t> </a:t>
            </a:r>
            <a:r>
              <a:rPr sz="1600" spc="-15">
                <a:solidFill>
                  <a:srgbClr val="252525"/>
                </a:solidFill>
                <a:latin typeface="Calibri" panose="020F0502020204030204"/>
                <a:cs typeface="Calibri" panose="020F0502020204030204"/>
              </a:rPr>
              <a:t>to</a:t>
            </a:r>
            <a:r>
              <a:rPr sz="1600">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automatically</a:t>
            </a:r>
            <a:r>
              <a:rPr sz="1600" spc="-30">
                <a:solidFill>
                  <a:srgbClr val="252525"/>
                </a:solidFill>
                <a:latin typeface="Calibri" panose="020F0502020204030204"/>
                <a:cs typeface="Calibri" panose="020F0502020204030204"/>
              </a:rPr>
              <a:t> </a:t>
            </a:r>
            <a:r>
              <a:rPr sz="1600" spc="-15">
                <a:solidFill>
                  <a:srgbClr val="252525"/>
                </a:solidFill>
                <a:latin typeface="Calibri" panose="020F0502020204030204"/>
                <a:cs typeface="Calibri" panose="020F0502020204030204"/>
              </a:rPr>
              <a:t>generate</a:t>
            </a:r>
            <a:r>
              <a:rPr sz="1600" spc="-5">
                <a:solidFill>
                  <a:srgbClr val="252525"/>
                </a:solidFill>
                <a:latin typeface="Calibri" panose="020F0502020204030204"/>
                <a:cs typeface="Calibri" panose="020F0502020204030204"/>
              </a:rPr>
              <a:t> </a:t>
            </a:r>
            <a:r>
              <a:rPr sz="1600">
                <a:solidFill>
                  <a:srgbClr val="252525"/>
                </a:solidFill>
                <a:latin typeface="Calibri" panose="020F0502020204030204"/>
                <a:cs typeface="Calibri" panose="020F0502020204030204"/>
              </a:rPr>
              <a:t>a</a:t>
            </a:r>
            <a:r>
              <a:rPr sz="1600" spc="-5">
                <a:solidFill>
                  <a:srgbClr val="252525"/>
                </a:solidFill>
                <a:latin typeface="Calibri" panose="020F0502020204030204"/>
                <a:cs typeface="Calibri" panose="020F0502020204030204"/>
              </a:rPr>
              <a:t> new</a:t>
            </a:r>
            <a:r>
              <a:rPr sz="1600" spc="-15">
                <a:solidFill>
                  <a:srgbClr val="252525"/>
                </a:solidFill>
                <a:latin typeface="Calibri" panose="020F0502020204030204"/>
                <a:cs typeface="Calibri" panose="020F0502020204030204"/>
              </a:rPr>
              <a:t> </a:t>
            </a:r>
            <a:r>
              <a:rPr sz="1600">
                <a:solidFill>
                  <a:srgbClr val="252525"/>
                </a:solidFill>
                <a:latin typeface="Calibri" panose="020F0502020204030204"/>
                <a:cs typeface="Calibri" panose="020F0502020204030204"/>
              </a:rPr>
              <a:t>visual</a:t>
            </a:r>
            <a:endParaRPr sz="1600">
              <a:latin typeface="Calibri" panose="020F0502020204030204"/>
              <a:cs typeface="Calibri" panose="020F0502020204030204"/>
            </a:endParaRPr>
          </a:p>
        </p:txBody>
      </p:sp>
      <p:sp>
        <p:nvSpPr>
          <p:cNvPr id="25" name="object 22"/>
          <p:cNvSpPr txBox="1"/>
          <p:nvPr/>
        </p:nvSpPr>
        <p:spPr>
          <a:xfrm>
            <a:off x="115601" y="5994936"/>
            <a:ext cx="4498975" cy="162560"/>
          </a:xfrm>
          <a:prstGeom prst="rect">
            <a:avLst/>
          </a:prstGeom>
        </p:spPr>
        <p:txBody>
          <a:bodyPr vert="horz" wrap="square" lIns="0" tIns="12700" rIns="0" bIns="0" rtlCol="0">
            <a:spAutoFit/>
          </a:bodyPr>
          <a:p>
            <a:pPr marL="12700">
              <a:lnSpc>
                <a:spcPct val="100000"/>
              </a:lnSpc>
              <a:spcBef>
                <a:spcPts val="100"/>
              </a:spcBef>
            </a:pPr>
            <a:r>
              <a:rPr sz="900" i="1">
                <a:latin typeface="Calibri" panose="020F0502020204030204"/>
                <a:cs typeface="Calibri" panose="020F0502020204030204"/>
              </a:rPr>
              <a:t>*In</a:t>
            </a:r>
            <a:r>
              <a:rPr sz="900" i="1" spc="-15">
                <a:latin typeface="Calibri" panose="020F0502020204030204"/>
                <a:cs typeface="Calibri" panose="020F0502020204030204"/>
              </a:rPr>
              <a:t> </a:t>
            </a:r>
            <a:r>
              <a:rPr sz="900" i="1">
                <a:latin typeface="Calibri" panose="020F0502020204030204"/>
                <a:cs typeface="Calibri" panose="020F0502020204030204"/>
              </a:rPr>
              <a:t>the</a:t>
            </a:r>
            <a:r>
              <a:rPr sz="900" i="1" spc="-15">
                <a:latin typeface="Calibri" panose="020F0502020204030204"/>
                <a:cs typeface="Calibri" panose="020F0502020204030204"/>
              </a:rPr>
              <a:t> </a:t>
            </a:r>
            <a:r>
              <a:rPr sz="900" i="1" spc="-5">
                <a:latin typeface="Calibri" panose="020F0502020204030204"/>
                <a:cs typeface="Calibri" panose="020F0502020204030204"/>
              </a:rPr>
              <a:t>newest</a:t>
            </a:r>
            <a:r>
              <a:rPr sz="900" i="1" spc="-25">
                <a:latin typeface="Calibri" panose="020F0502020204030204"/>
                <a:cs typeface="Calibri" panose="020F0502020204030204"/>
              </a:rPr>
              <a:t> </a:t>
            </a:r>
            <a:r>
              <a:rPr sz="900" i="1" spc="-5">
                <a:latin typeface="Calibri" panose="020F0502020204030204"/>
                <a:cs typeface="Calibri" panose="020F0502020204030204"/>
              </a:rPr>
              <a:t>versions</a:t>
            </a:r>
            <a:r>
              <a:rPr sz="900" i="1">
                <a:latin typeface="Calibri" panose="020F0502020204030204"/>
                <a:cs typeface="Calibri" panose="020F0502020204030204"/>
              </a:rPr>
              <a:t> </a:t>
            </a:r>
            <a:r>
              <a:rPr sz="900" i="1" spc="-5">
                <a:latin typeface="Calibri" panose="020F0502020204030204"/>
                <a:cs typeface="Calibri" panose="020F0502020204030204"/>
              </a:rPr>
              <a:t>of Power</a:t>
            </a:r>
            <a:r>
              <a:rPr sz="900" i="1" spc="-10">
                <a:latin typeface="Calibri" panose="020F0502020204030204"/>
                <a:cs typeface="Calibri" panose="020F0502020204030204"/>
              </a:rPr>
              <a:t> </a:t>
            </a:r>
            <a:r>
              <a:rPr sz="900" i="1">
                <a:latin typeface="Calibri" panose="020F0502020204030204"/>
                <a:cs typeface="Calibri" panose="020F0502020204030204"/>
              </a:rPr>
              <a:t>BI,</a:t>
            </a:r>
            <a:r>
              <a:rPr sz="900" i="1" spc="-10">
                <a:latin typeface="Calibri" panose="020F0502020204030204"/>
                <a:cs typeface="Calibri" panose="020F0502020204030204"/>
              </a:rPr>
              <a:t> </a:t>
            </a:r>
            <a:r>
              <a:rPr sz="900" i="1">
                <a:latin typeface="Calibri" panose="020F0502020204030204"/>
                <a:cs typeface="Calibri" panose="020F0502020204030204"/>
              </a:rPr>
              <a:t>these</a:t>
            </a:r>
            <a:r>
              <a:rPr sz="900" i="1" spc="-20">
                <a:latin typeface="Calibri" panose="020F0502020204030204"/>
                <a:cs typeface="Calibri" panose="020F0502020204030204"/>
              </a:rPr>
              <a:t> </a:t>
            </a:r>
            <a:r>
              <a:rPr sz="900" i="1" spc="-5">
                <a:latin typeface="Calibri" panose="020F0502020204030204"/>
                <a:cs typeface="Calibri" panose="020F0502020204030204"/>
              </a:rPr>
              <a:t>tools</a:t>
            </a:r>
            <a:r>
              <a:rPr sz="900" i="1">
                <a:latin typeface="Calibri" panose="020F0502020204030204"/>
                <a:cs typeface="Calibri" panose="020F0502020204030204"/>
              </a:rPr>
              <a:t> </a:t>
            </a:r>
            <a:r>
              <a:rPr sz="900" i="1" spc="-5">
                <a:latin typeface="Calibri" panose="020F0502020204030204"/>
                <a:cs typeface="Calibri" panose="020F0502020204030204"/>
              </a:rPr>
              <a:t>can be</a:t>
            </a:r>
            <a:r>
              <a:rPr sz="900" i="1" spc="-15">
                <a:latin typeface="Calibri" panose="020F0502020204030204"/>
                <a:cs typeface="Calibri" panose="020F0502020204030204"/>
              </a:rPr>
              <a:t> </a:t>
            </a:r>
            <a:r>
              <a:rPr sz="900" i="1" spc="-5">
                <a:latin typeface="Calibri" panose="020F0502020204030204"/>
                <a:cs typeface="Calibri" panose="020F0502020204030204"/>
              </a:rPr>
              <a:t>found </a:t>
            </a:r>
            <a:r>
              <a:rPr sz="900" i="1">
                <a:latin typeface="Calibri" panose="020F0502020204030204"/>
                <a:cs typeface="Calibri" panose="020F0502020204030204"/>
              </a:rPr>
              <a:t>in </a:t>
            </a:r>
            <a:r>
              <a:rPr sz="900" i="1" spc="-5">
                <a:latin typeface="Calibri" panose="020F0502020204030204"/>
                <a:cs typeface="Calibri" panose="020F0502020204030204"/>
              </a:rPr>
              <a:t>both</a:t>
            </a:r>
            <a:r>
              <a:rPr sz="900" i="1" spc="-10">
                <a:latin typeface="Calibri" panose="020F0502020204030204"/>
                <a:cs typeface="Calibri" panose="020F0502020204030204"/>
              </a:rPr>
              <a:t> </a:t>
            </a:r>
            <a:r>
              <a:rPr sz="900" i="1">
                <a:latin typeface="Calibri" panose="020F0502020204030204"/>
                <a:cs typeface="Calibri" panose="020F0502020204030204"/>
              </a:rPr>
              <a:t>the</a:t>
            </a:r>
            <a:r>
              <a:rPr sz="900" i="1" spc="5">
                <a:latin typeface="Calibri" panose="020F0502020204030204"/>
                <a:cs typeface="Calibri" panose="020F0502020204030204"/>
              </a:rPr>
              <a:t> </a:t>
            </a:r>
            <a:r>
              <a:rPr sz="900" b="1" i="1">
                <a:latin typeface="Calibri" panose="020F0502020204030204"/>
                <a:cs typeface="Calibri" panose="020F0502020204030204"/>
              </a:rPr>
              <a:t>Home</a:t>
            </a:r>
            <a:r>
              <a:rPr sz="900" b="1" i="1" spc="-20">
                <a:latin typeface="Calibri" panose="020F0502020204030204"/>
                <a:cs typeface="Calibri" panose="020F0502020204030204"/>
              </a:rPr>
              <a:t> </a:t>
            </a:r>
            <a:r>
              <a:rPr sz="900" i="1" spc="-5">
                <a:latin typeface="Calibri" panose="020F0502020204030204"/>
                <a:cs typeface="Calibri" panose="020F0502020204030204"/>
              </a:rPr>
              <a:t>and</a:t>
            </a:r>
            <a:r>
              <a:rPr sz="900" i="1" spc="-10">
                <a:latin typeface="Calibri" panose="020F0502020204030204"/>
                <a:cs typeface="Calibri" panose="020F0502020204030204"/>
              </a:rPr>
              <a:t> </a:t>
            </a:r>
            <a:r>
              <a:rPr sz="900" b="1" i="1">
                <a:latin typeface="Calibri" panose="020F0502020204030204"/>
                <a:cs typeface="Calibri" panose="020F0502020204030204"/>
              </a:rPr>
              <a:t>Insert</a:t>
            </a:r>
            <a:r>
              <a:rPr sz="900" b="1" i="1" spc="-20">
                <a:latin typeface="Calibri" panose="020F0502020204030204"/>
                <a:cs typeface="Calibri" panose="020F0502020204030204"/>
              </a:rPr>
              <a:t> </a:t>
            </a:r>
            <a:r>
              <a:rPr sz="900" i="1" spc="-5">
                <a:latin typeface="Calibri" panose="020F0502020204030204"/>
                <a:cs typeface="Calibri" panose="020F0502020204030204"/>
              </a:rPr>
              <a:t>menus</a:t>
            </a:r>
            <a:endParaRPr sz="900">
              <a:latin typeface="Calibri" panose="020F0502020204030204"/>
              <a:cs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4816781" cy="464801"/>
          </a:xfrm>
        </p:spPr>
        <p:txBody>
          <a:bodyPr>
            <a:normAutofit fontScale="60000"/>
          </a:bodyPr>
          <a:p>
            <a:r>
              <a:rPr lang="en-US" sz="3600" b="0" spc="-30">
                <a:latin typeface="Calibri" panose="020F0502020204030204"/>
                <a:cs typeface="Calibri" panose="020F0502020204030204"/>
              </a:rPr>
              <a:t>FORMATTING </a:t>
            </a:r>
            <a:r>
              <a:rPr lang="en-US" sz="3600" b="0" spc="-10">
                <a:latin typeface="Calibri" panose="020F0502020204030204"/>
                <a:cs typeface="Calibri" panose="020F0502020204030204"/>
              </a:rPr>
              <a:t>OPTIONS</a:t>
            </a:r>
            <a:endParaRPr lang="en-US"/>
          </a:p>
        </p:txBody>
      </p:sp>
      <p:grpSp>
        <p:nvGrpSpPr>
          <p:cNvPr id="5" name="object 4"/>
          <p:cNvGrpSpPr/>
          <p:nvPr/>
        </p:nvGrpSpPr>
        <p:grpSpPr>
          <a:xfrm>
            <a:off x="4792127" y="2712265"/>
            <a:ext cx="2867660" cy="3519170"/>
            <a:chOff x="4778502" y="3070074"/>
            <a:chExt cx="2867660" cy="3519170"/>
          </a:xfrm>
        </p:grpSpPr>
        <p:pic>
          <p:nvPicPr>
            <p:cNvPr id="8" name="object 5"/>
            <p:cNvPicPr/>
            <p:nvPr/>
          </p:nvPicPr>
          <p:blipFill>
            <a:blip r:embed="rId1" cstate="print"/>
            <a:stretch>
              <a:fillRect/>
            </a:stretch>
          </p:blipFill>
          <p:spPr>
            <a:xfrm>
              <a:off x="4812707" y="3070074"/>
              <a:ext cx="1322239" cy="3518963"/>
            </a:xfrm>
            <a:prstGeom prst="rect">
              <a:avLst/>
            </a:prstGeom>
          </p:spPr>
        </p:pic>
        <p:pic>
          <p:nvPicPr>
            <p:cNvPr id="9" name="object 6"/>
            <p:cNvPicPr/>
            <p:nvPr/>
          </p:nvPicPr>
          <p:blipFill>
            <a:blip r:embed="rId2" cstate="print"/>
            <a:stretch>
              <a:fillRect/>
            </a:stretch>
          </p:blipFill>
          <p:spPr>
            <a:xfrm>
              <a:off x="4824222" y="3081527"/>
              <a:ext cx="1252727" cy="3449574"/>
            </a:xfrm>
            <a:prstGeom prst="rect">
              <a:avLst/>
            </a:prstGeom>
          </p:spPr>
        </p:pic>
        <p:pic>
          <p:nvPicPr>
            <p:cNvPr id="10" name="object 7"/>
            <p:cNvPicPr/>
            <p:nvPr/>
          </p:nvPicPr>
          <p:blipFill>
            <a:blip r:embed="rId3" cstate="print"/>
            <a:stretch>
              <a:fillRect/>
            </a:stretch>
          </p:blipFill>
          <p:spPr>
            <a:xfrm>
              <a:off x="4778502" y="5787389"/>
              <a:ext cx="1383791" cy="343027"/>
            </a:xfrm>
            <a:prstGeom prst="rect">
              <a:avLst/>
            </a:prstGeom>
          </p:spPr>
        </p:pic>
        <p:sp>
          <p:nvSpPr>
            <p:cNvPr id="11" name="object 8"/>
            <p:cNvSpPr/>
            <p:nvPr/>
          </p:nvSpPr>
          <p:spPr>
            <a:xfrm>
              <a:off x="4816221" y="5825108"/>
              <a:ext cx="1261110" cy="220345"/>
            </a:xfrm>
            <a:custGeom>
              <a:avLst/>
              <a:gdLst/>
              <a:ahLst/>
              <a:cxnLst/>
              <a:rect l="l" t="t" r="r" b="b"/>
              <a:pathLst>
                <a:path w="1261110" h="220345">
                  <a:moveTo>
                    <a:pt x="0" y="220217"/>
                  </a:moveTo>
                  <a:lnTo>
                    <a:pt x="1261110" y="220217"/>
                  </a:lnTo>
                  <a:lnTo>
                    <a:pt x="1261110" y="0"/>
                  </a:lnTo>
                  <a:lnTo>
                    <a:pt x="0" y="0"/>
                  </a:lnTo>
                  <a:lnTo>
                    <a:pt x="0" y="220217"/>
                  </a:lnTo>
                  <a:close/>
                </a:path>
              </a:pathLst>
            </a:custGeom>
            <a:ln w="25399">
              <a:solidFill>
                <a:srgbClr val="E6AE00"/>
              </a:solidFill>
            </a:ln>
          </p:spPr>
          <p:txBody>
            <a:bodyPr wrap="square" lIns="0" tIns="0" rIns="0" bIns="0" rtlCol="0"/>
            <a:p/>
          </p:txBody>
        </p:sp>
        <p:pic>
          <p:nvPicPr>
            <p:cNvPr id="12" name="object 9"/>
            <p:cNvPicPr/>
            <p:nvPr/>
          </p:nvPicPr>
          <p:blipFill>
            <a:blip r:embed="rId4" cstate="print"/>
            <a:stretch>
              <a:fillRect/>
            </a:stretch>
          </p:blipFill>
          <p:spPr>
            <a:xfrm>
              <a:off x="6505058" y="4081908"/>
              <a:ext cx="1113578" cy="1372613"/>
            </a:xfrm>
            <a:prstGeom prst="rect">
              <a:avLst/>
            </a:prstGeom>
          </p:spPr>
        </p:pic>
        <p:pic>
          <p:nvPicPr>
            <p:cNvPr id="13" name="object 10"/>
            <p:cNvPicPr/>
            <p:nvPr/>
          </p:nvPicPr>
          <p:blipFill>
            <a:blip r:embed="rId5" cstate="print"/>
            <a:stretch>
              <a:fillRect/>
            </a:stretch>
          </p:blipFill>
          <p:spPr>
            <a:xfrm>
              <a:off x="6516624" y="4093463"/>
              <a:ext cx="1043940" cy="1303020"/>
            </a:xfrm>
            <a:prstGeom prst="rect">
              <a:avLst/>
            </a:prstGeom>
          </p:spPr>
        </p:pic>
        <p:pic>
          <p:nvPicPr>
            <p:cNvPr id="14" name="object 11"/>
            <p:cNvPicPr/>
            <p:nvPr/>
          </p:nvPicPr>
          <p:blipFill>
            <a:blip r:embed="rId6" cstate="print"/>
            <a:stretch>
              <a:fillRect/>
            </a:stretch>
          </p:blipFill>
          <p:spPr>
            <a:xfrm>
              <a:off x="6479286" y="4058411"/>
              <a:ext cx="1166660" cy="1423416"/>
            </a:xfrm>
            <a:prstGeom prst="rect">
              <a:avLst/>
            </a:prstGeom>
          </p:spPr>
        </p:pic>
        <p:sp>
          <p:nvSpPr>
            <p:cNvPr id="15" name="object 12"/>
            <p:cNvSpPr/>
            <p:nvPr/>
          </p:nvSpPr>
          <p:spPr>
            <a:xfrm>
              <a:off x="6517005" y="4096130"/>
              <a:ext cx="1043940" cy="1301115"/>
            </a:xfrm>
            <a:custGeom>
              <a:avLst/>
              <a:gdLst/>
              <a:ahLst/>
              <a:cxnLst/>
              <a:rect l="l" t="t" r="r" b="b"/>
              <a:pathLst>
                <a:path w="1043940" h="1301114">
                  <a:moveTo>
                    <a:pt x="0" y="1300734"/>
                  </a:moveTo>
                  <a:lnTo>
                    <a:pt x="1043940" y="1300734"/>
                  </a:lnTo>
                  <a:lnTo>
                    <a:pt x="1043940" y="0"/>
                  </a:lnTo>
                  <a:lnTo>
                    <a:pt x="0" y="0"/>
                  </a:lnTo>
                  <a:lnTo>
                    <a:pt x="0" y="1300734"/>
                  </a:lnTo>
                  <a:close/>
                </a:path>
              </a:pathLst>
            </a:custGeom>
            <a:ln w="25400">
              <a:solidFill>
                <a:srgbClr val="E6AE00"/>
              </a:solidFill>
            </a:ln>
          </p:spPr>
          <p:txBody>
            <a:bodyPr wrap="square" lIns="0" tIns="0" rIns="0" bIns="0" rtlCol="0"/>
            <a:p/>
          </p:txBody>
        </p:sp>
        <p:sp>
          <p:nvSpPr>
            <p:cNvPr id="16" name="object 13"/>
            <p:cNvSpPr/>
            <p:nvPr/>
          </p:nvSpPr>
          <p:spPr>
            <a:xfrm>
              <a:off x="6076950" y="4093463"/>
              <a:ext cx="439420" cy="1951989"/>
            </a:xfrm>
            <a:custGeom>
              <a:avLst/>
              <a:gdLst/>
              <a:ahLst/>
              <a:cxnLst/>
              <a:rect l="l" t="t" r="r" b="b"/>
              <a:pathLst>
                <a:path w="439420" h="1951989">
                  <a:moveTo>
                    <a:pt x="0" y="1731810"/>
                  </a:moveTo>
                  <a:lnTo>
                    <a:pt x="439420" y="0"/>
                  </a:lnTo>
                </a:path>
                <a:path w="439420" h="1951989">
                  <a:moveTo>
                    <a:pt x="0" y="1951634"/>
                  </a:moveTo>
                  <a:lnTo>
                    <a:pt x="439420" y="1303020"/>
                  </a:lnTo>
                </a:path>
              </a:pathLst>
            </a:custGeom>
            <a:ln w="6350">
              <a:solidFill>
                <a:srgbClr val="E6AE00"/>
              </a:solidFill>
            </a:ln>
          </p:spPr>
          <p:txBody>
            <a:bodyPr wrap="square" lIns="0" tIns="0" rIns="0" bIns="0" rtlCol="0"/>
            <a:p/>
          </p:txBody>
        </p:sp>
      </p:grpSp>
      <p:grpSp>
        <p:nvGrpSpPr>
          <p:cNvPr id="17" name="object 14"/>
          <p:cNvGrpSpPr/>
          <p:nvPr/>
        </p:nvGrpSpPr>
        <p:grpSpPr>
          <a:xfrm>
            <a:off x="8650132" y="2684857"/>
            <a:ext cx="2793365" cy="3574415"/>
            <a:chOff x="8636507" y="3042666"/>
            <a:chExt cx="2793365" cy="3574415"/>
          </a:xfrm>
        </p:grpSpPr>
        <p:pic>
          <p:nvPicPr>
            <p:cNvPr id="18" name="object 15"/>
            <p:cNvPicPr/>
            <p:nvPr/>
          </p:nvPicPr>
          <p:blipFill>
            <a:blip r:embed="rId7" cstate="print"/>
            <a:stretch>
              <a:fillRect/>
            </a:stretch>
          </p:blipFill>
          <p:spPr>
            <a:xfrm>
              <a:off x="8670728" y="3070047"/>
              <a:ext cx="1323732" cy="2593975"/>
            </a:xfrm>
            <a:prstGeom prst="rect">
              <a:avLst/>
            </a:prstGeom>
          </p:spPr>
        </p:pic>
        <p:pic>
          <p:nvPicPr>
            <p:cNvPr id="19" name="object 16"/>
            <p:cNvPicPr/>
            <p:nvPr/>
          </p:nvPicPr>
          <p:blipFill>
            <a:blip r:embed="rId8" cstate="print"/>
            <a:stretch>
              <a:fillRect/>
            </a:stretch>
          </p:blipFill>
          <p:spPr>
            <a:xfrm>
              <a:off x="8682227" y="3081528"/>
              <a:ext cx="1254252" cy="2524506"/>
            </a:xfrm>
            <a:prstGeom prst="rect">
              <a:avLst/>
            </a:prstGeom>
          </p:spPr>
        </p:pic>
        <p:pic>
          <p:nvPicPr>
            <p:cNvPr id="20" name="object 17"/>
            <p:cNvPicPr/>
            <p:nvPr/>
          </p:nvPicPr>
          <p:blipFill>
            <a:blip r:embed="rId9" cstate="print"/>
            <a:stretch>
              <a:fillRect/>
            </a:stretch>
          </p:blipFill>
          <p:spPr>
            <a:xfrm>
              <a:off x="8637269" y="4050766"/>
              <a:ext cx="1383792" cy="342290"/>
            </a:xfrm>
            <a:prstGeom prst="rect">
              <a:avLst/>
            </a:prstGeom>
          </p:spPr>
        </p:pic>
        <p:sp>
          <p:nvSpPr>
            <p:cNvPr id="21" name="object 18"/>
            <p:cNvSpPr/>
            <p:nvPr/>
          </p:nvSpPr>
          <p:spPr>
            <a:xfrm>
              <a:off x="8674988" y="4088511"/>
              <a:ext cx="1261110" cy="219710"/>
            </a:xfrm>
            <a:custGeom>
              <a:avLst/>
              <a:gdLst/>
              <a:ahLst/>
              <a:cxnLst/>
              <a:rect l="l" t="t" r="r" b="b"/>
              <a:pathLst>
                <a:path w="1261109" h="219710">
                  <a:moveTo>
                    <a:pt x="0" y="219456"/>
                  </a:moveTo>
                  <a:lnTo>
                    <a:pt x="1261109" y="219456"/>
                  </a:lnTo>
                  <a:lnTo>
                    <a:pt x="1261109" y="0"/>
                  </a:lnTo>
                  <a:lnTo>
                    <a:pt x="0" y="0"/>
                  </a:lnTo>
                  <a:lnTo>
                    <a:pt x="0" y="219456"/>
                  </a:lnTo>
                  <a:close/>
                </a:path>
              </a:pathLst>
            </a:custGeom>
            <a:ln w="25399">
              <a:solidFill>
                <a:srgbClr val="E6AE00"/>
              </a:solidFill>
            </a:ln>
          </p:spPr>
          <p:txBody>
            <a:bodyPr wrap="square" lIns="0" tIns="0" rIns="0" bIns="0" rtlCol="0"/>
            <a:p/>
          </p:txBody>
        </p:sp>
        <p:pic>
          <p:nvPicPr>
            <p:cNvPr id="22" name="object 19"/>
            <p:cNvPicPr/>
            <p:nvPr/>
          </p:nvPicPr>
          <p:blipFill>
            <a:blip r:embed="rId3" cstate="print"/>
            <a:stretch>
              <a:fillRect/>
            </a:stretch>
          </p:blipFill>
          <p:spPr>
            <a:xfrm>
              <a:off x="8636507" y="4322826"/>
              <a:ext cx="1383792" cy="343026"/>
            </a:xfrm>
            <a:prstGeom prst="rect">
              <a:avLst/>
            </a:prstGeom>
          </p:spPr>
        </p:pic>
        <p:sp>
          <p:nvSpPr>
            <p:cNvPr id="23" name="object 20"/>
            <p:cNvSpPr/>
            <p:nvPr/>
          </p:nvSpPr>
          <p:spPr>
            <a:xfrm>
              <a:off x="8674226" y="4360544"/>
              <a:ext cx="1261110" cy="220345"/>
            </a:xfrm>
            <a:custGeom>
              <a:avLst/>
              <a:gdLst/>
              <a:ahLst/>
              <a:cxnLst/>
              <a:rect l="l" t="t" r="r" b="b"/>
              <a:pathLst>
                <a:path w="1261109" h="220345">
                  <a:moveTo>
                    <a:pt x="0" y="220217"/>
                  </a:moveTo>
                  <a:lnTo>
                    <a:pt x="1261109" y="220217"/>
                  </a:lnTo>
                  <a:lnTo>
                    <a:pt x="1261109" y="0"/>
                  </a:lnTo>
                  <a:lnTo>
                    <a:pt x="0" y="0"/>
                  </a:lnTo>
                  <a:lnTo>
                    <a:pt x="0" y="220217"/>
                  </a:lnTo>
                  <a:close/>
                </a:path>
              </a:pathLst>
            </a:custGeom>
            <a:ln w="25400">
              <a:solidFill>
                <a:srgbClr val="E6AE00"/>
              </a:solidFill>
            </a:ln>
          </p:spPr>
          <p:txBody>
            <a:bodyPr wrap="square" lIns="0" tIns="0" rIns="0" bIns="0" rtlCol="0"/>
            <a:p/>
          </p:txBody>
        </p:sp>
        <p:pic>
          <p:nvPicPr>
            <p:cNvPr id="24" name="object 21"/>
            <p:cNvPicPr/>
            <p:nvPr/>
          </p:nvPicPr>
          <p:blipFill>
            <a:blip r:embed="rId10" cstate="print"/>
            <a:stretch>
              <a:fillRect/>
            </a:stretch>
          </p:blipFill>
          <p:spPr>
            <a:xfrm>
              <a:off x="10380685" y="3070056"/>
              <a:ext cx="1011991" cy="1463123"/>
            </a:xfrm>
            <a:prstGeom prst="rect">
              <a:avLst/>
            </a:prstGeom>
          </p:spPr>
        </p:pic>
        <p:pic>
          <p:nvPicPr>
            <p:cNvPr id="25" name="object 22"/>
            <p:cNvPicPr/>
            <p:nvPr/>
          </p:nvPicPr>
          <p:blipFill>
            <a:blip r:embed="rId11" cstate="print"/>
            <a:stretch>
              <a:fillRect/>
            </a:stretch>
          </p:blipFill>
          <p:spPr>
            <a:xfrm>
              <a:off x="10392155" y="3081528"/>
              <a:ext cx="942594" cy="1393698"/>
            </a:xfrm>
            <a:prstGeom prst="rect">
              <a:avLst/>
            </a:prstGeom>
          </p:spPr>
        </p:pic>
        <p:pic>
          <p:nvPicPr>
            <p:cNvPr id="26" name="object 23"/>
            <p:cNvPicPr/>
            <p:nvPr/>
          </p:nvPicPr>
          <p:blipFill>
            <a:blip r:embed="rId12" cstate="print"/>
            <a:stretch>
              <a:fillRect/>
            </a:stretch>
          </p:blipFill>
          <p:spPr>
            <a:xfrm>
              <a:off x="10354817" y="3042666"/>
              <a:ext cx="1059954" cy="1517904"/>
            </a:xfrm>
            <a:prstGeom prst="rect">
              <a:avLst/>
            </a:prstGeom>
          </p:spPr>
        </p:pic>
        <p:sp>
          <p:nvSpPr>
            <p:cNvPr id="27" name="object 24"/>
            <p:cNvSpPr/>
            <p:nvPr/>
          </p:nvSpPr>
          <p:spPr>
            <a:xfrm>
              <a:off x="10392536" y="3080385"/>
              <a:ext cx="937260" cy="1395730"/>
            </a:xfrm>
            <a:custGeom>
              <a:avLst/>
              <a:gdLst/>
              <a:ahLst/>
              <a:cxnLst/>
              <a:rect l="l" t="t" r="r" b="b"/>
              <a:pathLst>
                <a:path w="937259" h="1395729">
                  <a:moveTo>
                    <a:pt x="0" y="1395221"/>
                  </a:moveTo>
                  <a:lnTo>
                    <a:pt x="937259" y="1395221"/>
                  </a:lnTo>
                  <a:lnTo>
                    <a:pt x="937259" y="0"/>
                  </a:lnTo>
                  <a:lnTo>
                    <a:pt x="0" y="0"/>
                  </a:lnTo>
                  <a:lnTo>
                    <a:pt x="0" y="1395221"/>
                  </a:lnTo>
                  <a:close/>
                </a:path>
              </a:pathLst>
            </a:custGeom>
            <a:ln w="25400">
              <a:solidFill>
                <a:srgbClr val="E6AE00"/>
              </a:solidFill>
            </a:ln>
          </p:spPr>
          <p:txBody>
            <a:bodyPr wrap="square" lIns="0" tIns="0" rIns="0" bIns="0" rtlCol="0"/>
            <a:p/>
          </p:txBody>
        </p:sp>
        <p:sp>
          <p:nvSpPr>
            <p:cNvPr id="28" name="object 25"/>
            <p:cNvSpPr/>
            <p:nvPr/>
          </p:nvSpPr>
          <p:spPr>
            <a:xfrm>
              <a:off x="9934955" y="3080004"/>
              <a:ext cx="452120" cy="1397000"/>
            </a:xfrm>
            <a:custGeom>
              <a:avLst/>
              <a:gdLst/>
              <a:ahLst/>
              <a:cxnLst/>
              <a:rect l="l" t="t" r="r" b="b"/>
              <a:pathLst>
                <a:path w="452120" h="1397000">
                  <a:moveTo>
                    <a:pt x="0" y="1008126"/>
                  </a:moveTo>
                  <a:lnTo>
                    <a:pt x="452120" y="0"/>
                  </a:lnTo>
                </a:path>
                <a:path w="452120" h="1397000">
                  <a:moveTo>
                    <a:pt x="3048" y="1240536"/>
                  </a:moveTo>
                  <a:lnTo>
                    <a:pt x="452120" y="1396619"/>
                  </a:lnTo>
                </a:path>
              </a:pathLst>
            </a:custGeom>
            <a:ln w="6350">
              <a:solidFill>
                <a:srgbClr val="E6AE00"/>
              </a:solidFill>
            </a:ln>
          </p:spPr>
          <p:txBody>
            <a:bodyPr wrap="square" lIns="0" tIns="0" rIns="0" bIns="0" rtlCol="0"/>
            <a:p/>
          </p:txBody>
        </p:sp>
        <p:pic>
          <p:nvPicPr>
            <p:cNvPr id="29" name="object 26"/>
            <p:cNvPicPr/>
            <p:nvPr/>
          </p:nvPicPr>
          <p:blipFill>
            <a:blip r:embed="rId13" cstate="print"/>
            <a:stretch>
              <a:fillRect/>
            </a:stretch>
          </p:blipFill>
          <p:spPr>
            <a:xfrm>
              <a:off x="10380626" y="4928536"/>
              <a:ext cx="1021277" cy="1660606"/>
            </a:xfrm>
            <a:prstGeom prst="rect">
              <a:avLst/>
            </a:prstGeom>
          </p:spPr>
        </p:pic>
        <p:pic>
          <p:nvPicPr>
            <p:cNvPr id="30" name="object 27"/>
            <p:cNvPicPr/>
            <p:nvPr/>
          </p:nvPicPr>
          <p:blipFill>
            <a:blip r:embed="rId14" cstate="print"/>
            <a:stretch>
              <a:fillRect/>
            </a:stretch>
          </p:blipFill>
          <p:spPr>
            <a:xfrm>
              <a:off x="10392155" y="4940045"/>
              <a:ext cx="951738" cy="1591056"/>
            </a:xfrm>
            <a:prstGeom prst="rect">
              <a:avLst/>
            </a:prstGeom>
          </p:spPr>
        </p:pic>
        <p:pic>
          <p:nvPicPr>
            <p:cNvPr id="31" name="object 28"/>
            <p:cNvPicPr/>
            <p:nvPr/>
          </p:nvPicPr>
          <p:blipFill>
            <a:blip r:embed="rId15" cstate="print"/>
            <a:stretch>
              <a:fillRect/>
            </a:stretch>
          </p:blipFill>
          <p:spPr>
            <a:xfrm>
              <a:off x="10354817" y="4902733"/>
              <a:ext cx="1074432" cy="1713738"/>
            </a:xfrm>
            <a:prstGeom prst="rect">
              <a:avLst/>
            </a:prstGeom>
          </p:spPr>
        </p:pic>
        <p:sp>
          <p:nvSpPr>
            <p:cNvPr id="32" name="object 29"/>
            <p:cNvSpPr/>
            <p:nvPr/>
          </p:nvSpPr>
          <p:spPr>
            <a:xfrm>
              <a:off x="10392536" y="4940426"/>
              <a:ext cx="951865" cy="1591310"/>
            </a:xfrm>
            <a:custGeom>
              <a:avLst/>
              <a:gdLst/>
              <a:ahLst/>
              <a:cxnLst/>
              <a:rect l="l" t="t" r="r" b="b"/>
              <a:pathLst>
                <a:path w="951865" h="1591309">
                  <a:moveTo>
                    <a:pt x="0" y="1591056"/>
                  </a:moveTo>
                  <a:lnTo>
                    <a:pt x="951738" y="1591056"/>
                  </a:lnTo>
                  <a:lnTo>
                    <a:pt x="951738" y="0"/>
                  </a:lnTo>
                  <a:lnTo>
                    <a:pt x="0" y="0"/>
                  </a:lnTo>
                  <a:lnTo>
                    <a:pt x="0" y="1591056"/>
                  </a:lnTo>
                  <a:close/>
                </a:path>
              </a:pathLst>
            </a:custGeom>
            <a:ln w="25400">
              <a:solidFill>
                <a:srgbClr val="E6AE00"/>
              </a:solidFill>
            </a:ln>
          </p:spPr>
          <p:txBody>
            <a:bodyPr wrap="square" lIns="0" tIns="0" rIns="0" bIns="0" rtlCol="0"/>
            <a:p/>
          </p:txBody>
        </p:sp>
        <p:sp>
          <p:nvSpPr>
            <p:cNvPr id="33" name="object 30"/>
            <p:cNvSpPr/>
            <p:nvPr/>
          </p:nvSpPr>
          <p:spPr>
            <a:xfrm>
              <a:off x="9941051" y="4363974"/>
              <a:ext cx="446405" cy="2167255"/>
            </a:xfrm>
            <a:custGeom>
              <a:avLst/>
              <a:gdLst/>
              <a:ahLst/>
              <a:cxnLst/>
              <a:rect l="l" t="t" r="r" b="b"/>
              <a:pathLst>
                <a:path w="446404" h="2167254">
                  <a:moveTo>
                    <a:pt x="0" y="0"/>
                  </a:moveTo>
                  <a:lnTo>
                    <a:pt x="445770" y="575818"/>
                  </a:lnTo>
                </a:path>
                <a:path w="446404" h="2167254">
                  <a:moveTo>
                    <a:pt x="762" y="227837"/>
                  </a:moveTo>
                  <a:lnTo>
                    <a:pt x="446404" y="2167140"/>
                  </a:lnTo>
                </a:path>
              </a:pathLst>
            </a:custGeom>
            <a:ln w="6350">
              <a:solidFill>
                <a:srgbClr val="E6AE00"/>
              </a:solidFill>
            </a:ln>
          </p:spPr>
          <p:txBody>
            <a:bodyPr wrap="square" lIns="0" tIns="0" rIns="0" bIns="0" rtlCol="0"/>
            <a:p/>
          </p:txBody>
        </p:sp>
      </p:grpSp>
      <p:grpSp>
        <p:nvGrpSpPr>
          <p:cNvPr id="34" name="object 31"/>
          <p:cNvGrpSpPr/>
          <p:nvPr/>
        </p:nvGrpSpPr>
        <p:grpSpPr>
          <a:xfrm>
            <a:off x="679612" y="2712265"/>
            <a:ext cx="2830195" cy="3519170"/>
            <a:chOff x="665987" y="3070074"/>
            <a:chExt cx="2830195" cy="3519170"/>
          </a:xfrm>
        </p:grpSpPr>
        <p:pic>
          <p:nvPicPr>
            <p:cNvPr id="35" name="object 32"/>
            <p:cNvPicPr/>
            <p:nvPr/>
          </p:nvPicPr>
          <p:blipFill>
            <a:blip r:embed="rId16" cstate="print"/>
            <a:stretch>
              <a:fillRect/>
            </a:stretch>
          </p:blipFill>
          <p:spPr>
            <a:xfrm>
              <a:off x="702525" y="3070074"/>
              <a:ext cx="1326718" cy="3518963"/>
            </a:xfrm>
            <a:prstGeom prst="rect">
              <a:avLst/>
            </a:prstGeom>
          </p:spPr>
        </p:pic>
        <p:pic>
          <p:nvPicPr>
            <p:cNvPr id="36" name="object 33"/>
            <p:cNvPicPr/>
            <p:nvPr/>
          </p:nvPicPr>
          <p:blipFill>
            <a:blip r:embed="rId17" cstate="print"/>
            <a:stretch>
              <a:fillRect/>
            </a:stretch>
          </p:blipFill>
          <p:spPr>
            <a:xfrm>
              <a:off x="713993" y="3081527"/>
              <a:ext cx="1257300" cy="3449574"/>
            </a:xfrm>
            <a:prstGeom prst="rect">
              <a:avLst/>
            </a:prstGeom>
          </p:spPr>
        </p:pic>
        <p:pic>
          <p:nvPicPr>
            <p:cNvPr id="37" name="object 34"/>
            <p:cNvPicPr/>
            <p:nvPr/>
          </p:nvPicPr>
          <p:blipFill>
            <a:blip r:embed="rId18" cstate="print"/>
            <a:stretch>
              <a:fillRect/>
            </a:stretch>
          </p:blipFill>
          <p:spPr>
            <a:xfrm>
              <a:off x="665987" y="4056125"/>
              <a:ext cx="1373886" cy="330073"/>
            </a:xfrm>
            <a:prstGeom prst="rect">
              <a:avLst/>
            </a:prstGeom>
          </p:spPr>
        </p:pic>
        <p:sp>
          <p:nvSpPr>
            <p:cNvPr id="38" name="object 35"/>
            <p:cNvSpPr/>
            <p:nvPr/>
          </p:nvSpPr>
          <p:spPr>
            <a:xfrm>
              <a:off x="703706" y="4093844"/>
              <a:ext cx="1251585" cy="207645"/>
            </a:xfrm>
            <a:custGeom>
              <a:avLst/>
              <a:gdLst/>
              <a:ahLst/>
              <a:cxnLst/>
              <a:rect l="l" t="t" r="r" b="b"/>
              <a:pathLst>
                <a:path w="1251585" h="207645">
                  <a:moveTo>
                    <a:pt x="0" y="207263"/>
                  </a:moveTo>
                  <a:lnTo>
                    <a:pt x="1251204" y="207263"/>
                  </a:lnTo>
                  <a:lnTo>
                    <a:pt x="1251204" y="0"/>
                  </a:lnTo>
                  <a:lnTo>
                    <a:pt x="0" y="0"/>
                  </a:lnTo>
                  <a:lnTo>
                    <a:pt x="0" y="207263"/>
                  </a:lnTo>
                  <a:close/>
                </a:path>
              </a:pathLst>
            </a:custGeom>
            <a:ln w="25400">
              <a:solidFill>
                <a:srgbClr val="E6AE00"/>
              </a:solidFill>
            </a:ln>
          </p:spPr>
          <p:txBody>
            <a:bodyPr wrap="square" lIns="0" tIns="0" rIns="0" bIns="0" rtlCol="0"/>
            <a:p/>
          </p:txBody>
        </p:sp>
        <p:pic>
          <p:nvPicPr>
            <p:cNvPr id="39" name="object 36"/>
            <p:cNvPicPr/>
            <p:nvPr/>
          </p:nvPicPr>
          <p:blipFill>
            <a:blip r:embed="rId19" cstate="print"/>
            <a:stretch>
              <a:fillRect/>
            </a:stretch>
          </p:blipFill>
          <p:spPr>
            <a:xfrm>
              <a:off x="2397101" y="3548574"/>
              <a:ext cx="1071710" cy="2167298"/>
            </a:xfrm>
            <a:prstGeom prst="rect">
              <a:avLst/>
            </a:prstGeom>
          </p:spPr>
        </p:pic>
        <p:pic>
          <p:nvPicPr>
            <p:cNvPr id="40" name="object 37"/>
            <p:cNvPicPr/>
            <p:nvPr/>
          </p:nvPicPr>
          <p:blipFill>
            <a:blip r:embed="rId20" cstate="print"/>
            <a:stretch>
              <a:fillRect/>
            </a:stretch>
          </p:blipFill>
          <p:spPr>
            <a:xfrm>
              <a:off x="2408681" y="3560063"/>
              <a:ext cx="1002030" cy="2097786"/>
            </a:xfrm>
            <a:prstGeom prst="rect">
              <a:avLst/>
            </a:prstGeom>
          </p:spPr>
        </p:pic>
        <p:pic>
          <p:nvPicPr>
            <p:cNvPr id="41" name="object 38"/>
            <p:cNvPicPr/>
            <p:nvPr/>
          </p:nvPicPr>
          <p:blipFill>
            <a:blip r:embed="rId21" cstate="print"/>
            <a:stretch>
              <a:fillRect/>
            </a:stretch>
          </p:blipFill>
          <p:spPr>
            <a:xfrm>
              <a:off x="2369058" y="3515105"/>
              <a:ext cx="1127023" cy="2228088"/>
            </a:xfrm>
            <a:prstGeom prst="rect">
              <a:avLst/>
            </a:prstGeom>
          </p:spPr>
        </p:pic>
        <p:sp>
          <p:nvSpPr>
            <p:cNvPr id="42" name="object 39"/>
            <p:cNvSpPr/>
            <p:nvPr/>
          </p:nvSpPr>
          <p:spPr>
            <a:xfrm>
              <a:off x="2406777" y="3552824"/>
              <a:ext cx="1004569" cy="2105660"/>
            </a:xfrm>
            <a:custGeom>
              <a:avLst/>
              <a:gdLst/>
              <a:ahLst/>
              <a:cxnLst/>
              <a:rect l="l" t="t" r="r" b="b"/>
              <a:pathLst>
                <a:path w="1004570" h="2105660">
                  <a:moveTo>
                    <a:pt x="0" y="2105406"/>
                  </a:moveTo>
                  <a:lnTo>
                    <a:pt x="1004315" y="2105406"/>
                  </a:lnTo>
                  <a:lnTo>
                    <a:pt x="1004315" y="0"/>
                  </a:lnTo>
                  <a:lnTo>
                    <a:pt x="0" y="0"/>
                  </a:lnTo>
                  <a:lnTo>
                    <a:pt x="0" y="2105406"/>
                  </a:lnTo>
                  <a:close/>
                </a:path>
              </a:pathLst>
            </a:custGeom>
            <a:ln w="25400">
              <a:solidFill>
                <a:srgbClr val="E6AE00"/>
              </a:solidFill>
            </a:ln>
          </p:spPr>
          <p:txBody>
            <a:bodyPr wrap="square" lIns="0" tIns="0" rIns="0" bIns="0" rtlCol="0"/>
            <a:p/>
          </p:txBody>
        </p:sp>
        <p:sp>
          <p:nvSpPr>
            <p:cNvPr id="43" name="object 40"/>
            <p:cNvSpPr/>
            <p:nvPr/>
          </p:nvSpPr>
          <p:spPr>
            <a:xfrm>
              <a:off x="1954529" y="3557777"/>
              <a:ext cx="451484" cy="2107565"/>
            </a:xfrm>
            <a:custGeom>
              <a:avLst/>
              <a:gdLst/>
              <a:ahLst/>
              <a:cxnLst/>
              <a:rect l="l" t="t" r="r" b="b"/>
              <a:pathLst>
                <a:path w="451485" h="2107565">
                  <a:moveTo>
                    <a:pt x="0" y="535686"/>
                  </a:moveTo>
                  <a:lnTo>
                    <a:pt x="451484" y="0"/>
                  </a:lnTo>
                </a:path>
                <a:path w="451485" h="2107565">
                  <a:moveTo>
                    <a:pt x="8381" y="750570"/>
                  </a:moveTo>
                  <a:lnTo>
                    <a:pt x="451484" y="2107349"/>
                  </a:lnTo>
                </a:path>
              </a:pathLst>
            </a:custGeom>
            <a:ln w="6350">
              <a:solidFill>
                <a:srgbClr val="E6AE00"/>
              </a:solidFill>
            </a:ln>
          </p:spPr>
          <p:txBody>
            <a:bodyPr wrap="square" lIns="0" tIns="0" rIns="0" bIns="0" rtlCol="0"/>
            <a:p/>
          </p:txBody>
        </p:sp>
      </p:grpSp>
      <p:grpSp>
        <p:nvGrpSpPr>
          <p:cNvPr id="44" name="object 41"/>
          <p:cNvGrpSpPr/>
          <p:nvPr/>
        </p:nvGrpSpPr>
        <p:grpSpPr>
          <a:xfrm>
            <a:off x="627747" y="932163"/>
            <a:ext cx="2897505" cy="1417320"/>
            <a:chOff x="614122" y="1289972"/>
            <a:chExt cx="2897505" cy="1417320"/>
          </a:xfrm>
        </p:grpSpPr>
        <p:pic>
          <p:nvPicPr>
            <p:cNvPr id="45" name="object 42"/>
            <p:cNvPicPr/>
            <p:nvPr/>
          </p:nvPicPr>
          <p:blipFill>
            <a:blip r:embed="rId22" cstate="print"/>
            <a:stretch>
              <a:fillRect/>
            </a:stretch>
          </p:blipFill>
          <p:spPr>
            <a:xfrm>
              <a:off x="614122" y="1289972"/>
              <a:ext cx="2897223" cy="1416744"/>
            </a:xfrm>
            <a:prstGeom prst="rect">
              <a:avLst/>
            </a:prstGeom>
          </p:spPr>
        </p:pic>
        <p:pic>
          <p:nvPicPr>
            <p:cNvPr id="46" name="object 43"/>
            <p:cNvPicPr/>
            <p:nvPr/>
          </p:nvPicPr>
          <p:blipFill>
            <a:blip r:embed="rId23" cstate="print"/>
            <a:stretch>
              <a:fillRect/>
            </a:stretch>
          </p:blipFill>
          <p:spPr>
            <a:xfrm>
              <a:off x="625602" y="1301495"/>
              <a:ext cx="2827782" cy="1347215"/>
            </a:xfrm>
            <a:prstGeom prst="rect">
              <a:avLst/>
            </a:prstGeom>
          </p:spPr>
        </p:pic>
      </p:grpSp>
      <p:grpSp>
        <p:nvGrpSpPr>
          <p:cNvPr id="47" name="object 44"/>
          <p:cNvGrpSpPr/>
          <p:nvPr/>
        </p:nvGrpSpPr>
        <p:grpSpPr>
          <a:xfrm>
            <a:off x="4953635" y="932156"/>
            <a:ext cx="2284730" cy="1416050"/>
            <a:chOff x="4940010" y="1289965"/>
            <a:chExt cx="2284730" cy="1416050"/>
          </a:xfrm>
        </p:grpSpPr>
        <p:pic>
          <p:nvPicPr>
            <p:cNvPr id="48" name="object 45"/>
            <p:cNvPicPr/>
            <p:nvPr/>
          </p:nvPicPr>
          <p:blipFill>
            <a:blip r:embed="rId24" cstate="print"/>
            <a:stretch>
              <a:fillRect/>
            </a:stretch>
          </p:blipFill>
          <p:spPr>
            <a:xfrm>
              <a:off x="4940010" y="1289965"/>
              <a:ext cx="2284548" cy="1415997"/>
            </a:xfrm>
            <a:prstGeom prst="rect">
              <a:avLst/>
            </a:prstGeom>
          </p:spPr>
        </p:pic>
        <p:pic>
          <p:nvPicPr>
            <p:cNvPr id="49" name="object 46"/>
            <p:cNvPicPr/>
            <p:nvPr/>
          </p:nvPicPr>
          <p:blipFill>
            <a:blip r:embed="rId25" cstate="print"/>
            <a:stretch>
              <a:fillRect/>
            </a:stretch>
          </p:blipFill>
          <p:spPr>
            <a:xfrm>
              <a:off x="4951476" y="1301495"/>
              <a:ext cx="2215133" cy="1346453"/>
            </a:xfrm>
            <a:prstGeom prst="rect">
              <a:avLst/>
            </a:prstGeom>
          </p:spPr>
        </p:pic>
      </p:grpSp>
      <p:grpSp>
        <p:nvGrpSpPr>
          <p:cNvPr id="50" name="object 47"/>
          <p:cNvGrpSpPr/>
          <p:nvPr/>
        </p:nvGrpSpPr>
        <p:grpSpPr>
          <a:xfrm>
            <a:off x="9075285" y="939833"/>
            <a:ext cx="2146935" cy="1408430"/>
            <a:chOff x="9061660" y="1297642"/>
            <a:chExt cx="2146935" cy="1408430"/>
          </a:xfrm>
        </p:grpSpPr>
        <p:pic>
          <p:nvPicPr>
            <p:cNvPr id="51" name="object 48"/>
            <p:cNvPicPr/>
            <p:nvPr/>
          </p:nvPicPr>
          <p:blipFill>
            <a:blip r:embed="rId26" cstate="print"/>
            <a:stretch>
              <a:fillRect/>
            </a:stretch>
          </p:blipFill>
          <p:spPr>
            <a:xfrm>
              <a:off x="9061660" y="1297642"/>
              <a:ext cx="2146640" cy="1408263"/>
            </a:xfrm>
            <a:prstGeom prst="rect">
              <a:avLst/>
            </a:prstGeom>
          </p:spPr>
        </p:pic>
        <p:pic>
          <p:nvPicPr>
            <p:cNvPr id="52" name="object 49"/>
            <p:cNvPicPr/>
            <p:nvPr/>
          </p:nvPicPr>
          <p:blipFill>
            <a:blip r:embed="rId27" cstate="print"/>
            <a:stretch>
              <a:fillRect/>
            </a:stretch>
          </p:blipFill>
          <p:spPr>
            <a:xfrm>
              <a:off x="9073133" y="1309116"/>
              <a:ext cx="2077212" cy="1338834"/>
            </a:xfrm>
            <a:prstGeom prst="rect">
              <a:avLst/>
            </a:prstGeom>
          </p:spPr>
        </p:pic>
      </p:grpSp>
      <p:grpSp>
        <p:nvGrpSpPr>
          <p:cNvPr id="53" name="object 50"/>
          <p:cNvGrpSpPr/>
          <p:nvPr/>
        </p:nvGrpSpPr>
        <p:grpSpPr>
          <a:xfrm>
            <a:off x="549311" y="2418918"/>
            <a:ext cx="3125470" cy="202565"/>
            <a:chOff x="535686" y="2776727"/>
            <a:chExt cx="3125470" cy="202565"/>
          </a:xfrm>
        </p:grpSpPr>
        <p:pic>
          <p:nvPicPr>
            <p:cNvPr id="54" name="object 51"/>
            <p:cNvPicPr/>
            <p:nvPr/>
          </p:nvPicPr>
          <p:blipFill>
            <a:blip r:embed="rId28" cstate="print"/>
            <a:stretch>
              <a:fillRect/>
            </a:stretch>
          </p:blipFill>
          <p:spPr>
            <a:xfrm>
              <a:off x="537932" y="2788677"/>
              <a:ext cx="3122754" cy="190504"/>
            </a:xfrm>
            <a:prstGeom prst="rect">
              <a:avLst/>
            </a:prstGeom>
          </p:spPr>
        </p:pic>
        <p:sp>
          <p:nvSpPr>
            <p:cNvPr id="55" name="object 52"/>
            <p:cNvSpPr/>
            <p:nvPr/>
          </p:nvSpPr>
          <p:spPr>
            <a:xfrm>
              <a:off x="545211" y="2786252"/>
              <a:ext cx="3061970" cy="127000"/>
            </a:xfrm>
            <a:custGeom>
              <a:avLst/>
              <a:gdLst/>
              <a:ahLst/>
              <a:cxnLst/>
              <a:rect l="l" t="t" r="r" b="b"/>
              <a:pathLst>
                <a:path w="3061970" h="127000">
                  <a:moveTo>
                    <a:pt x="3061716" y="0"/>
                  </a:moveTo>
                  <a:lnTo>
                    <a:pt x="3054673" y="24616"/>
                  </a:lnTo>
                  <a:lnTo>
                    <a:pt x="3035474" y="44719"/>
                  </a:lnTo>
                  <a:lnTo>
                    <a:pt x="3007012" y="58275"/>
                  </a:lnTo>
                  <a:lnTo>
                    <a:pt x="2972180" y="63246"/>
                  </a:lnTo>
                  <a:lnTo>
                    <a:pt x="826516" y="63246"/>
                  </a:lnTo>
                  <a:lnTo>
                    <a:pt x="791630" y="68216"/>
                  </a:lnTo>
                  <a:lnTo>
                    <a:pt x="763174" y="81772"/>
                  </a:lnTo>
                  <a:lnTo>
                    <a:pt x="744005" y="101875"/>
                  </a:lnTo>
                  <a:lnTo>
                    <a:pt x="736980" y="126492"/>
                  </a:lnTo>
                  <a:lnTo>
                    <a:pt x="729931" y="101875"/>
                  </a:lnTo>
                  <a:lnTo>
                    <a:pt x="710711" y="81772"/>
                  </a:lnTo>
                  <a:lnTo>
                    <a:pt x="682213" y="68216"/>
                  </a:lnTo>
                  <a:lnTo>
                    <a:pt x="647331" y="63246"/>
                  </a:lnTo>
                  <a:lnTo>
                    <a:pt x="89598" y="63246"/>
                  </a:lnTo>
                  <a:lnTo>
                    <a:pt x="54724" y="58275"/>
                  </a:lnTo>
                  <a:lnTo>
                    <a:pt x="26244" y="44719"/>
                  </a:lnTo>
                  <a:lnTo>
                    <a:pt x="7041" y="24616"/>
                  </a:lnTo>
                  <a:lnTo>
                    <a:pt x="0" y="0"/>
                  </a:lnTo>
                </a:path>
              </a:pathLst>
            </a:custGeom>
            <a:ln w="19050">
              <a:solidFill>
                <a:srgbClr val="7E7E7E"/>
              </a:solidFill>
            </a:ln>
          </p:spPr>
          <p:txBody>
            <a:bodyPr wrap="square" lIns="0" tIns="0" rIns="0" bIns="0" rtlCol="0"/>
            <a:p/>
          </p:txBody>
        </p:sp>
      </p:grpSp>
      <p:grpSp>
        <p:nvGrpSpPr>
          <p:cNvPr id="56" name="object 53"/>
          <p:cNvGrpSpPr/>
          <p:nvPr/>
        </p:nvGrpSpPr>
        <p:grpSpPr>
          <a:xfrm>
            <a:off x="4875946" y="2421205"/>
            <a:ext cx="2499360" cy="201295"/>
            <a:chOff x="4862321" y="2779014"/>
            <a:chExt cx="2499360" cy="201295"/>
          </a:xfrm>
        </p:grpSpPr>
        <p:pic>
          <p:nvPicPr>
            <p:cNvPr id="57" name="object 54"/>
            <p:cNvPicPr/>
            <p:nvPr/>
          </p:nvPicPr>
          <p:blipFill>
            <a:blip r:embed="rId29" cstate="print"/>
            <a:stretch>
              <a:fillRect/>
            </a:stretch>
          </p:blipFill>
          <p:spPr>
            <a:xfrm>
              <a:off x="4864461" y="2790836"/>
              <a:ext cx="2496605" cy="189082"/>
            </a:xfrm>
            <a:prstGeom prst="rect">
              <a:avLst/>
            </a:prstGeom>
          </p:spPr>
        </p:pic>
        <p:sp>
          <p:nvSpPr>
            <p:cNvPr id="58" name="object 55"/>
            <p:cNvSpPr/>
            <p:nvPr/>
          </p:nvSpPr>
          <p:spPr>
            <a:xfrm>
              <a:off x="4871846" y="2788539"/>
              <a:ext cx="2435860" cy="124460"/>
            </a:xfrm>
            <a:custGeom>
              <a:avLst/>
              <a:gdLst/>
              <a:ahLst/>
              <a:cxnLst/>
              <a:rect l="l" t="t" r="r" b="b"/>
              <a:pathLst>
                <a:path w="2435859" h="124460">
                  <a:moveTo>
                    <a:pt x="2435352" y="0"/>
                  </a:moveTo>
                  <a:lnTo>
                    <a:pt x="2428440" y="24169"/>
                  </a:lnTo>
                  <a:lnTo>
                    <a:pt x="2409586" y="43910"/>
                  </a:lnTo>
                  <a:lnTo>
                    <a:pt x="2381613" y="57221"/>
                  </a:lnTo>
                  <a:lnTo>
                    <a:pt x="2347341" y="62102"/>
                  </a:lnTo>
                  <a:lnTo>
                    <a:pt x="792733" y="62102"/>
                  </a:lnTo>
                  <a:lnTo>
                    <a:pt x="758461" y="66984"/>
                  </a:lnTo>
                  <a:lnTo>
                    <a:pt x="730488" y="80295"/>
                  </a:lnTo>
                  <a:lnTo>
                    <a:pt x="711634" y="100036"/>
                  </a:lnTo>
                  <a:lnTo>
                    <a:pt x="704723" y="124206"/>
                  </a:lnTo>
                  <a:lnTo>
                    <a:pt x="697811" y="100036"/>
                  </a:lnTo>
                  <a:lnTo>
                    <a:pt x="678957" y="80295"/>
                  </a:lnTo>
                  <a:lnTo>
                    <a:pt x="650984" y="66984"/>
                  </a:lnTo>
                  <a:lnTo>
                    <a:pt x="616712" y="62102"/>
                  </a:lnTo>
                  <a:lnTo>
                    <a:pt x="88011" y="62102"/>
                  </a:lnTo>
                  <a:lnTo>
                    <a:pt x="53738" y="57221"/>
                  </a:lnTo>
                  <a:lnTo>
                    <a:pt x="25765" y="43910"/>
                  </a:lnTo>
                  <a:lnTo>
                    <a:pt x="6911" y="24169"/>
                  </a:lnTo>
                  <a:lnTo>
                    <a:pt x="0" y="0"/>
                  </a:lnTo>
                </a:path>
              </a:pathLst>
            </a:custGeom>
            <a:ln w="19050">
              <a:solidFill>
                <a:srgbClr val="7E7E7E"/>
              </a:solidFill>
            </a:ln>
          </p:spPr>
          <p:txBody>
            <a:bodyPr wrap="square" lIns="0" tIns="0" rIns="0" bIns="0" rtlCol="0"/>
            <a:p/>
          </p:txBody>
        </p:sp>
      </p:grpSp>
      <p:grpSp>
        <p:nvGrpSpPr>
          <p:cNvPr id="59" name="object 56"/>
          <p:cNvGrpSpPr/>
          <p:nvPr/>
        </p:nvGrpSpPr>
        <p:grpSpPr>
          <a:xfrm>
            <a:off x="8898544" y="2421205"/>
            <a:ext cx="2499360" cy="201295"/>
            <a:chOff x="8884919" y="2779014"/>
            <a:chExt cx="2499360" cy="201295"/>
          </a:xfrm>
        </p:grpSpPr>
        <p:pic>
          <p:nvPicPr>
            <p:cNvPr id="60" name="object 57"/>
            <p:cNvPicPr/>
            <p:nvPr/>
          </p:nvPicPr>
          <p:blipFill>
            <a:blip r:embed="rId29" cstate="print"/>
            <a:stretch>
              <a:fillRect/>
            </a:stretch>
          </p:blipFill>
          <p:spPr>
            <a:xfrm>
              <a:off x="8887058" y="2790836"/>
              <a:ext cx="2496605" cy="189082"/>
            </a:xfrm>
            <a:prstGeom prst="rect">
              <a:avLst/>
            </a:prstGeom>
          </p:spPr>
        </p:pic>
        <p:sp>
          <p:nvSpPr>
            <p:cNvPr id="61" name="object 58"/>
            <p:cNvSpPr/>
            <p:nvPr/>
          </p:nvSpPr>
          <p:spPr>
            <a:xfrm>
              <a:off x="8894444" y="2788539"/>
              <a:ext cx="2435860" cy="124460"/>
            </a:xfrm>
            <a:custGeom>
              <a:avLst/>
              <a:gdLst/>
              <a:ahLst/>
              <a:cxnLst/>
              <a:rect l="l" t="t" r="r" b="b"/>
              <a:pathLst>
                <a:path w="2435859" h="124460">
                  <a:moveTo>
                    <a:pt x="2435352" y="0"/>
                  </a:moveTo>
                  <a:lnTo>
                    <a:pt x="2428440" y="24169"/>
                  </a:lnTo>
                  <a:lnTo>
                    <a:pt x="2409586" y="43910"/>
                  </a:lnTo>
                  <a:lnTo>
                    <a:pt x="2381613" y="57221"/>
                  </a:lnTo>
                  <a:lnTo>
                    <a:pt x="2347340" y="62102"/>
                  </a:lnTo>
                  <a:lnTo>
                    <a:pt x="792733" y="62102"/>
                  </a:lnTo>
                  <a:lnTo>
                    <a:pt x="758461" y="66984"/>
                  </a:lnTo>
                  <a:lnTo>
                    <a:pt x="730488" y="80295"/>
                  </a:lnTo>
                  <a:lnTo>
                    <a:pt x="711634" y="100036"/>
                  </a:lnTo>
                  <a:lnTo>
                    <a:pt x="704723" y="124206"/>
                  </a:lnTo>
                  <a:lnTo>
                    <a:pt x="697811" y="100036"/>
                  </a:lnTo>
                  <a:lnTo>
                    <a:pt x="678957" y="80295"/>
                  </a:lnTo>
                  <a:lnTo>
                    <a:pt x="650984" y="66984"/>
                  </a:lnTo>
                  <a:lnTo>
                    <a:pt x="616711" y="62102"/>
                  </a:lnTo>
                  <a:lnTo>
                    <a:pt x="88010" y="62102"/>
                  </a:lnTo>
                  <a:lnTo>
                    <a:pt x="53738" y="57221"/>
                  </a:lnTo>
                  <a:lnTo>
                    <a:pt x="25765" y="43910"/>
                  </a:lnTo>
                  <a:lnTo>
                    <a:pt x="6911" y="24169"/>
                  </a:lnTo>
                  <a:lnTo>
                    <a:pt x="0" y="0"/>
                  </a:lnTo>
                </a:path>
              </a:pathLst>
            </a:custGeom>
            <a:ln w="19050">
              <a:solidFill>
                <a:srgbClr val="7E7E7E"/>
              </a:solidFill>
            </a:ln>
          </p:spPr>
          <p:txBody>
            <a:bodyPr wrap="square" lIns="0" tIns="0" rIns="0" bIns="0" rtlCol="0"/>
            <a:p/>
          </p:txBody>
        </p:sp>
      </p:grpSp>
      <p:sp>
        <p:nvSpPr>
          <p:cNvPr id="62" name="object 59"/>
          <p:cNvSpPr/>
          <p:nvPr/>
        </p:nvSpPr>
        <p:spPr>
          <a:xfrm>
            <a:off x="4128425" y="801954"/>
            <a:ext cx="0" cy="5546090"/>
          </a:xfrm>
          <a:custGeom>
            <a:avLst/>
            <a:gdLst/>
            <a:ahLst/>
            <a:cxnLst/>
            <a:rect l="l" t="t" r="r" b="b"/>
            <a:pathLst>
              <a:path h="5546090">
                <a:moveTo>
                  <a:pt x="0" y="0"/>
                </a:moveTo>
                <a:lnTo>
                  <a:pt x="0" y="5545670"/>
                </a:lnTo>
              </a:path>
            </a:pathLst>
          </a:custGeom>
          <a:ln w="6350">
            <a:solidFill>
              <a:srgbClr val="D9D9D9"/>
            </a:solidFill>
          </a:ln>
        </p:spPr>
        <p:txBody>
          <a:bodyPr wrap="square" lIns="0" tIns="0" rIns="0" bIns="0" rtlCol="0"/>
          <a:p/>
        </p:txBody>
      </p:sp>
      <p:sp>
        <p:nvSpPr>
          <p:cNvPr id="63" name="object 60"/>
          <p:cNvSpPr/>
          <p:nvPr/>
        </p:nvSpPr>
        <p:spPr>
          <a:xfrm>
            <a:off x="8115970" y="801954"/>
            <a:ext cx="0" cy="5546090"/>
          </a:xfrm>
          <a:custGeom>
            <a:avLst/>
            <a:gdLst/>
            <a:ahLst/>
            <a:cxnLst/>
            <a:rect l="l" t="t" r="r" b="b"/>
            <a:pathLst>
              <a:path h="5546090">
                <a:moveTo>
                  <a:pt x="0" y="0"/>
                </a:moveTo>
                <a:lnTo>
                  <a:pt x="0" y="5545670"/>
                </a:lnTo>
              </a:path>
            </a:pathLst>
          </a:custGeom>
          <a:ln w="6350">
            <a:solidFill>
              <a:srgbClr val="D9D9D9"/>
            </a:solidFill>
          </a:ln>
        </p:spPr>
        <p:txBody>
          <a:bodyPr wrap="square" lIns="0" tIns="0" rIns="0" bIns="0" rtlCol="0"/>
          <a:p/>
        </p:txBody>
      </p:sp>
      <p:sp>
        <p:nvSpPr>
          <p:cNvPr id="64" name="object 61"/>
          <p:cNvSpPr txBox="1"/>
          <p:nvPr/>
        </p:nvSpPr>
        <p:spPr>
          <a:xfrm>
            <a:off x="1121064" y="706451"/>
            <a:ext cx="1924050" cy="208915"/>
          </a:xfrm>
          <a:prstGeom prst="rect">
            <a:avLst/>
          </a:prstGeom>
        </p:spPr>
        <p:txBody>
          <a:bodyPr vert="horz" wrap="square" lIns="0" tIns="12700" rIns="0" bIns="0" rtlCol="0">
            <a:spAutoFit/>
          </a:bodyPr>
          <a:p>
            <a:pPr marL="12700">
              <a:lnSpc>
                <a:spcPct val="100000"/>
              </a:lnSpc>
              <a:spcBef>
                <a:spcPts val="100"/>
              </a:spcBef>
            </a:pPr>
            <a:r>
              <a:rPr sz="1200" i="1" spc="-10">
                <a:latin typeface="Calibri" panose="020F0502020204030204"/>
                <a:cs typeface="Calibri" panose="020F0502020204030204"/>
              </a:rPr>
              <a:t>Example:</a:t>
            </a:r>
            <a:r>
              <a:rPr sz="1200" i="1" spc="-5">
                <a:latin typeface="Calibri" panose="020F0502020204030204"/>
                <a:cs typeface="Calibri" panose="020F0502020204030204"/>
              </a:rPr>
              <a:t> </a:t>
            </a:r>
            <a:r>
              <a:rPr sz="1200" b="1" i="1">
                <a:latin typeface="Calibri" panose="020F0502020204030204"/>
                <a:cs typeface="Calibri" panose="020F0502020204030204"/>
              </a:rPr>
              <a:t>Line</a:t>
            </a:r>
            <a:r>
              <a:rPr sz="1200" b="1" i="1" spc="5">
                <a:latin typeface="Calibri" panose="020F0502020204030204"/>
                <a:cs typeface="Calibri" panose="020F0502020204030204"/>
              </a:rPr>
              <a:t> </a:t>
            </a:r>
            <a:r>
              <a:rPr sz="1200" b="1" i="1">
                <a:latin typeface="Calibri" panose="020F0502020204030204"/>
                <a:cs typeface="Calibri" panose="020F0502020204030204"/>
              </a:rPr>
              <a:t>&amp; </a:t>
            </a:r>
            <a:r>
              <a:rPr sz="1200" b="1" i="1" spc="-5">
                <a:latin typeface="Calibri" panose="020F0502020204030204"/>
                <a:cs typeface="Calibri" panose="020F0502020204030204"/>
              </a:rPr>
              <a:t>Column</a:t>
            </a:r>
            <a:r>
              <a:rPr sz="1200" b="1" i="1" spc="15">
                <a:latin typeface="Calibri" panose="020F0502020204030204"/>
                <a:cs typeface="Calibri" panose="020F0502020204030204"/>
              </a:rPr>
              <a:t> </a:t>
            </a:r>
            <a:r>
              <a:rPr sz="1200" b="1" i="1" spc="-5">
                <a:latin typeface="Calibri" panose="020F0502020204030204"/>
                <a:cs typeface="Calibri" panose="020F0502020204030204"/>
              </a:rPr>
              <a:t>Chart</a:t>
            </a:r>
            <a:endParaRPr sz="1200">
              <a:latin typeface="Calibri" panose="020F0502020204030204"/>
              <a:cs typeface="Calibri" panose="020F0502020204030204"/>
            </a:endParaRPr>
          </a:p>
        </p:txBody>
      </p:sp>
      <p:sp>
        <p:nvSpPr>
          <p:cNvPr id="65" name="object 62"/>
          <p:cNvSpPr txBox="1"/>
          <p:nvPr/>
        </p:nvSpPr>
        <p:spPr>
          <a:xfrm>
            <a:off x="5554127" y="706451"/>
            <a:ext cx="1051560" cy="208915"/>
          </a:xfrm>
          <a:prstGeom prst="rect">
            <a:avLst/>
          </a:prstGeom>
        </p:spPr>
        <p:txBody>
          <a:bodyPr vert="horz" wrap="square" lIns="0" tIns="12700" rIns="0" bIns="0" rtlCol="0">
            <a:spAutoFit/>
          </a:bodyPr>
          <a:p>
            <a:pPr marL="12700">
              <a:lnSpc>
                <a:spcPct val="100000"/>
              </a:lnSpc>
              <a:spcBef>
                <a:spcPts val="100"/>
              </a:spcBef>
            </a:pPr>
            <a:r>
              <a:rPr sz="1200" i="1" spc="-10">
                <a:latin typeface="Calibri" panose="020F0502020204030204"/>
                <a:cs typeface="Calibri" panose="020F0502020204030204"/>
              </a:rPr>
              <a:t>Example:</a:t>
            </a:r>
            <a:r>
              <a:rPr sz="1200" i="1" spc="-50">
                <a:latin typeface="Calibri" panose="020F0502020204030204"/>
                <a:cs typeface="Calibri" panose="020F0502020204030204"/>
              </a:rPr>
              <a:t> </a:t>
            </a:r>
            <a:r>
              <a:rPr sz="1200" b="1" i="1">
                <a:latin typeface="Calibri" panose="020F0502020204030204"/>
                <a:cs typeface="Calibri" panose="020F0502020204030204"/>
              </a:rPr>
              <a:t>Matrix</a:t>
            </a:r>
            <a:endParaRPr sz="1200">
              <a:latin typeface="Calibri" panose="020F0502020204030204"/>
              <a:cs typeface="Calibri" panose="020F0502020204030204"/>
            </a:endParaRPr>
          </a:p>
        </p:txBody>
      </p:sp>
      <p:sp>
        <p:nvSpPr>
          <p:cNvPr id="66" name="object 63"/>
          <p:cNvSpPr txBox="1"/>
          <p:nvPr/>
        </p:nvSpPr>
        <p:spPr>
          <a:xfrm>
            <a:off x="9384446" y="706451"/>
            <a:ext cx="1397000" cy="208915"/>
          </a:xfrm>
          <a:prstGeom prst="rect">
            <a:avLst/>
          </a:prstGeom>
        </p:spPr>
        <p:txBody>
          <a:bodyPr vert="horz" wrap="square" lIns="0" tIns="12700" rIns="0" bIns="0" rtlCol="0">
            <a:spAutoFit/>
          </a:bodyPr>
          <a:p>
            <a:pPr marL="12700">
              <a:lnSpc>
                <a:spcPct val="100000"/>
              </a:lnSpc>
              <a:spcBef>
                <a:spcPts val="100"/>
              </a:spcBef>
            </a:pPr>
            <a:r>
              <a:rPr sz="1200" i="1" spc="-10">
                <a:latin typeface="Calibri" panose="020F0502020204030204"/>
                <a:cs typeface="Calibri" panose="020F0502020204030204"/>
              </a:rPr>
              <a:t>Example:</a:t>
            </a:r>
            <a:r>
              <a:rPr sz="1200" i="1" spc="-20">
                <a:latin typeface="Calibri" panose="020F0502020204030204"/>
                <a:cs typeface="Calibri" panose="020F0502020204030204"/>
              </a:rPr>
              <a:t> </a:t>
            </a:r>
            <a:r>
              <a:rPr sz="1200" b="1" i="1" spc="-5">
                <a:latin typeface="Calibri" panose="020F0502020204030204"/>
                <a:cs typeface="Calibri" panose="020F0502020204030204"/>
              </a:rPr>
              <a:t>Donut</a:t>
            </a:r>
            <a:r>
              <a:rPr sz="1200" b="1" i="1" spc="5">
                <a:latin typeface="Calibri" panose="020F0502020204030204"/>
                <a:cs typeface="Calibri" panose="020F0502020204030204"/>
              </a:rPr>
              <a:t> </a:t>
            </a:r>
            <a:r>
              <a:rPr sz="1200" b="1" i="1" spc="-5">
                <a:latin typeface="Calibri" panose="020F0502020204030204"/>
                <a:cs typeface="Calibri" panose="020F0502020204030204"/>
              </a:rPr>
              <a:t>Chart</a:t>
            </a:r>
            <a:endParaRPr sz="1200">
              <a:latin typeface="Calibri" panose="020F0502020204030204"/>
              <a:cs typeface="Calibri" panose="020F050202020403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359042"/>
            <a:ext cx="3803716" cy="381295"/>
          </a:xfrm>
        </p:spPr>
        <p:txBody>
          <a:bodyPr>
            <a:normAutofit fontScale="50000"/>
          </a:bodyPr>
          <a:p>
            <a:r>
              <a:rPr lang="en-US" sz="3600" b="0" spc="-35">
                <a:latin typeface="Calibri" panose="020F0502020204030204"/>
                <a:cs typeface="Calibri" panose="020F0502020204030204"/>
              </a:rPr>
              <a:t>FILTERING</a:t>
            </a:r>
            <a:r>
              <a:rPr lang="en-US" sz="3600" b="0" spc="-15">
                <a:latin typeface="Calibri" panose="020F0502020204030204"/>
                <a:cs typeface="Calibri" panose="020F0502020204030204"/>
              </a:rPr>
              <a:t> </a:t>
            </a:r>
            <a:r>
              <a:rPr lang="en-US" sz="3600" b="0" spc="-10">
                <a:latin typeface="Calibri" panose="020F0502020204030204"/>
                <a:cs typeface="Calibri" panose="020F0502020204030204"/>
              </a:rPr>
              <a:t>OPTIONS</a:t>
            </a:r>
            <a:endParaRPr lang="en-US"/>
          </a:p>
        </p:txBody>
      </p:sp>
      <p:grpSp>
        <p:nvGrpSpPr>
          <p:cNvPr id="23" name="object 2"/>
          <p:cNvGrpSpPr/>
          <p:nvPr/>
        </p:nvGrpSpPr>
        <p:grpSpPr>
          <a:xfrm>
            <a:off x="357590" y="1097364"/>
            <a:ext cx="10039881" cy="3990254"/>
            <a:chOff x="448818" y="1342619"/>
            <a:chExt cx="11282045" cy="4898390"/>
          </a:xfrm>
        </p:grpSpPr>
        <p:pic>
          <p:nvPicPr>
            <p:cNvPr id="24" name="object 3"/>
            <p:cNvPicPr/>
            <p:nvPr/>
          </p:nvPicPr>
          <p:blipFill>
            <a:blip r:embed="rId1" cstate="print"/>
            <a:stretch>
              <a:fillRect/>
            </a:stretch>
          </p:blipFill>
          <p:spPr>
            <a:xfrm>
              <a:off x="470147" y="1342619"/>
              <a:ext cx="3098305" cy="4175809"/>
            </a:xfrm>
            <a:prstGeom prst="rect">
              <a:avLst/>
            </a:prstGeom>
          </p:spPr>
        </p:pic>
        <p:pic>
          <p:nvPicPr>
            <p:cNvPr id="25" name="object 4"/>
            <p:cNvPicPr/>
            <p:nvPr/>
          </p:nvPicPr>
          <p:blipFill>
            <a:blip r:embed="rId2" cstate="print"/>
            <a:stretch>
              <a:fillRect/>
            </a:stretch>
          </p:blipFill>
          <p:spPr>
            <a:xfrm>
              <a:off x="481584" y="1354074"/>
              <a:ext cx="3028950" cy="4106417"/>
            </a:xfrm>
            <a:prstGeom prst="rect">
              <a:avLst/>
            </a:prstGeom>
          </p:spPr>
        </p:pic>
        <p:pic>
          <p:nvPicPr>
            <p:cNvPr id="26" name="object 5"/>
            <p:cNvPicPr/>
            <p:nvPr/>
          </p:nvPicPr>
          <p:blipFill>
            <a:blip r:embed="rId3" cstate="print"/>
            <a:stretch>
              <a:fillRect/>
            </a:stretch>
          </p:blipFill>
          <p:spPr>
            <a:xfrm>
              <a:off x="448818" y="2087892"/>
              <a:ext cx="1674114" cy="803897"/>
            </a:xfrm>
            <a:prstGeom prst="rect">
              <a:avLst/>
            </a:prstGeom>
          </p:spPr>
        </p:pic>
        <p:sp>
          <p:nvSpPr>
            <p:cNvPr id="27" name="object 6"/>
            <p:cNvSpPr/>
            <p:nvPr/>
          </p:nvSpPr>
          <p:spPr>
            <a:xfrm>
              <a:off x="486537" y="2125599"/>
              <a:ext cx="1551940" cy="681355"/>
            </a:xfrm>
            <a:custGeom>
              <a:avLst/>
              <a:gdLst/>
              <a:ahLst/>
              <a:cxnLst/>
              <a:rect l="l" t="t" r="r" b="b"/>
              <a:pathLst>
                <a:path w="1551939" h="681355">
                  <a:moveTo>
                    <a:pt x="0" y="681227"/>
                  </a:moveTo>
                  <a:lnTo>
                    <a:pt x="1551432" y="681227"/>
                  </a:lnTo>
                  <a:lnTo>
                    <a:pt x="1551432" y="0"/>
                  </a:lnTo>
                  <a:lnTo>
                    <a:pt x="0" y="0"/>
                  </a:lnTo>
                  <a:lnTo>
                    <a:pt x="0" y="681227"/>
                  </a:lnTo>
                  <a:close/>
                </a:path>
              </a:pathLst>
            </a:custGeom>
            <a:ln w="25400">
              <a:solidFill>
                <a:srgbClr val="E6AE00"/>
              </a:solidFill>
            </a:ln>
          </p:spPr>
          <p:txBody>
            <a:bodyPr wrap="square" lIns="0" tIns="0" rIns="0" bIns="0" rtlCol="0"/>
            <a:p/>
          </p:txBody>
        </p:sp>
        <p:pic>
          <p:nvPicPr>
            <p:cNvPr id="28" name="object 7"/>
            <p:cNvPicPr/>
            <p:nvPr/>
          </p:nvPicPr>
          <p:blipFill>
            <a:blip r:embed="rId4" cstate="print"/>
            <a:stretch>
              <a:fillRect/>
            </a:stretch>
          </p:blipFill>
          <p:spPr>
            <a:xfrm>
              <a:off x="4209226" y="4353883"/>
              <a:ext cx="1652139" cy="1166953"/>
            </a:xfrm>
            <a:prstGeom prst="rect">
              <a:avLst/>
            </a:prstGeom>
          </p:spPr>
        </p:pic>
        <p:pic>
          <p:nvPicPr>
            <p:cNvPr id="29" name="object 8"/>
            <p:cNvPicPr/>
            <p:nvPr/>
          </p:nvPicPr>
          <p:blipFill>
            <a:blip r:embed="rId5" cstate="print"/>
            <a:stretch>
              <a:fillRect/>
            </a:stretch>
          </p:blipFill>
          <p:spPr>
            <a:xfrm>
              <a:off x="4220718" y="4365498"/>
              <a:ext cx="1582674" cy="1097280"/>
            </a:xfrm>
            <a:prstGeom prst="rect">
              <a:avLst/>
            </a:prstGeom>
          </p:spPr>
        </p:pic>
        <p:pic>
          <p:nvPicPr>
            <p:cNvPr id="30" name="object 9"/>
            <p:cNvPicPr/>
            <p:nvPr/>
          </p:nvPicPr>
          <p:blipFill>
            <a:blip r:embed="rId6" cstate="print"/>
            <a:stretch>
              <a:fillRect/>
            </a:stretch>
          </p:blipFill>
          <p:spPr>
            <a:xfrm>
              <a:off x="9976758" y="4354024"/>
              <a:ext cx="1605749" cy="1886799"/>
            </a:xfrm>
            <a:prstGeom prst="rect">
              <a:avLst/>
            </a:prstGeom>
          </p:spPr>
        </p:pic>
        <p:pic>
          <p:nvPicPr>
            <p:cNvPr id="31" name="object 10"/>
            <p:cNvPicPr/>
            <p:nvPr/>
          </p:nvPicPr>
          <p:blipFill>
            <a:blip r:embed="rId7" cstate="print"/>
            <a:stretch>
              <a:fillRect/>
            </a:stretch>
          </p:blipFill>
          <p:spPr>
            <a:xfrm>
              <a:off x="9988296" y="4365498"/>
              <a:ext cx="1536192" cy="1817370"/>
            </a:xfrm>
            <a:prstGeom prst="rect">
              <a:avLst/>
            </a:prstGeom>
          </p:spPr>
        </p:pic>
        <p:pic>
          <p:nvPicPr>
            <p:cNvPr id="32" name="object 11"/>
            <p:cNvPicPr/>
            <p:nvPr/>
          </p:nvPicPr>
          <p:blipFill>
            <a:blip r:embed="rId8" cstate="print"/>
            <a:stretch>
              <a:fillRect/>
            </a:stretch>
          </p:blipFill>
          <p:spPr>
            <a:xfrm>
              <a:off x="8051991" y="4353992"/>
              <a:ext cx="1652139" cy="1486813"/>
            </a:xfrm>
            <a:prstGeom prst="rect">
              <a:avLst/>
            </a:prstGeom>
          </p:spPr>
        </p:pic>
        <p:pic>
          <p:nvPicPr>
            <p:cNvPr id="33" name="object 12"/>
            <p:cNvPicPr/>
            <p:nvPr/>
          </p:nvPicPr>
          <p:blipFill>
            <a:blip r:embed="rId9" cstate="print"/>
            <a:stretch>
              <a:fillRect/>
            </a:stretch>
          </p:blipFill>
          <p:spPr>
            <a:xfrm>
              <a:off x="8063484" y="4365498"/>
              <a:ext cx="1582674" cy="1417320"/>
            </a:xfrm>
            <a:prstGeom prst="rect">
              <a:avLst/>
            </a:prstGeom>
          </p:spPr>
        </p:pic>
        <p:pic>
          <p:nvPicPr>
            <p:cNvPr id="34" name="object 13"/>
            <p:cNvPicPr/>
            <p:nvPr/>
          </p:nvPicPr>
          <p:blipFill>
            <a:blip r:embed="rId10" cstate="print"/>
            <a:stretch>
              <a:fillRect/>
            </a:stretch>
          </p:blipFill>
          <p:spPr>
            <a:xfrm>
              <a:off x="6133232" y="4353991"/>
              <a:ext cx="1646892" cy="1459383"/>
            </a:xfrm>
            <a:prstGeom prst="rect">
              <a:avLst/>
            </a:prstGeom>
          </p:spPr>
        </p:pic>
        <p:pic>
          <p:nvPicPr>
            <p:cNvPr id="35" name="object 14"/>
            <p:cNvPicPr/>
            <p:nvPr/>
          </p:nvPicPr>
          <p:blipFill>
            <a:blip r:embed="rId11" cstate="print"/>
            <a:stretch>
              <a:fillRect/>
            </a:stretch>
          </p:blipFill>
          <p:spPr>
            <a:xfrm>
              <a:off x="6144768" y="4365498"/>
              <a:ext cx="1577339" cy="1389888"/>
            </a:xfrm>
            <a:prstGeom prst="rect">
              <a:avLst/>
            </a:prstGeom>
          </p:spPr>
        </p:pic>
        <p:pic>
          <p:nvPicPr>
            <p:cNvPr id="36" name="object 15"/>
            <p:cNvPicPr/>
            <p:nvPr/>
          </p:nvPicPr>
          <p:blipFill>
            <a:blip r:embed="rId12" cstate="print"/>
            <a:stretch>
              <a:fillRect/>
            </a:stretch>
          </p:blipFill>
          <p:spPr>
            <a:xfrm>
              <a:off x="4094971" y="4034123"/>
              <a:ext cx="7635264" cy="305274"/>
            </a:xfrm>
            <a:prstGeom prst="rect">
              <a:avLst/>
            </a:prstGeom>
          </p:spPr>
        </p:pic>
        <p:sp>
          <p:nvSpPr>
            <p:cNvPr id="37" name="object 16"/>
            <p:cNvSpPr/>
            <p:nvPr/>
          </p:nvSpPr>
          <p:spPr>
            <a:xfrm>
              <a:off x="4102227" y="4068698"/>
              <a:ext cx="7560945" cy="212090"/>
            </a:xfrm>
            <a:custGeom>
              <a:avLst/>
              <a:gdLst/>
              <a:ahLst/>
              <a:cxnLst/>
              <a:rect l="l" t="t" r="r" b="b"/>
              <a:pathLst>
                <a:path w="7560945" h="212089">
                  <a:moveTo>
                    <a:pt x="0" y="211836"/>
                  </a:moveTo>
                  <a:lnTo>
                    <a:pt x="11791" y="170586"/>
                  </a:lnTo>
                  <a:lnTo>
                    <a:pt x="43942" y="136921"/>
                  </a:lnTo>
                  <a:lnTo>
                    <a:pt x="91618" y="114234"/>
                  </a:lnTo>
                  <a:lnTo>
                    <a:pt x="149987" y="105918"/>
                  </a:lnTo>
                  <a:lnTo>
                    <a:pt x="3694176" y="105918"/>
                  </a:lnTo>
                  <a:lnTo>
                    <a:pt x="3752544" y="97601"/>
                  </a:lnTo>
                  <a:lnTo>
                    <a:pt x="3800221" y="74914"/>
                  </a:lnTo>
                  <a:lnTo>
                    <a:pt x="3832371" y="41249"/>
                  </a:lnTo>
                  <a:lnTo>
                    <a:pt x="3844163" y="0"/>
                  </a:lnTo>
                  <a:lnTo>
                    <a:pt x="3855954" y="41249"/>
                  </a:lnTo>
                  <a:lnTo>
                    <a:pt x="3888104" y="74914"/>
                  </a:lnTo>
                  <a:lnTo>
                    <a:pt x="3935781" y="97601"/>
                  </a:lnTo>
                  <a:lnTo>
                    <a:pt x="3994150" y="105918"/>
                  </a:lnTo>
                  <a:lnTo>
                    <a:pt x="7410577" y="105918"/>
                  </a:lnTo>
                  <a:lnTo>
                    <a:pt x="7468945" y="114234"/>
                  </a:lnTo>
                  <a:lnTo>
                    <a:pt x="7516622" y="136921"/>
                  </a:lnTo>
                  <a:lnTo>
                    <a:pt x="7548772" y="170586"/>
                  </a:lnTo>
                  <a:lnTo>
                    <a:pt x="7560564" y="211836"/>
                  </a:lnTo>
                </a:path>
              </a:pathLst>
            </a:custGeom>
            <a:ln w="19050">
              <a:solidFill>
                <a:srgbClr val="7E7E7E"/>
              </a:solidFill>
            </a:ln>
          </p:spPr>
          <p:txBody>
            <a:bodyPr wrap="square" lIns="0" tIns="0" rIns="0" bIns="0" rtlCol="0"/>
            <a:p/>
          </p:txBody>
        </p:sp>
      </p:grpSp>
      <p:sp>
        <p:nvSpPr>
          <p:cNvPr id="38" name="object 20"/>
          <p:cNvSpPr txBox="1"/>
          <p:nvPr/>
        </p:nvSpPr>
        <p:spPr>
          <a:xfrm>
            <a:off x="3775856" y="4477369"/>
            <a:ext cx="788070" cy="382156"/>
          </a:xfrm>
          <a:prstGeom prst="rect">
            <a:avLst/>
          </a:prstGeom>
        </p:spPr>
        <p:txBody>
          <a:bodyPr vert="horz" wrap="square" lIns="0" tIns="12700" rIns="0" bIns="0" rtlCol="0">
            <a:spAutoFit/>
          </a:bodyPr>
          <a:p>
            <a:pPr marL="12700">
              <a:lnSpc>
                <a:spcPct val="100000"/>
              </a:lnSpc>
              <a:spcBef>
                <a:spcPts val="100"/>
              </a:spcBef>
            </a:pPr>
            <a:r>
              <a:rPr sz="1200" b="1" i="1">
                <a:latin typeface="Calibri" panose="020F0502020204030204"/>
                <a:cs typeface="Calibri" panose="020F0502020204030204"/>
              </a:rPr>
              <a:t>Basic</a:t>
            </a:r>
            <a:r>
              <a:rPr sz="1200" b="1" i="1" spc="-50">
                <a:latin typeface="Calibri" panose="020F0502020204030204"/>
                <a:cs typeface="Calibri" panose="020F0502020204030204"/>
              </a:rPr>
              <a:t> </a:t>
            </a:r>
            <a:r>
              <a:rPr sz="1200" b="1" i="1" spc="-5">
                <a:latin typeface="Calibri" panose="020F0502020204030204"/>
                <a:cs typeface="Calibri" panose="020F0502020204030204"/>
              </a:rPr>
              <a:t>Options</a:t>
            </a:r>
            <a:endParaRPr sz="1200">
              <a:latin typeface="Calibri" panose="020F0502020204030204"/>
              <a:cs typeface="Calibri" panose="020F0502020204030204"/>
            </a:endParaRPr>
          </a:p>
        </p:txBody>
      </p:sp>
      <p:sp>
        <p:nvSpPr>
          <p:cNvPr id="39" name="object 21"/>
          <p:cNvSpPr txBox="1"/>
          <p:nvPr/>
        </p:nvSpPr>
        <p:spPr>
          <a:xfrm>
            <a:off x="5694826" y="4771246"/>
            <a:ext cx="810017" cy="382156"/>
          </a:xfrm>
          <a:prstGeom prst="rect">
            <a:avLst/>
          </a:prstGeom>
        </p:spPr>
        <p:txBody>
          <a:bodyPr vert="horz" wrap="square" lIns="0" tIns="12700" rIns="0" bIns="0" rtlCol="0">
            <a:spAutoFit/>
          </a:bodyPr>
          <a:p>
            <a:pPr marL="12700">
              <a:lnSpc>
                <a:spcPct val="100000"/>
              </a:lnSpc>
              <a:spcBef>
                <a:spcPts val="100"/>
              </a:spcBef>
            </a:pPr>
            <a:r>
              <a:rPr sz="1200" b="1" i="1" spc="-35">
                <a:latin typeface="Calibri" panose="020F0502020204030204"/>
                <a:cs typeface="Calibri" panose="020F0502020204030204"/>
              </a:rPr>
              <a:t>Top</a:t>
            </a:r>
            <a:r>
              <a:rPr sz="1200" b="1" i="1" spc="-20">
                <a:latin typeface="Calibri" panose="020F0502020204030204"/>
                <a:cs typeface="Calibri" panose="020F0502020204030204"/>
              </a:rPr>
              <a:t> </a:t>
            </a:r>
            <a:r>
              <a:rPr sz="1200" b="1" i="1">
                <a:latin typeface="Calibri" panose="020F0502020204030204"/>
                <a:cs typeface="Calibri" panose="020F0502020204030204"/>
              </a:rPr>
              <a:t>N</a:t>
            </a:r>
            <a:r>
              <a:rPr sz="1200" b="1" i="1" spc="-35">
                <a:latin typeface="Calibri" panose="020F0502020204030204"/>
                <a:cs typeface="Calibri" panose="020F0502020204030204"/>
              </a:rPr>
              <a:t> </a:t>
            </a:r>
            <a:r>
              <a:rPr sz="1200" b="1" i="1" spc="-5">
                <a:latin typeface="Calibri" panose="020F0502020204030204"/>
                <a:cs typeface="Calibri" panose="020F0502020204030204"/>
              </a:rPr>
              <a:t>Options</a:t>
            </a:r>
            <a:endParaRPr sz="1200">
              <a:latin typeface="Calibri" panose="020F0502020204030204"/>
              <a:cs typeface="Calibri" panose="020F0502020204030204"/>
            </a:endParaRPr>
          </a:p>
        </p:txBody>
      </p:sp>
      <p:sp>
        <p:nvSpPr>
          <p:cNvPr id="40" name="object 22"/>
          <p:cNvSpPr txBox="1"/>
          <p:nvPr/>
        </p:nvSpPr>
        <p:spPr>
          <a:xfrm>
            <a:off x="7495179" y="4801472"/>
            <a:ext cx="1054570" cy="382156"/>
          </a:xfrm>
          <a:prstGeom prst="rect">
            <a:avLst/>
          </a:prstGeom>
        </p:spPr>
        <p:txBody>
          <a:bodyPr vert="horz" wrap="square" lIns="0" tIns="12700" rIns="0" bIns="0" rtlCol="0">
            <a:spAutoFit/>
          </a:bodyPr>
          <a:p>
            <a:pPr marL="12700">
              <a:lnSpc>
                <a:spcPct val="100000"/>
              </a:lnSpc>
              <a:spcBef>
                <a:spcPts val="100"/>
              </a:spcBef>
            </a:pPr>
            <a:r>
              <a:rPr sz="1200" b="1" i="1" spc="-5">
                <a:latin typeface="Calibri" panose="020F0502020204030204"/>
                <a:cs typeface="Calibri" panose="020F0502020204030204"/>
              </a:rPr>
              <a:t>Advanced</a:t>
            </a:r>
            <a:r>
              <a:rPr sz="1200" b="1" i="1" spc="-15">
                <a:latin typeface="Calibri" panose="020F0502020204030204"/>
                <a:cs typeface="Calibri" panose="020F0502020204030204"/>
              </a:rPr>
              <a:t> </a:t>
            </a:r>
            <a:r>
              <a:rPr sz="1200" i="1" spc="-15">
                <a:latin typeface="Calibri" panose="020F0502020204030204"/>
                <a:cs typeface="Calibri" panose="020F0502020204030204"/>
              </a:rPr>
              <a:t>(Values)</a:t>
            </a:r>
            <a:endParaRPr sz="1200">
              <a:latin typeface="Calibri" panose="020F0502020204030204"/>
              <a:cs typeface="Calibri" panose="020F0502020204030204"/>
            </a:endParaRPr>
          </a:p>
        </p:txBody>
      </p:sp>
      <p:sp>
        <p:nvSpPr>
          <p:cNvPr id="41" name="object 23"/>
          <p:cNvSpPr txBox="1"/>
          <p:nvPr/>
        </p:nvSpPr>
        <p:spPr>
          <a:xfrm>
            <a:off x="9469521" y="5216508"/>
            <a:ext cx="911973" cy="382156"/>
          </a:xfrm>
          <a:prstGeom prst="rect">
            <a:avLst/>
          </a:prstGeom>
        </p:spPr>
        <p:txBody>
          <a:bodyPr vert="horz" wrap="square" lIns="0" tIns="12700" rIns="0" bIns="0" rtlCol="0">
            <a:spAutoFit/>
          </a:bodyPr>
          <a:p>
            <a:pPr marL="12700">
              <a:lnSpc>
                <a:spcPct val="100000"/>
              </a:lnSpc>
              <a:spcBef>
                <a:spcPts val="100"/>
              </a:spcBef>
            </a:pPr>
            <a:r>
              <a:rPr sz="1200" b="1" i="1" spc="-5">
                <a:latin typeface="Calibri" panose="020F0502020204030204"/>
                <a:cs typeface="Calibri" panose="020F0502020204030204"/>
              </a:rPr>
              <a:t>Advanced</a:t>
            </a:r>
            <a:r>
              <a:rPr sz="1200" b="1" i="1" spc="-25">
                <a:latin typeface="Calibri" panose="020F0502020204030204"/>
                <a:cs typeface="Calibri" panose="020F0502020204030204"/>
              </a:rPr>
              <a:t> </a:t>
            </a:r>
            <a:r>
              <a:rPr sz="1200" i="1" spc="-25">
                <a:latin typeface="Calibri" panose="020F0502020204030204"/>
                <a:cs typeface="Calibri" panose="020F0502020204030204"/>
              </a:rPr>
              <a:t>(Text)</a:t>
            </a:r>
            <a:endParaRPr sz="1200">
              <a:latin typeface="Calibri" panose="020F0502020204030204"/>
              <a:cs typeface="Calibri" panose="020F0502020204030204"/>
            </a:endParaRPr>
          </a:p>
        </p:txBody>
      </p:sp>
      <p:sp>
        <p:nvSpPr>
          <p:cNvPr id="42" name="object 24"/>
          <p:cNvSpPr txBox="1"/>
          <p:nvPr/>
        </p:nvSpPr>
        <p:spPr>
          <a:xfrm>
            <a:off x="3371941" y="880670"/>
            <a:ext cx="7040001" cy="2400016"/>
          </a:xfrm>
          <a:prstGeom prst="rect">
            <a:avLst/>
          </a:prstGeom>
        </p:spPr>
        <p:txBody>
          <a:bodyPr vert="horz" wrap="square" lIns="0" tIns="222885" rIns="0" bIns="0" rtlCol="0" anchor="t">
            <a:spAutoFit/>
          </a:bodyPr>
          <a:p>
            <a:pPr marL="12700">
              <a:lnSpc>
                <a:spcPct val="100000"/>
              </a:lnSpc>
              <a:spcBef>
                <a:spcPts val="1755"/>
              </a:spcBef>
            </a:pPr>
            <a:r>
              <a:rPr sz="1400" spc="-10">
                <a:solidFill>
                  <a:srgbClr val="252525"/>
                </a:solidFill>
                <a:latin typeface="Calibri" panose="020F0502020204030204"/>
                <a:cs typeface="Calibri" panose="020F0502020204030204"/>
              </a:rPr>
              <a:t>There</a:t>
            </a:r>
            <a:r>
              <a:rPr sz="1400" spc="5">
                <a:solidFill>
                  <a:srgbClr val="252525"/>
                </a:solidFill>
                <a:latin typeface="Calibri" panose="020F0502020204030204"/>
                <a:cs typeface="Calibri" panose="020F0502020204030204"/>
              </a:rPr>
              <a:t> </a:t>
            </a:r>
            <a:r>
              <a:rPr sz="1400" spc="-15">
                <a:solidFill>
                  <a:srgbClr val="252525"/>
                </a:solidFill>
                <a:latin typeface="Calibri" panose="020F0502020204030204"/>
                <a:cs typeface="Calibri" panose="020F0502020204030204"/>
              </a:rPr>
              <a:t>are</a:t>
            </a:r>
            <a:r>
              <a:rPr sz="1400">
                <a:solidFill>
                  <a:srgbClr val="252525"/>
                </a:solidFill>
                <a:latin typeface="Calibri" panose="020F0502020204030204"/>
                <a:cs typeface="Calibri" panose="020F0502020204030204"/>
              </a:rPr>
              <a:t> </a:t>
            </a:r>
            <a:r>
              <a:rPr sz="1400" b="1" spc="-10">
                <a:solidFill>
                  <a:srgbClr val="252525"/>
                </a:solidFill>
                <a:latin typeface="Calibri" panose="020F0502020204030204"/>
                <a:cs typeface="Calibri" panose="020F0502020204030204"/>
              </a:rPr>
              <a:t>four </a:t>
            </a:r>
            <a:r>
              <a:rPr sz="1400" b="1">
                <a:solidFill>
                  <a:srgbClr val="252525"/>
                </a:solidFill>
                <a:latin typeface="Calibri" panose="020F0502020204030204"/>
                <a:cs typeface="Calibri" panose="020F0502020204030204"/>
              </a:rPr>
              <a:t>(x4)</a:t>
            </a:r>
            <a:r>
              <a:rPr sz="1400" b="1" spc="-30">
                <a:solidFill>
                  <a:srgbClr val="252525"/>
                </a:solidFill>
                <a:latin typeface="Calibri" panose="020F0502020204030204"/>
                <a:cs typeface="Calibri" panose="020F0502020204030204"/>
              </a:rPr>
              <a:t> </a:t>
            </a:r>
            <a:r>
              <a:rPr sz="1400" spc="-5">
                <a:solidFill>
                  <a:srgbClr val="252525"/>
                </a:solidFill>
                <a:latin typeface="Calibri" panose="020F0502020204030204"/>
                <a:cs typeface="Calibri" panose="020F0502020204030204"/>
              </a:rPr>
              <a:t>primary</a:t>
            </a:r>
            <a:r>
              <a:rPr sz="1400">
                <a:solidFill>
                  <a:srgbClr val="252525"/>
                </a:solidFill>
                <a:latin typeface="Calibri" panose="020F0502020204030204"/>
                <a:cs typeface="Calibri" panose="020F0502020204030204"/>
              </a:rPr>
              <a:t> </a:t>
            </a:r>
            <a:r>
              <a:rPr sz="1400" spc="-10">
                <a:solidFill>
                  <a:srgbClr val="252525"/>
                </a:solidFill>
                <a:latin typeface="Calibri" panose="020F0502020204030204"/>
                <a:cs typeface="Calibri" panose="020F0502020204030204"/>
              </a:rPr>
              <a:t>filter</a:t>
            </a:r>
            <a:r>
              <a:rPr sz="1400" spc="-5">
                <a:solidFill>
                  <a:srgbClr val="252525"/>
                </a:solidFill>
                <a:latin typeface="Calibri" panose="020F0502020204030204"/>
                <a:cs typeface="Calibri" panose="020F0502020204030204"/>
              </a:rPr>
              <a:t> types </a:t>
            </a:r>
            <a:r>
              <a:rPr sz="1400">
                <a:solidFill>
                  <a:srgbClr val="252525"/>
                </a:solidFill>
                <a:latin typeface="Calibri" panose="020F0502020204030204"/>
                <a:cs typeface="Calibri" panose="020F0502020204030204"/>
              </a:rPr>
              <a:t>in</a:t>
            </a:r>
            <a:r>
              <a:rPr sz="1400" spc="-5">
                <a:solidFill>
                  <a:srgbClr val="252525"/>
                </a:solidFill>
                <a:latin typeface="Calibri" panose="020F0502020204030204"/>
                <a:cs typeface="Calibri" panose="020F0502020204030204"/>
              </a:rPr>
              <a:t> </a:t>
            </a:r>
            <a:r>
              <a:rPr sz="1400" spc="-20">
                <a:solidFill>
                  <a:srgbClr val="252525"/>
                </a:solidFill>
                <a:latin typeface="Calibri" panose="020F0502020204030204"/>
                <a:cs typeface="Calibri" panose="020F0502020204030204"/>
              </a:rPr>
              <a:t>Power</a:t>
            </a:r>
            <a:r>
              <a:rPr sz="1400">
                <a:solidFill>
                  <a:srgbClr val="252525"/>
                </a:solidFill>
                <a:latin typeface="Calibri" panose="020F0502020204030204"/>
                <a:cs typeface="Calibri" panose="020F0502020204030204"/>
              </a:rPr>
              <a:t> BI</a:t>
            </a:r>
            <a:r>
              <a:rPr sz="1400" spc="-30">
                <a:solidFill>
                  <a:srgbClr val="252525"/>
                </a:solidFill>
                <a:latin typeface="Calibri" panose="020F0502020204030204"/>
                <a:cs typeface="Calibri" panose="020F0502020204030204"/>
              </a:rPr>
              <a:t> </a:t>
            </a:r>
            <a:r>
              <a:rPr sz="1400" spc="-5">
                <a:solidFill>
                  <a:srgbClr val="252525"/>
                </a:solidFill>
                <a:latin typeface="Calibri" panose="020F0502020204030204"/>
                <a:cs typeface="Calibri" panose="020F0502020204030204"/>
              </a:rPr>
              <a:t>reports:</a:t>
            </a:r>
            <a:endParaRPr lang="it-IT" sz="1400">
              <a:latin typeface="Calibri" panose="020F0502020204030204"/>
              <a:cs typeface="Calibri" panose="020F0502020204030204"/>
            </a:endParaRPr>
          </a:p>
          <a:p>
            <a:pPr marL="927100" indent="-457200">
              <a:lnSpc>
                <a:spcPct val="100000"/>
              </a:lnSpc>
              <a:spcBef>
                <a:spcPts val="1240"/>
              </a:spcBef>
              <a:buAutoNum type="arabicPeriod"/>
              <a:tabLst>
                <a:tab pos="926465" algn="l"/>
                <a:tab pos="927100" algn="l"/>
              </a:tabLst>
            </a:pPr>
            <a:r>
              <a:rPr sz="1400" b="1" spc="-5">
                <a:solidFill>
                  <a:srgbClr val="252525"/>
                </a:solidFill>
                <a:latin typeface="Calibri" panose="020F0502020204030204"/>
                <a:cs typeface="Calibri" panose="020F0502020204030204"/>
              </a:rPr>
              <a:t>Visual</a:t>
            </a:r>
            <a:r>
              <a:rPr sz="1400" b="1" spc="-10">
                <a:solidFill>
                  <a:srgbClr val="252525"/>
                </a:solidFill>
                <a:latin typeface="Calibri" panose="020F0502020204030204"/>
                <a:cs typeface="Calibri" panose="020F0502020204030204"/>
              </a:rPr>
              <a:t> Level:</a:t>
            </a:r>
            <a:r>
              <a:rPr sz="1400" b="1" spc="-5">
                <a:solidFill>
                  <a:srgbClr val="252525"/>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Applies</a:t>
            </a:r>
            <a:r>
              <a:rPr sz="1400" spc="5">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only</a:t>
            </a:r>
            <a:r>
              <a:rPr sz="1400">
                <a:solidFill>
                  <a:srgbClr val="585858"/>
                </a:solidFill>
                <a:latin typeface="Calibri" panose="020F0502020204030204"/>
                <a:cs typeface="Calibri" panose="020F0502020204030204"/>
              </a:rPr>
              <a:t> </a:t>
            </a:r>
            <a:r>
              <a:rPr sz="1400" spc="-15">
                <a:solidFill>
                  <a:srgbClr val="585858"/>
                </a:solidFill>
                <a:latin typeface="Calibri" panose="020F0502020204030204"/>
                <a:cs typeface="Calibri" panose="020F0502020204030204"/>
              </a:rPr>
              <a:t>to</a:t>
            </a:r>
            <a:r>
              <a:rPr sz="1400" spc="1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the</a:t>
            </a:r>
            <a:r>
              <a:rPr sz="1400" spc="1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specific</a:t>
            </a:r>
            <a:r>
              <a:rPr sz="1400" b="1" i="1"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visual</a:t>
            </a:r>
            <a:r>
              <a:rPr sz="1400" b="1" i="1" spc="5">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in</a:t>
            </a:r>
            <a:r>
              <a:rPr sz="1400" spc="5">
                <a:solidFill>
                  <a:srgbClr val="585858"/>
                </a:solidFill>
                <a:latin typeface="Calibri" panose="020F0502020204030204"/>
                <a:cs typeface="Calibri" panose="020F0502020204030204"/>
              </a:rPr>
              <a:t> </a:t>
            </a:r>
            <a:r>
              <a:rPr sz="1400">
                <a:solidFill>
                  <a:srgbClr val="585858"/>
                </a:solidFill>
                <a:latin typeface="Calibri" panose="020F0502020204030204"/>
                <a:cs typeface="Calibri" panose="020F0502020204030204"/>
              </a:rPr>
              <a:t>which</a:t>
            </a:r>
            <a:r>
              <a:rPr sz="1400" spc="-1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it</a:t>
            </a:r>
            <a:r>
              <a:rPr sz="1400" spc="1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is</a:t>
            </a:r>
            <a:r>
              <a:rPr sz="1400">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defined</a:t>
            </a:r>
            <a:endParaRPr sz="1400">
              <a:latin typeface="Calibri" panose="020F0502020204030204"/>
              <a:cs typeface="Calibri" panose="020F0502020204030204"/>
            </a:endParaRPr>
          </a:p>
          <a:p>
            <a:pPr marL="927100" indent="-457200">
              <a:lnSpc>
                <a:spcPct val="100000"/>
              </a:lnSpc>
              <a:spcBef>
                <a:spcPts val="800"/>
              </a:spcBef>
              <a:buAutoNum type="arabicPeriod"/>
              <a:tabLst>
                <a:tab pos="926465" algn="l"/>
                <a:tab pos="927100" algn="l"/>
              </a:tabLst>
            </a:pPr>
            <a:r>
              <a:rPr sz="1400" b="1" spc="-15">
                <a:solidFill>
                  <a:srgbClr val="252525"/>
                </a:solidFill>
                <a:latin typeface="Calibri" panose="020F0502020204030204"/>
                <a:cs typeface="Calibri" panose="020F0502020204030204"/>
              </a:rPr>
              <a:t>Page</a:t>
            </a:r>
            <a:r>
              <a:rPr sz="1400" b="1">
                <a:solidFill>
                  <a:srgbClr val="252525"/>
                </a:solidFill>
                <a:latin typeface="Calibri" panose="020F0502020204030204"/>
                <a:cs typeface="Calibri" panose="020F0502020204030204"/>
              </a:rPr>
              <a:t> </a:t>
            </a:r>
            <a:r>
              <a:rPr sz="1400" b="1" spc="-10">
                <a:solidFill>
                  <a:srgbClr val="252525"/>
                </a:solidFill>
                <a:latin typeface="Calibri" panose="020F0502020204030204"/>
                <a:cs typeface="Calibri" panose="020F0502020204030204"/>
              </a:rPr>
              <a:t>Level:</a:t>
            </a:r>
            <a:r>
              <a:rPr sz="1400" b="1">
                <a:solidFill>
                  <a:srgbClr val="252525"/>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Applies </a:t>
            </a:r>
            <a:r>
              <a:rPr sz="1400" spc="-15">
                <a:solidFill>
                  <a:srgbClr val="585858"/>
                </a:solidFill>
                <a:latin typeface="Calibri" panose="020F0502020204030204"/>
                <a:cs typeface="Calibri" panose="020F0502020204030204"/>
              </a:rPr>
              <a:t>to</a:t>
            </a:r>
            <a:r>
              <a:rPr sz="1400"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all</a:t>
            </a:r>
            <a:r>
              <a:rPr sz="1400" b="1" i="1" spc="5">
                <a:solidFill>
                  <a:srgbClr val="585858"/>
                </a:solidFill>
                <a:latin typeface="Calibri" panose="020F0502020204030204"/>
                <a:cs typeface="Calibri" panose="020F0502020204030204"/>
              </a:rPr>
              <a:t> </a:t>
            </a:r>
            <a:r>
              <a:rPr sz="1400" b="1" i="1" spc="-10">
                <a:solidFill>
                  <a:srgbClr val="585858"/>
                </a:solidFill>
                <a:latin typeface="Calibri" panose="020F0502020204030204"/>
                <a:cs typeface="Calibri" panose="020F0502020204030204"/>
              </a:rPr>
              <a:t>visuals</a:t>
            </a:r>
            <a:r>
              <a:rPr sz="1400" b="1" i="1" spc="1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on</a:t>
            </a:r>
            <a:r>
              <a:rPr sz="1400" b="1" i="1" spc="1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the</a:t>
            </a:r>
            <a:r>
              <a:rPr sz="1400" b="1" i="1"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specific</a:t>
            </a:r>
            <a:r>
              <a:rPr sz="1400" b="1" i="1" spc="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page</a:t>
            </a:r>
            <a:r>
              <a:rPr sz="1400" b="1" i="1" spc="4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in</a:t>
            </a:r>
            <a:r>
              <a:rPr sz="1400" spc="5">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which</a:t>
            </a:r>
            <a:r>
              <a:rPr sz="140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it</a:t>
            </a:r>
            <a:r>
              <a:rPr sz="1400" spc="15">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is</a:t>
            </a:r>
            <a:r>
              <a:rPr sz="1400" spc="5">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defined</a:t>
            </a:r>
            <a:endParaRPr sz="1400">
              <a:latin typeface="Calibri" panose="020F0502020204030204"/>
              <a:cs typeface="Calibri" panose="020F0502020204030204"/>
            </a:endParaRPr>
          </a:p>
          <a:p>
            <a:pPr marL="927100" indent="-457200">
              <a:lnSpc>
                <a:spcPct val="100000"/>
              </a:lnSpc>
              <a:spcBef>
                <a:spcPts val="805"/>
              </a:spcBef>
              <a:buAutoNum type="arabicPeriod"/>
              <a:tabLst>
                <a:tab pos="926465" algn="l"/>
                <a:tab pos="927100" algn="l"/>
              </a:tabLst>
            </a:pPr>
            <a:r>
              <a:rPr sz="1400" b="1" spc="-10">
                <a:solidFill>
                  <a:srgbClr val="252525"/>
                </a:solidFill>
                <a:latin typeface="Calibri" panose="020F0502020204030204"/>
                <a:cs typeface="Calibri" panose="020F0502020204030204"/>
              </a:rPr>
              <a:t>Report</a:t>
            </a:r>
            <a:r>
              <a:rPr sz="1400" b="1" spc="-5">
                <a:solidFill>
                  <a:srgbClr val="252525"/>
                </a:solidFill>
                <a:latin typeface="Calibri" panose="020F0502020204030204"/>
                <a:cs typeface="Calibri" panose="020F0502020204030204"/>
              </a:rPr>
              <a:t> </a:t>
            </a:r>
            <a:r>
              <a:rPr sz="1400" b="1" spc="-10">
                <a:solidFill>
                  <a:srgbClr val="252525"/>
                </a:solidFill>
                <a:latin typeface="Calibri" panose="020F0502020204030204"/>
                <a:cs typeface="Calibri" panose="020F0502020204030204"/>
              </a:rPr>
              <a:t>Level:</a:t>
            </a:r>
            <a:r>
              <a:rPr sz="1400" b="1" spc="5">
                <a:solidFill>
                  <a:srgbClr val="252525"/>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Applies </a:t>
            </a:r>
            <a:r>
              <a:rPr sz="1400" spc="-15">
                <a:solidFill>
                  <a:srgbClr val="585858"/>
                </a:solidFill>
                <a:latin typeface="Calibri" panose="020F0502020204030204"/>
                <a:cs typeface="Calibri" panose="020F0502020204030204"/>
              </a:rPr>
              <a:t>to</a:t>
            </a:r>
            <a:r>
              <a:rPr sz="1400"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all</a:t>
            </a:r>
            <a:r>
              <a:rPr sz="1400" b="1" i="1" spc="5">
                <a:solidFill>
                  <a:srgbClr val="585858"/>
                </a:solidFill>
                <a:latin typeface="Calibri" panose="020F0502020204030204"/>
                <a:cs typeface="Calibri" panose="020F0502020204030204"/>
              </a:rPr>
              <a:t> </a:t>
            </a:r>
            <a:r>
              <a:rPr sz="1400" b="1" i="1" spc="-10">
                <a:solidFill>
                  <a:srgbClr val="585858"/>
                </a:solidFill>
                <a:latin typeface="Calibri" panose="020F0502020204030204"/>
                <a:cs typeface="Calibri" panose="020F0502020204030204"/>
              </a:rPr>
              <a:t>visuals</a:t>
            </a:r>
            <a:r>
              <a:rPr sz="1400" b="1" i="1" spc="15">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across</a:t>
            </a:r>
            <a:r>
              <a:rPr sz="1400"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all</a:t>
            </a:r>
            <a:r>
              <a:rPr sz="1400" b="1" i="1" spc="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pages</a:t>
            </a:r>
            <a:r>
              <a:rPr sz="1400" b="1" i="1" spc="3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of</a:t>
            </a:r>
            <a:r>
              <a:rPr sz="1400" spc="15">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the</a:t>
            </a:r>
            <a:r>
              <a:rPr sz="1400" spc="1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report</a:t>
            </a:r>
            <a:endParaRPr sz="1400">
              <a:latin typeface="Calibri" panose="020F0502020204030204"/>
              <a:cs typeface="Calibri" panose="020F0502020204030204"/>
            </a:endParaRPr>
          </a:p>
          <a:p>
            <a:pPr marL="927100" indent="-457200">
              <a:lnSpc>
                <a:spcPct val="100000"/>
              </a:lnSpc>
              <a:spcBef>
                <a:spcPts val="795"/>
              </a:spcBef>
              <a:buAutoNum type="arabicPeriod"/>
              <a:tabLst>
                <a:tab pos="926465" algn="l"/>
                <a:tab pos="927100" algn="l"/>
              </a:tabLst>
            </a:pPr>
            <a:r>
              <a:rPr sz="1400" b="1" spc="-5">
                <a:solidFill>
                  <a:srgbClr val="252525"/>
                </a:solidFill>
                <a:latin typeface="Calibri" panose="020F0502020204030204"/>
                <a:cs typeface="Calibri" panose="020F0502020204030204"/>
              </a:rPr>
              <a:t>Drill</a:t>
            </a:r>
            <a:r>
              <a:rPr sz="1400" b="1" spc="-15">
                <a:solidFill>
                  <a:srgbClr val="252525"/>
                </a:solidFill>
                <a:latin typeface="Calibri" panose="020F0502020204030204"/>
                <a:cs typeface="Calibri" panose="020F0502020204030204"/>
              </a:rPr>
              <a:t> </a:t>
            </a:r>
            <a:r>
              <a:rPr sz="1400" b="1" spc="-5">
                <a:solidFill>
                  <a:srgbClr val="252525"/>
                </a:solidFill>
                <a:latin typeface="Calibri" panose="020F0502020204030204"/>
                <a:cs typeface="Calibri" panose="020F0502020204030204"/>
              </a:rPr>
              <a:t>through: </a:t>
            </a:r>
            <a:r>
              <a:rPr sz="1400" spc="-5">
                <a:solidFill>
                  <a:srgbClr val="585858"/>
                </a:solidFill>
                <a:latin typeface="Calibri" panose="020F0502020204030204"/>
                <a:cs typeface="Calibri" panose="020F0502020204030204"/>
              </a:rPr>
              <a:t>Applies </a:t>
            </a:r>
            <a:r>
              <a:rPr sz="1400" spc="-15">
                <a:solidFill>
                  <a:srgbClr val="585858"/>
                </a:solidFill>
                <a:latin typeface="Calibri" panose="020F0502020204030204"/>
                <a:cs typeface="Calibri" panose="020F0502020204030204"/>
              </a:rPr>
              <a:t>to</a:t>
            </a:r>
            <a:r>
              <a:rPr sz="1400" spc="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specific</a:t>
            </a:r>
            <a:r>
              <a:rPr sz="1400" b="1" i="1"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pages</a:t>
            </a:r>
            <a:r>
              <a:rPr sz="1400" spc="-5">
                <a:solidFill>
                  <a:srgbClr val="585858"/>
                </a:solidFill>
                <a:latin typeface="Calibri" panose="020F0502020204030204"/>
                <a:cs typeface="Calibri" panose="020F0502020204030204"/>
              </a:rPr>
              <a:t>,</a:t>
            </a:r>
            <a:r>
              <a:rPr sz="1400" spc="2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and </a:t>
            </a:r>
            <a:r>
              <a:rPr sz="1400" b="1" i="1" spc="-10">
                <a:solidFill>
                  <a:srgbClr val="585858"/>
                </a:solidFill>
                <a:latin typeface="Calibri" panose="020F0502020204030204"/>
                <a:cs typeface="Calibri" panose="020F0502020204030204"/>
              </a:rPr>
              <a:t>updates</a:t>
            </a:r>
            <a:r>
              <a:rPr sz="1400" b="1" i="1" spc="45">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based on</a:t>
            </a:r>
            <a:r>
              <a:rPr sz="140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the</a:t>
            </a:r>
            <a:r>
              <a:rPr sz="1400" spc="5">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item</a:t>
            </a:r>
            <a:r>
              <a:rPr sz="1400" spc="20">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clicked</a:t>
            </a:r>
            <a:endParaRPr sz="1400">
              <a:latin typeface="Calibri" panose="020F0502020204030204"/>
              <a:cs typeface="Calibri" panose="020F0502020204030204"/>
            </a:endParaRPr>
          </a:p>
          <a:p>
            <a:pPr>
              <a:lnSpc>
                <a:spcPct val="100000"/>
              </a:lnSpc>
            </a:pPr>
            <a:endParaRPr sz="1400">
              <a:latin typeface="Calibri" panose="020F0502020204030204"/>
              <a:cs typeface="Calibri" panose="020F0502020204030204"/>
            </a:endParaRPr>
          </a:p>
          <a:p>
            <a:pPr marL="323215" algn="ctr">
              <a:lnSpc>
                <a:spcPct val="100000"/>
              </a:lnSpc>
              <a:spcBef>
                <a:spcPts val="1585"/>
              </a:spcBef>
            </a:pPr>
            <a:r>
              <a:rPr sz="1400" b="1" i="1" spc="-5">
                <a:latin typeface="Calibri" panose="020F0502020204030204"/>
                <a:cs typeface="Calibri" panose="020F0502020204030204"/>
              </a:rPr>
              <a:t>Filter</a:t>
            </a:r>
            <a:r>
              <a:rPr sz="1400" b="1" i="1">
                <a:latin typeface="Calibri" panose="020F0502020204030204"/>
                <a:cs typeface="Calibri" panose="020F0502020204030204"/>
              </a:rPr>
              <a:t> </a:t>
            </a:r>
            <a:r>
              <a:rPr sz="1400" b="1" i="1" spc="-5">
                <a:latin typeface="Calibri" panose="020F0502020204030204"/>
                <a:cs typeface="Calibri" panose="020F0502020204030204"/>
              </a:rPr>
              <a:t>settings</a:t>
            </a:r>
            <a:r>
              <a:rPr sz="1400" b="1" i="1" spc="5">
                <a:latin typeface="Calibri" panose="020F0502020204030204"/>
                <a:cs typeface="Calibri" panose="020F0502020204030204"/>
              </a:rPr>
              <a:t> </a:t>
            </a:r>
            <a:r>
              <a:rPr sz="1400" b="1" i="1" spc="-5">
                <a:latin typeface="Calibri" panose="020F0502020204030204"/>
                <a:cs typeface="Calibri" panose="020F0502020204030204"/>
              </a:rPr>
              <a:t>include</a:t>
            </a:r>
            <a:r>
              <a:rPr sz="1400" b="1" i="1" spc="5">
                <a:latin typeface="Calibri" panose="020F0502020204030204"/>
                <a:cs typeface="Calibri" panose="020F0502020204030204"/>
              </a:rPr>
              <a:t> </a:t>
            </a:r>
            <a:r>
              <a:rPr sz="1400" b="1" i="1" spc="-5">
                <a:latin typeface="Calibri" panose="020F0502020204030204"/>
                <a:cs typeface="Calibri" panose="020F0502020204030204"/>
              </a:rPr>
              <a:t>Basic,</a:t>
            </a:r>
            <a:r>
              <a:rPr sz="1400" b="1" i="1">
                <a:latin typeface="Calibri" panose="020F0502020204030204"/>
                <a:cs typeface="Calibri" panose="020F0502020204030204"/>
              </a:rPr>
              <a:t> </a:t>
            </a:r>
            <a:r>
              <a:rPr sz="1400" b="1" i="1" spc="-5">
                <a:latin typeface="Calibri" panose="020F0502020204030204"/>
                <a:cs typeface="Calibri" panose="020F0502020204030204"/>
              </a:rPr>
              <a:t>Advanced,</a:t>
            </a:r>
            <a:r>
              <a:rPr sz="1400" b="1" i="1" spc="10">
                <a:latin typeface="Calibri" panose="020F0502020204030204"/>
                <a:cs typeface="Calibri" panose="020F0502020204030204"/>
              </a:rPr>
              <a:t> </a:t>
            </a:r>
            <a:r>
              <a:rPr sz="1400" b="1" i="1" spc="-5">
                <a:latin typeface="Calibri" panose="020F0502020204030204"/>
                <a:cs typeface="Calibri" panose="020F0502020204030204"/>
              </a:rPr>
              <a:t>and </a:t>
            </a:r>
            <a:r>
              <a:rPr sz="1400" b="1" i="1" spc="-40">
                <a:latin typeface="Calibri" panose="020F0502020204030204"/>
                <a:cs typeface="Calibri" panose="020F0502020204030204"/>
              </a:rPr>
              <a:t>Top</a:t>
            </a:r>
            <a:r>
              <a:rPr sz="1400" b="1" i="1" spc="-10">
                <a:latin typeface="Calibri" panose="020F0502020204030204"/>
                <a:cs typeface="Calibri" panose="020F0502020204030204"/>
              </a:rPr>
              <a:t> </a:t>
            </a:r>
            <a:r>
              <a:rPr sz="1400" b="1" i="1" spc="-5">
                <a:latin typeface="Calibri" panose="020F0502020204030204"/>
                <a:cs typeface="Calibri" panose="020F0502020204030204"/>
              </a:rPr>
              <a:t>N options</a:t>
            </a:r>
            <a:endParaRPr sz="1400">
              <a:latin typeface="Calibri" panose="020F0502020204030204"/>
              <a:cs typeface="Calibri" panose="020F0502020204030204"/>
            </a:endParaRPr>
          </a:p>
        </p:txBody>
      </p:sp>
      <p:grpSp>
        <p:nvGrpSpPr>
          <p:cNvPr id="44" name="object 26"/>
          <p:cNvGrpSpPr/>
          <p:nvPr/>
        </p:nvGrpSpPr>
        <p:grpSpPr>
          <a:xfrm>
            <a:off x="370079" y="1632169"/>
            <a:ext cx="3355001" cy="2938746"/>
            <a:chOff x="448818" y="1939544"/>
            <a:chExt cx="3772535" cy="3606800"/>
          </a:xfrm>
        </p:grpSpPr>
        <p:pic>
          <p:nvPicPr>
            <p:cNvPr id="45" name="object 27"/>
            <p:cNvPicPr/>
            <p:nvPr/>
          </p:nvPicPr>
          <p:blipFill>
            <a:blip r:embed="rId13" cstate="print"/>
            <a:stretch>
              <a:fillRect/>
            </a:stretch>
          </p:blipFill>
          <p:spPr>
            <a:xfrm>
              <a:off x="448818" y="2866669"/>
              <a:ext cx="1674114" cy="804646"/>
            </a:xfrm>
            <a:prstGeom prst="rect">
              <a:avLst/>
            </a:prstGeom>
          </p:spPr>
        </p:pic>
        <p:sp>
          <p:nvSpPr>
            <p:cNvPr id="46" name="object 28"/>
            <p:cNvSpPr/>
            <p:nvPr/>
          </p:nvSpPr>
          <p:spPr>
            <a:xfrm>
              <a:off x="486537" y="2904363"/>
              <a:ext cx="1551940" cy="681990"/>
            </a:xfrm>
            <a:custGeom>
              <a:avLst/>
              <a:gdLst/>
              <a:ahLst/>
              <a:cxnLst/>
              <a:rect l="l" t="t" r="r" b="b"/>
              <a:pathLst>
                <a:path w="1551939" h="681989">
                  <a:moveTo>
                    <a:pt x="0" y="681989"/>
                  </a:moveTo>
                  <a:lnTo>
                    <a:pt x="1551432" y="681989"/>
                  </a:lnTo>
                  <a:lnTo>
                    <a:pt x="1551432" y="0"/>
                  </a:lnTo>
                  <a:lnTo>
                    <a:pt x="0" y="0"/>
                  </a:lnTo>
                  <a:lnTo>
                    <a:pt x="0" y="681989"/>
                  </a:lnTo>
                  <a:close/>
                </a:path>
              </a:pathLst>
            </a:custGeom>
            <a:ln w="25400">
              <a:solidFill>
                <a:srgbClr val="E6AE00"/>
              </a:solidFill>
            </a:ln>
          </p:spPr>
          <p:txBody>
            <a:bodyPr wrap="square" lIns="0" tIns="0" rIns="0" bIns="0" rtlCol="0"/>
            <a:p/>
          </p:txBody>
        </p:sp>
        <p:pic>
          <p:nvPicPr>
            <p:cNvPr id="47" name="object 29"/>
            <p:cNvPicPr/>
            <p:nvPr/>
          </p:nvPicPr>
          <p:blipFill>
            <a:blip r:embed="rId3" cstate="print"/>
            <a:stretch>
              <a:fillRect/>
            </a:stretch>
          </p:blipFill>
          <p:spPr>
            <a:xfrm>
              <a:off x="453390" y="3645420"/>
              <a:ext cx="1674114" cy="803897"/>
            </a:xfrm>
            <a:prstGeom prst="rect">
              <a:avLst/>
            </a:prstGeom>
          </p:spPr>
        </p:pic>
        <p:sp>
          <p:nvSpPr>
            <p:cNvPr id="48" name="object 30"/>
            <p:cNvSpPr/>
            <p:nvPr/>
          </p:nvSpPr>
          <p:spPr>
            <a:xfrm>
              <a:off x="491109" y="3683126"/>
              <a:ext cx="1551940" cy="681355"/>
            </a:xfrm>
            <a:custGeom>
              <a:avLst/>
              <a:gdLst/>
              <a:ahLst/>
              <a:cxnLst/>
              <a:rect l="l" t="t" r="r" b="b"/>
              <a:pathLst>
                <a:path w="1551939" h="681354">
                  <a:moveTo>
                    <a:pt x="0" y="681228"/>
                  </a:moveTo>
                  <a:lnTo>
                    <a:pt x="1551431" y="681228"/>
                  </a:lnTo>
                  <a:lnTo>
                    <a:pt x="1551431" y="0"/>
                  </a:lnTo>
                  <a:lnTo>
                    <a:pt x="0" y="0"/>
                  </a:lnTo>
                  <a:lnTo>
                    <a:pt x="0" y="681228"/>
                  </a:lnTo>
                  <a:close/>
                </a:path>
              </a:pathLst>
            </a:custGeom>
            <a:ln w="25400">
              <a:solidFill>
                <a:srgbClr val="E6AE00"/>
              </a:solidFill>
            </a:ln>
          </p:spPr>
          <p:txBody>
            <a:bodyPr wrap="square" lIns="0" tIns="0" rIns="0" bIns="0" rtlCol="0"/>
            <a:p/>
          </p:txBody>
        </p:sp>
        <p:pic>
          <p:nvPicPr>
            <p:cNvPr id="49" name="object 31"/>
            <p:cNvPicPr/>
            <p:nvPr/>
          </p:nvPicPr>
          <p:blipFill>
            <a:blip r:embed="rId14" cstate="print"/>
            <a:stretch>
              <a:fillRect/>
            </a:stretch>
          </p:blipFill>
          <p:spPr>
            <a:xfrm>
              <a:off x="2050542" y="3906773"/>
              <a:ext cx="1545335" cy="1639062"/>
            </a:xfrm>
            <a:prstGeom prst="rect">
              <a:avLst/>
            </a:prstGeom>
          </p:spPr>
        </p:pic>
        <p:sp>
          <p:nvSpPr>
            <p:cNvPr id="50" name="object 32"/>
            <p:cNvSpPr/>
            <p:nvPr/>
          </p:nvSpPr>
          <p:spPr>
            <a:xfrm>
              <a:off x="2088260" y="3944492"/>
              <a:ext cx="1423035" cy="1516380"/>
            </a:xfrm>
            <a:custGeom>
              <a:avLst/>
              <a:gdLst/>
              <a:ahLst/>
              <a:cxnLst/>
              <a:rect l="l" t="t" r="r" b="b"/>
              <a:pathLst>
                <a:path w="1423035" h="1516379">
                  <a:moveTo>
                    <a:pt x="0" y="1516380"/>
                  </a:moveTo>
                  <a:lnTo>
                    <a:pt x="1422653" y="1516380"/>
                  </a:lnTo>
                  <a:lnTo>
                    <a:pt x="1422653" y="0"/>
                  </a:lnTo>
                  <a:lnTo>
                    <a:pt x="0" y="0"/>
                  </a:lnTo>
                  <a:lnTo>
                    <a:pt x="0" y="1516380"/>
                  </a:lnTo>
                  <a:close/>
                </a:path>
              </a:pathLst>
            </a:custGeom>
            <a:ln w="25400">
              <a:solidFill>
                <a:srgbClr val="E6AE00"/>
              </a:solidFill>
            </a:ln>
          </p:spPr>
          <p:txBody>
            <a:bodyPr wrap="square" lIns="0" tIns="0" rIns="0" bIns="0" rtlCol="0"/>
            <a:p/>
          </p:txBody>
        </p:sp>
        <p:sp>
          <p:nvSpPr>
            <p:cNvPr id="51" name="object 33"/>
            <p:cNvSpPr/>
            <p:nvPr/>
          </p:nvSpPr>
          <p:spPr>
            <a:xfrm>
              <a:off x="2032381" y="1939543"/>
              <a:ext cx="2188845" cy="2059939"/>
            </a:xfrm>
            <a:custGeom>
              <a:avLst/>
              <a:gdLst/>
              <a:ahLst/>
              <a:cxnLst/>
              <a:rect l="l" t="t" r="r" b="b"/>
              <a:pathLst>
                <a:path w="2188845" h="2059939">
                  <a:moveTo>
                    <a:pt x="2188464" y="824611"/>
                  </a:moveTo>
                  <a:lnTo>
                    <a:pt x="2103247" y="823849"/>
                  </a:lnTo>
                  <a:lnTo>
                    <a:pt x="2114435" y="846709"/>
                  </a:lnTo>
                  <a:lnTo>
                    <a:pt x="0" y="1880108"/>
                  </a:lnTo>
                  <a:lnTo>
                    <a:pt x="11176" y="1902841"/>
                  </a:lnTo>
                  <a:lnTo>
                    <a:pt x="2125573" y="869454"/>
                  </a:lnTo>
                  <a:lnTo>
                    <a:pt x="2136775" y="892302"/>
                  </a:lnTo>
                  <a:lnTo>
                    <a:pt x="2175853" y="841121"/>
                  </a:lnTo>
                  <a:lnTo>
                    <a:pt x="2188464" y="824611"/>
                  </a:lnTo>
                  <a:close/>
                </a:path>
                <a:path w="2188845" h="2059939">
                  <a:moveTo>
                    <a:pt x="2188464" y="403225"/>
                  </a:moveTo>
                  <a:lnTo>
                    <a:pt x="2103501" y="397129"/>
                  </a:lnTo>
                  <a:lnTo>
                    <a:pt x="2113216" y="420662"/>
                  </a:lnTo>
                  <a:lnTo>
                    <a:pt x="762" y="1293876"/>
                  </a:lnTo>
                  <a:lnTo>
                    <a:pt x="10414" y="1317244"/>
                  </a:lnTo>
                  <a:lnTo>
                    <a:pt x="2122881" y="444017"/>
                  </a:lnTo>
                  <a:lnTo>
                    <a:pt x="2132584" y="467487"/>
                  </a:lnTo>
                  <a:lnTo>
                    <a:pt x="2177529" y="415798"/>
                  </a:lnTo>
                  <a:lnTo>
                    <a:pt x="2188464" y="403225"/>
                  </a:lnTo>
                  <a:close/>
                </a:path>
                <a:path w="2188845" h="2059939">
                  <a:moveTo>
                    <a:pt x="2188464" y="19939"/>
                  </a:moveTo>
                  <a:lnTo>
                    <a:pt x="2105660" y="0"/>
                  </a:lnTo>
                  <a:lnTo>
                    <a:pt x="2111387" y="24853"/>
                  </a:lnTo>
                  <a:lnTo>
                    <a:pt x="2667" y="513715"/>
                  </a:lnTo>
                  <a:lnTo>
                    <a:pt x="8509" y="538480"/>
                  </a:lnTo>
                  <a:lnTo>
                    <a:pt x="2117077" y="49504"/>
                  </a:lnTo>
                  <a:lnTo>
                    <a:pt x="2122805" y="74295"/>
                  </a:lnTo>
                  <a:lnTo>
                    <a:pt x="2186000" y="21971"/>
                  </a:lnTo>
                  <a:lnTo>
                    <a:pt x="2188464" y="19939"/>
                  </a:lnTo>
                  <a:close/>
                </a:path>
                <a:path w="2188845" h="2059939">
                  <a:moveTo>
                    <a:pt x="2188845" y="1223137"/>
                  </a:moveTo>
                  <a:lnTo>
                    <a:pt x="2110359" y="1256157"/>
                  </a:lnTo>
                  <a:lnTo>
                    <a:pt x="2129599" y="1272705"/>
                  </a:lnTo>
                  <a:lnTo>
                    <a:pt x="1468882" y="2043176"/>
                  </a:lnTo>
                  <a:lnTo>
                    <a:pt x="1488186" y="2059686"/>
                  </a:lnTo>
                  <a:lnTo>
                    <a:pt x="2148929" y="1289316"/>
                  </a:lnTo>
                  <a:lnTo>
                    <a:pt x="2168144" y="1305814"/>
                  </a:lnTo>
                  <a:lnTo>
                    <a:pt x="2178850" y="1263015"/>
                  </a:lnTo>
                  <a:lnTo>
                    <a:pt x="2188845" y="1223137"/>
                  </a:lnTo>
                  <a:close/>
                </a:path>
              </a:pathLst>
            </a:custGeom>
            <a:solidFill>
              <a:srgbClr val="E6AE00"/>
            </a:solidFill>
          </p:spPr>
          <p:txBody>
            <a:bodyPr wrap="square" lIns="0" tIns="0" rIns="0" bIns="0" rtlCol="0"/>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359042"/>
            <a:ext cx="3803716" cy="381295"/>
          </a:xfrm>
        </p:spPr>
        <p:txBody>
          <a:bodyPr>
            <a:normAutofit fontScale="50000"/>
          </a:bodyPr>
          <a:p>
            <a:r>
              <a:rPr lang="en-US" sz="3600" b="0" spc="-35">
                <a:latin typeface="Calibri" panose="020F0502020204030204"/>
                <a:cs typeface="Calibri" panose="020F0502020204030204"/>
              </a:rPr>
              <a:t>FILTERING</a:t>
            </a:r>
            <a:r>
              <a:rPr lang="en-US" sz="3600" b="0" spc="-15">
                <a:latin typeface="Calibri" panose="020F0502020204030204"/>
                <a:cs typeface="Calibri" panose="020F0502020204030204"/>
              </a:rPr>
              <a:t> </a:t>
            </a:r>
            <a:r>
              <a:rPr lang="en-US" sz="3600" b="0" spc="-10">
                <a:latin typeface="Calibri" panose="020F0502020204030204"/>
                <a:cs typeface="Calibri" panose="020F0502020204030204"/>
              </a:rPr>
              <a:t>OPTIONS</a:t>
            </a:r>
            <a:endParaRPr lang="en-US"/>
          </a:p>
        </p:txBody>
      </p:sp>
      <p:pic>
        <p:nvPicPr>
          <p:cNvPr id="9" name="Picture 8" descr="A picture containing tabl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15186" y="947244"/>
            <a:ext cx="4577905" cy="5551714"/>
          </a:xfrm>
          <a:prstGeom prst="rect">
            <a:avLst/>
          </a:prstGeom>
        </p:spPr>
      </p:pic>
      <p:sp>
        <p:nvSpPr>
          <p:cNvPr id="52" name="CasellaDiTesto 1"/>
          <p:cNvSpPr txBox="1"/>
          <p:nvPr/>
        </p:nvSpPr>
        <p:spPr>
          <a:xfrm>
            <a:off x="6555016" y="4138361"/>
            <a:ext cx="315029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p>
            <a:r>
              <a:rPr lang="en-US" sz="1600"/>
              <a:t>It is also possible to filter the </a:t>
            </a:r>
            <a:r>
              <a:rPr lang="en-US" sz="1400"/>
              <a:t>results</a:t>
            </a:r>
            <a:r>
              <a:rPr lang="en-US" sz="1600"/>
              <a:t> using the 'Slicer' element to be inserted as a new visual. </a:t>
            </a:r>
            <a:endParaRPr lang="en-US" sz="1600"/>
          </a:p>
        </p:txBody>
      </p:sp>
      <p:pic>
        <p:nvPicPr>
          <p:cNvPr id="53" name="Immagine 4"/>
          <p:cNvPicPr>
            <a:picLocks noChangeAspect="1"/>
          </p:cNvPicPr>
          <p:nvPr/>
        </p:nvPicPr>
        <p:blipFill rotWithShape="1">
          <a:blip r:embed="rId2"/>
          <a:srcRect l="47568" t="6731" r="25579" b="50481"/>
          <a:stretch>
            <a:fillRect/>
          </a:stretch>
        </p:blipFill>
        <p:spPr>
          <a:xfrm>
            <a:off x="9696963" y="3689136"/>
            <a:ext cx="1756823" cy="1575624"/>
          </a:xfrm>
          <a:prstGeom prst="rect">
            <a:avLst/>
          </a:prstGeom>
        </p:spPr>
      </p:pic>
      <p:sp>
        <p:nvSpPr>
          <p:cNvPr id="54" name="object 30"/>
          <p:cNvSpPr/>
          <p:nvPr/>
        </p:nvSpPr>
        <p:spPr>
          <a:xfrm>
            <a:off x="10000267" y="4665083"/>
            <a:ext cx="346779" cy="335948"/>
          </a:xfrm>
          <a:custGeom>
            <a:avLst/>
            <a:gdLst/>
            <a:ahLst/>
            <a:cxnLst/>
            <a:rect l="l" t="t" r="r" b="b"/>
            <a:pathLst>
              <a:path w="1551939" h="681354">
                <a:moveTo>
                  <a:pt x="0" y="681228"/>
                </a:moveTo>
                <a:lnTo>
                  <a:pt x="1551431" y="681228"/>
                </a:lnTo>
                <a:lnTo>
                  <a:pt x="1551431" y="0"/>
                </a:lnTo>
                <a:lnTo>
                  <a:pt x="0" y="0"/>
                </a:lnTo>
                <a:lnTo>
                  <a:pt x="0" y="681228"/>
                </a:lnTo>
                <a:close/>
              </a:path>
            </a:pathLst>
          </a:custGeom>
          <a:ln w="25400">
            <a:solidFill>
              <a:srgbClr val="E6AE00"/>
            </a:solidFill>
          </a:ln>
        </p:spPr>
        <p:txBody>
          <a:bodyPr wrap="square" lIns="0" tIns="0" rIns="0" bIns="0" rtlCol="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3459956" cy="464801"/>
          </a:xfrm>
        </p:spPr>
        <p:txBody>
          <a:bodyPr>
            <a:normAutofit fontScale="60000"/>
          </a:bodyPr>
          <a:p>
            <a:r>
              <a:rPr lang="en-US" sz="3600" b="0" spc="-5">
                <a:latin typeface="Calibri" panose="020F0502020204030204"/>
                <a:cs typeface="Calibri" panose="020F0502020204030204"/>
              </a:rPr>
              <a:t>INTRO TO </a:t>
            </a:r>
            <a:r>
              <a:rPr lang="en-US" sz="3600" spc="-30"/>
              <a:t>DAX</a:t>
            </a:r>
            <a:endParaRPr lang="en-US"/>
          </a:p>
        </p:txBody>
      </p:sp>
      <p:grpSp>
        <p:nvGrpSpPr>
          <p:cNvPr id="5" name="object 2"/>
          <p:cNvGrpSpPr/>
          <p:nvPr/>
        </p:nvGrpSpPr>
        <p:grpSpPr>
          <a:xfrm>
            <a:off x="794325" y="4105470"/>
            <a:ext cx="5455285" cy="1884680"/>
            <a:chOff x="847334" y="4481262"/>
            <a:chExt cx="5455285" cy="1884680"/>
          </a:xfrm>
        </p:grpSpPr>
        <p:pic>
          <p:nvPicPr>
            <p:cNvPr id="8" name="object 3"/>
            <p:cNvPicPr/>
            <p:nvPr/>
          </p:nvPicPr>
          <p:blipFill>
            <a:blip r:embed="rId1" cstate="print"/>
            <a:stretch>
              <a:fillRect/>
            </a:stretch>
          </p:blipFill>
          <p:spPr>
            <a:xfrm>
              <a:off x="847334" y="4481262"/>
              <a:ext cx="5455177" cy="1884545"/>
            </a:xfrm>
            <a:prstGeom prst="rect">
              <a:avLst/>
            </a:prstGeom>
          </p:spPr>
        </p:pic>
        <p:pic>
          <p:nvPicPr>
            <p:cNvPr id="9" name="object 4"/>
            <p:cNvPicPr/>
            <p:nvPr/>
          </p:nvPicPr>
          <p:blipFill>
            <a:blip r:embed="rId2" cstate="print"/>
            <a:stretch>
              <a:fillRect/>
            </a:stretch>
          </p:blipFill>
          <p:spPr>
            <a:xfrm>
              <a:off x="858774" y="4492751"/>
              <a:ext cx="5385816" cy="1815083"/>
            </a:xfrm>
            <a:prstGeom prst="rect">
              <a:avLst/>
            </a:prstGeom>
          </p:spPr>
        </p:pic>
      </p:grpSp>
      <p:grpSp>
        <p:nvGrpSpPr>
          <p:cNvPr id="10" name="object 5"/>
          <p:cNvGrpSpPr/>
          <p:nvPr/>
        </p:nvGrpSpPr>
        <p:grpSpPr>
          <a:xfrm>
            <a:off x="7099070" y="4107756"/>
            <a:ext cx="4418330" cy="1513840"/>
            <a:chOff x="7152079" y="4483548"/>
            <a:chExt cx="4418330" cy="1513840"/>
          </a:xfrm>
        </p:grpSpPr>
        <p:pic>
          <p:nvPicPr>
            <p:cNvPr id="11" name="object 6"/>
            <p:cNvPicPr/>
            <p:nvPr/>
          </p:nvPicPr>
          <p:blipFill>
            <a:blip r:embed="rId3" cstate="print"/>
            <a:stretch>
              <a:fillRect/>
            </a:stretch>
          </p:blipFill>
          <p:spPr>
            <a:xfrm>
              <a:off x="7152079" y="4483548"/>
              <a:ext cx="2363828" cy="1298542"/>
            </a:xfrm>
            <a:prstGeom prst="rect">
              <a:avLst/>
            </a:prstGeom>
          </p:spPr>
        </p:pic>
        <p:pic>
          <p:nvPicPr>
            <p:cNvPr id="12" name="object 7"/>
            <p:cNvPicPr/>
            <p:nvPr/>
          </p:nvPicPr>
          <p:blipFill>
            <a:blip r:embed="rId4" cstate="print"/>
            <a:stretch>
              <a:fillRect/>
            </a:stretch>
          </p:blipFill>
          <p:spPr>
            <a:xfrm>
              <a:off x="7163561" y="4495037"/>
              <a:ext cx="2294381" cy="1229106"/>
            </a:xfrm>
            <a:prstGeom prst="rect">
              <a:avLst/>
            </a:prstGeom>
          </p:spPr>
        </p:pic>
        <p:pic>
          <p:nvPicPr>
            <p:cNvPr id="13" name="object 8"/>
            <p:cNvPicPr/>
            <p:nvPr/>
          </p:nvPicPr>
          <p:blipFill>
            <a:blip r:embed="rId5" cstate="print"/>
            <a:stretch>
              <a:fillRect/>
            </a:stretch>
          </p:blipFill>
          <p:spPr>
            <a:xfrm>
              <a:off x="8290559" y="5533643"/>
              <a:ext cx="3279648" cy="463245"/>
            </a:xfrm>
            <a:prstGeom prst="rect">
              <a:avLst/>
            </a:prstGeom>
          </p:spPr>
        </p:pic>
        <p:pic>
          <p:nvPicPr>
            <p:cNvPr id="14" name="object 9"/>
            <p:cNvPicPr/>
            <p:nvPr/>
          </p:nvPicPr>
          <p:blipFill>
            <a:blip r:embed="rId6" cstate="print"/>
            <a:stretch>
              <a:fillRect/>
            </a:stretch>
          </p:blipFill>
          <p:spPr>
            <a:xfrm>
              <a:off x="8315705" y="5558789"/>
              <a:ext cx="3182874" cy="366522"/>
            </a:xfrm>
            <a:prstGeom prst="rect">
              <a:avLst/>
            </a:prstGeom>
          </p:spPr>
        </p:pic>
      </p:grpSp>
      <p:grpSp>
        <p:nvGrpSpPr>
          <p:cNvPr id="15" name="object 10"/>
          <p:cNvGrpSpPr/>
          <p:nvPr/>
        </p:nvGrpSpPr>
        <p:grpSpPr>
          <a:xfrm>
            <a:off x="8245914" y="5745233"/>
            <a:ext cx="2877185" cy="245110"/>
            <a:chOff x="8298923" y="6121025"/>
            <a:chExt cx="2877185" cy="245110"/>
          </a:xfrm>
        </p:grpSpPr>
        <p:pic>
          <p:nvPicPr>
            <p:cNvPr id="16" name="object 11"/>
            <p:cNvPicPr/>
            <p:nvPr/>
          </p:nvPicPr>
          <p:blipFill>
            <a:blip r:embed="rId7" cstate="print"/>
            <a:stretch>
              <a:fillRect/>
            </a:stretch>
          </p:blipFill>
          <p:spPr>
            <a:xfrm>
              <a:off x="8298923" y="6121025"/>
              <a:ext cx="2876585" cy="244727"/>
            </a:xfrm>
            <a:prstGeom prst="rect">
              <a:avLst/>
            </a:prstGeom>
          </p:spPr>
        </p:pic>
        <p:pic>
          <p:nvPicPr>
            <p:cNvPr id="17" name="object 12"/>
            <p:cNvPicPr/>
            <p:nvPr/>
          </p:nvPicPr>
          <p:blipFill>
            <a:blip r:embed="rId8" cstate="print"/>
            <a:stretch>
              <a:fillRect/>
            </a:stretch>
          </p:blipFill>
          <p:spPr>
            <a:xfrm>
              <a:off x="8310371" y="6132576"/>
              <a:ext cx="2807207" cy="175260"/>
            </a:xfrm>
            <a:prstGeom prst="rect">
              <a:avLst/>
            </a:prstGeom>
          </p:spPr>
        </p:pic>
      </p:grpSp>
      <p:grpSp>
        <p:nvGrpSpPr>
          <p:cNvPr id="18" name="object 13"/>
          <p:cNvGrpSpPr/>
          <p:nvPr/>
        </p:nvGrpSpPr>
        <p:grpSpPr>
          <a:xfrm>
            <a:off x="8220024" y="4794327"/>
            <a:ext cx="3310890" cy="1223010"/>
            <a:chOff x="8273033" y="5170119"/>
            <a:chExt cx="3310890" cy="1223010"/>
          </a:xfrm>
        </p:grpSpPr>
        <p:pic>
          <p:nvPicPr>
            <p:cNvPr id="19" name="object 14"/>
            <p:cNvPicPr/>
            <p:nvPr/>
          </p:nvPicPr>
          <p:blipFill>
            <a:blip r:embed="rId9" cstate="print"/>
            <a:stretch>
              <a:fillRect/>
            </a:stretch>
          </p:blipFill>
          <p:spPr>
            <a:xfrm>
              <a:off x="8285225" y="5190718"/>
              <a:ext cx="3064764" cy="299364"/>
            </a:xfrm>
            <a:prstGeom prst="rect">
              <a:avLst/>
            </a:prstGeom>
          </p:spPr>
        </p:pic>
        <p:pic>
          <p:nvPicPr>
            <p:cNvPr id="20" name="object 15"/>
            <p:cNvPicPr/>
            <p:nvPr/>
          </p:nvPicPr>
          <p:blipFill>
            <a:blip r:embed="rId10" cstate="print"/>
            <a:stretch>
              <a:fillRect/>
            </a:stretch>
          </p:blipFill>
          <p:spPr>
            <a:xfrm>
              <a:off x="8310371" y="5215890"/>
              <a:ext cx="2967989" cy="202692"/>
            </a:xfrm>
            <a:prstGeom prst="rect">
              <a:avLst/>
            </a:prstGeom>
          </p:spPr>
        </p:pic>
        <p:pic>
          <p:nvPicPr>
            <p:cNvPr id="21" name="object 16"/>
            <p:cNvPicPr/>
            <p:nvPr/>
          </p:nvPicPr>
          <p:blipFill>
            <a:blip r:embed="rId11" cstate="print"/>
            <a:stretch>
              <a:fillRect/>
            </a:stretch>
          </p:blipFill>
          <p:spPr>
            <a:xfrm>
              <a:off x="8273033" y="5170119"/>
              <a:ext cx="3090672" cy="333806"/>
            </a:xfrm>
            <a:prstGeom prst="rect">
              <a:avLst/>
            </a:prstGeom>
          </p:spPr>
        </p:pic>
        <p:sp>
          <p:nvSpPr>
            <p:cNvPr id="22" name="object 17"/>
            <p:cNvSpPr/>
            <p:nvPr/>
          </p:nvSpPr>
          <p:spPr>
            <a:xfrm>
              <a:off x="8310752" y="5207889"/>
              <a:ext cx="2967990" cy="211454"/>
            </a:xfrm>
            <a:custGeom>
              <a:avLst/>
              <a:gdLst/>
              <a:ahLst/>
              <a:cxnLst/>
              <a:rect l="l" t="t" r="r" b="b"/>
              <a:pathLst>
                <a:path w="2967990" h="211454">
                  <a:moveTo>
                    <a:pt x="0" y="211074"/>
                  </a:moveTo>
                  <a:lnTo>
                    <a:pt x="2967989" y="211074"/>
                  </a:lnTo>
                  <a:lnTo>
                    <a:pt x="2967989" y="0"/>
                  </a:lnTo>
                  <a:lnTo>
                    <a:pt x="0" y="0"/>
                  </a:lnTo>
                  <a:lnTo>
                    <a:pt x="0" y="211074"/>
                  </a:lnTo>
                  <a:close/>
                </a:path>
              </a:pathLst>
            </a:custGeom>
            <a:ln w="25400">
              <a:solidFill>
                <a:srgbClr val="E6AE00"/>
              </a:solidFill>
            </a:ln>
          </p:spPr>
          <p:txBody>
            <a:bodyPr wrap="square" lIns="0" tIns="0" rIns="0" bIns="0" rtlCol="0"/>
            <a:p/>
          </p:txBody>
        </p:sp>
        <p:pic>
          <p:nvPicPr>
            <p:cNvPr id="23" name="object 18"/>
            <p:cNvPicPr/>
            <p:nvPr/>
          </p:nvPicPr>
          <p:blipFill>
            <a:blip r:embed="rId12" cstate="print"/>
            <a:stretch>
              <a:fillRect/>
            </a:stretch>
          </p:blipFill>
          <p:spPr>
            <a:xfrm>
              <a:off x="8273033" y="5529072"/>
              <a:ext cx="3310889" cy="481660"/>
            </a:xfrm>
            <a:prstGeom prst="rect">
              <a:avLst/>
            </a:prstGeom>
          </p:spPr>
        </p:pic>
        <p:sp>
          <p:nvSpPr>
            <p:cNvPr id="24" name="object 19"/>
            <p:cNvSpPr/>
            <p:nvPr/>
          </p:nvSpPr>
          <p:spPr>
            <a:xfrm>
              <a:off x="8310752" y="5566791"/>
              <a:ext cx="3188335" cy="359410"/>
            </a:xfrm>
            <a:custGeom>
              <a:avLst/>
              <a:gdLst/>
              <a:ahLst/>
              <a:cxnLst/>
              <a:rect l="l" t="t" r="r" b="b"/>
              <a:pathLst>
                <a:path w="3188334" h="359410">
                  <a:moveTo>
                    <a:pt x="0" y="358902"/>
                  </a:moveTo>
                  <a:lnTo>
                    <a:pt x="3188207" y="358902"/>
                  </a:lnTo>
                  <a:lnTo>
                    <a:pt x="3188207" y="0"/>
                  </a:lnTo>
                  <a:lnTo>
                    <a:pt x="0" y="0"/>
                  </a:lnTo>
                  <a:lnTo>
                    <a:pt x="0" y="358902"/>
                  </a:lnTo>
                  <a:close/>
                </a:path>
              </a:pathLst>
            </a:custGeom>
            <a:ln w="25400">
              <a:solidFill>
                <a:srgbClr val="E6AE00"/>
              </a:solidFill>
            </a:ln>
          </p:spPr>
          <p:txBody>
            <a:bodyPr wrap="square" lIns="0" tIns="0" rIns="0" bIns="0" rtlCol="0"/>
            <a:p/>
          </p:txBody>
        </p:sp>
        <p:pic>
          <p:nvPicPr>
            <p:cNvPr id="25" name="object 20"/>
            <p:cNvPicPr/>
            <p:nvPr/>
          </p:nvPicPr>
          <p:blipFill>
            <a:blip r:embed="rId13" cstate="print"/>
            <a:stretch>
              <a:fillRect/>
            </a:stretch>
          </p:blipFill>
          <p:spPr>
            <a:xfrm>
              <a:off x="8273033" y="6051804"/>
              <a:ext cx="2929889" cy="341274"/>
            </a:xfrm>
            <a:prstGeom prst="rect">
              <a:avLst/>
            </a:prstGeom>
          </p:spPr>
        </p:pic>
        <p:sp>
          <p:nvSpPr>
            <p:cNvPr id="26" name="object 21"/>
            <p:cNvSpPr/>
            <p:nvPr/>
          </p:nvSpPr>
          <p:spPr>
            <a:xfrm>
              <a:off x="8310752" y="6089523"/>
              <a:ext cx="2807335" cy="219075"/>
            </a:xfrm>
            <a:custGeom>
              <a:avLst/>
              <a:gdLst/>
              <a:ahLst/>
              <a:cxnLst/>
              <a:rect l="l" t="t" r="r" b="b"/>
              <a:pathLst>
                <a:path w="2807334" h="219075">
                  <a:moveTo>
                    <a:pt x="0" y="218693"/>
                  </a:moveTo>
                  <a:lnTo>
                    <a:pt x="2807207" y="218693"/>
                  </a:lnTo>
                  <a:lnTo>
                    <a:pt x="2807207" y="0"/>
                  </a:lnTo>
                  <a:lnTo>
                    <a:pt x="0" y="0"/>
                  </a:lnTo>
                  <a:lnTo>
                    <a:pt x="0" y="218693"/>
                  </a:lnTo>
                  <a:close/>
                </a:path>
              </a:pathLst>
            </a:custGeom>
            <a:ln w="25400">
              <a:solidFill>
                <a:srgbClr val="E6AE00"/>
              </a:solidFill>
            </a:ln>
          </p:spPr>
          <p:txBody>
            <a:bodyPr wrap="square" lIns="0" tIns="0" rIns="0" bIns="0" rtlCol="0"/>
            <a:p/>
          </p:txBody>
        </p:sp>
      </p:grpSp>
      <p:sp>
        <p:nvSpPr>
          <p:cNvPr id="27" name="object 22"/>
          <p:cNvSpPr txBox="1"/>
          <p:nvPr/>
        </p:nvSpPr>
        <p:spPr>
          <a:xfrm>
            <a:off x="404698" y="824063"/>
            <a:ext cx="11112500" cy="2701925"/>
          </a:xfrm>
          <a:prstGeom prst="rect">
            <a:avLst/>
          </a:prstGeom>
        </p:spPr>
        <p:txBody>
          <a:bodyPr vert="horz" wrap="square" lIns="0" tIns="12700" rIns="0" bIns="0" rtlCol="0">
            <a:spAutoFit/>
          </a:bodyPr>
          <a:p>
            <a:pPr marL="12700" marR="128270">
              <a:lnSpc>
                <a:spcPct val="100000"/>
              </a:lnSpc>
              <a:spcBef>
                <a:spcPts val="100"/>
              </a:spcBef>
            </a:pPr>
            <a:r>
              <a:rPr sz="2400" b="1" spc="-15" dirty="0">
                <a:latin typeface="Calibri" panose="020F0502020204030204"/>
                <a:cs typeface="Calibri" panose="020F0502020204030204"/>
              </a:rPr>
              <a:t>Data</a:t>
            </a:r>
            <a:r>
              <a:rPr sz="2400" b="1" spc="5" dirty="0">
                <a:latin typeface="Calibri" panose="020F0502020204030204"/>
                <a:cs typeface="Calibri" panose="020F0502020204030204"/>
              </a:rPr>
              <a:t> </a:t>
            </a:r>
            <a:r>
              <a:rPr sz="2400" b="1" spc="-5" dirty="0">
                <a:latin typeface="Calibri" panose="020F0502020204030204"/>
                <a:cs typeface="Calibri" panose="020F0502020204030204"/>
              </a:rPr>
              <a:t>Analysis</a:t>
            </a:r>
            <a:r>
              <a:rPr sz="2400" b="1" spc="10" dirty="0">
                <a:latin typeface="Calibri" panose="020F0502020204030204"/>
                <a:cs typeface="Calibri" panose="020F0502020204030204"/>
              </a:rPr>
              <a:t> </a:t>
            </a:r>
            <a:r>
              <a:rPr sz="2400" b="1" spc="-5" dirty="0">
                <a:latin typeface="Calibri" panose="020F0502020204030204"/>
                <a:cs typeface="Calibri" panose="020F0502020204030204"/>
              </a:rPr>
              <a:t>Expressions</a:t>
            </a:r>
            <a:r>
              <a:rPr sz="2400" spc="-5" dirty="0">
                <a:latin typeface="Calibri" panose="020F0502020204030204"/>
                <a:cs typeface="Calibri" panose="020F0502020204030204"/>
              </a:rPr>
              <a:t>,</a:t>
            </a:r>
            <a:r>
              <a:rPr sz="2400" spc="5" dirty="0">
                <a:latin typeface="Calibri" panose="020F0502020204030204"/>
                <a:cs typeface="Calibri" panose="020F0502020204030204"/>
              </a:rPr>
              <a:t> </a:t>
            </a:r>
            <a:r>
              <a:rPr sz="2400" spc="-10" dirty="0">
                <a:latin typeface="Calibri" panose="020F0502020204030204"/>
                <a:cs typeface="Calibri" panose="020F0502020204030204"/>
              </a:rPr>
              <a:t>commonly</a:t>
            </a:r>
            <a:r>
              <a:rPr sz="2400" spc="-20" dirty="0">
                <a:latin typeface="Calibri" panose="020F0502020204030204"/>
                <a:cs typeface="Calibri" panose="020F0502020204030204"/>
              </a:rPr>
              <a:t> </a:t>
            </a:r>
            <a:r>
              <a:rPr sz="2400" spc="-5" dirty="0">
                <a:latin typeface="Calibri" panose="020F0502020204030204"/>
                <a:cs typeface="Calibri" panose="020F0502020204030204"/>
              </a:rPr>
              <a:t>known </a:t>
            </a:r>
            <a:r>
              <a:rPr sz="2400" dirty="0">
                <a:latin typeface="Calibri" panose="020F0502020204030204"/>
                <a:cs typeface="Calibri" panose="020F0502020204030204"/>
              </a:rPr>
              <a:t>as</a:t>
            </a:r>
            <a:r>
              <a:rPr sz="2400" spc="10" dirty="0">
                <a:latin typeface="Calibri" panose="020F0502020204030204"/>
                <a:cs typeface="Calibri" panose="020F0502020204030204"/>
              </a:rPr>
              <a:t> </a:t>
            </a:r>
            <a:r>
              <a:rPr sz="2400" b="1" spc="-20" dirty="0">
                <a:latin typeface="Calibri" panose="020F0502020204030204"/>
                <a:cs typeface="Calibri" panose="020F0502020204030204"/>
              </a:rPr>
              <a:t>DAX</a:t>
            </a:r>
            <a:r>
              <a:rPr sz="2400" spc="-20" dirty="0">
                <a:latin typeface="Calibri" panose="020F0502020204030204"/>
                <a:cs typeface="Calibri" panose="020F0502020204030204"/>
              </a:rPr>
              <a:t>,</a:t>
            </a:r>
            <a:r>
              <a:rPr sz="2400" spc="5" dirty="0">
                <a:latin typeface="Calibri" panose="020F0502020204030204"/>
                <a:cs typeface="Calibri" panose="020F0502020204030204"/>
              </a:rPr>
              <a:t> </a:t>
            </a:r>
            <a:r>
              <a:rPr sz="2400" dirty="0">
                <a:latin typeface="Calibri" panose="020F0502020204030204"/>
                <a:cs typeface="Calibri" panose="020F0502020204030204"/>
              </a:rPr>
              <a:t>is</a:t>
            </a:r>
            <a:r>
              <a:rPr sz="2400" spc="-5" dirty="0">
                <a:latin typeface="Calibri" panose="020F0502020204030204"/>
                <a:cs typeface="Calibri" panose="020F0502020204030204"/>
              </a:rPr>
              <a:t> </a:t>
            </a:r>
            <a:r>
              <a:rPr sz="2400" dirty="0">
                <a:latin typeface="Calibri" panose="020F0502020204030204"/>
                <a:cs typeface="Calibri" panose="020F0502020204030204"/>
              </a:rPr>
              <a:t>the</a:t>
            </a:r>
            <a:r>
              <a:rPr sz="2400" spc="10" dirty="0">
                <a:latin typeface="Calibri" panose="020F0502020204030204"/>
                <a:cs typeface="Calibri" panose="020F0502020204030204"/>
              </a:rPr>
              <a:t> </a:t>
            </a:r>
            <a:r>
              <a:rPr sz="2400" spc="-15" dirty="0">
                <a:latin typeface="Calibri" panose="020F0502020204030204"/>
                <a:cs typeface="Calibri" panose="020F0502020204030204"/>
              </a:rPr>
              <a:t>formula</a:t>
            </a:r>
            <a:r>
              <a:rPr sz="2400" spc="-10" dirty="0">
                <a:latin typeface="Calibri" panose="020F0502020204030204"/>
                <a:cs typeface="Calibri" panose="020F0502020204030204"/>
              </a:rPr>
              <a:t> </a:t>
            </a:r>
            <a:r>
              <a:rPr sz="2400" spc="-5" dirty="0">
                <a:latin typeface="Calibri" panose="020F0502020204030204"/>
                <a:cs typeface="Calibri" panose="020F0502020204030204"/>
              </a:rPr>
              <a:t>language </a:t>
            </a:r>
            <a:r>
              <a:rPr sz="2400" spc="-10" dirty="0">
                <a:latin typeface="Calibri" panose="020F0502020204030204"/>
                <a:cs typeface="Calibri" panose="020F0502020204030204"/>
              </a:rPr>
              <a:t>that</a:t>
            </a:r>
            <a:r>
              <a:rPr sz="2400" spc="-5" dirty="0">
                <a:latin typeface="Calibri" panose="020F0502020204030204"/>
                <a:cs typeface="Calibri" panose="020F0502020204030204"/>
              </a:rPr>
              <a:t> </a:t>
            </a:r>
            <a:r>
              <a:rPr sz="2400" spc="-10" dirty="0">
                <a:latin typeface="Calibri" panose="020F0502020204030204"/>
                <a:cs typeface="Calibri" panose="020F0502020204030204"/>
              </a:rPr>
              <a:t>drives </a:t>
            </a:r>
            <a:r>
              <a:rPr sz="2400" spc="-525" dirty="0">
                <a:latin typeface="Calibri" panose="020F0502020204030204"/>
                <a:cs typeface="Calibri" panose="020F0502020204030204"/>
              </a:rPr>
              <a:t> </a:t>
            </a:r>
            <a:r>
              <a:rPr sz="2400" spc="-20" dirty="0">
                <a:latin typeface="Calibri" panose="020F0502020204030204"/>
                <a:cs typeface="Calibri" panose="020F0502020204030204"/>
              </a:rPr>
              <a:t>Power</a:t>
            </a:r>
            <a:r>
              <a:rPr sz="2400" spc="-5" dirty="0">
                <a:latin typeface="Calibri" panose="020F0502020204030204"/>
                <a:cs typeface="Calibri" panose="020F0502020204030204"/>
              </a:rPr>
              <a:t> </a:t>
            </a:r>
            <a:r>
              <a:rPr sz="2400" dirty="0">
                <a:latin typeface="Calibri" panose="020F0502020204030204"/>
                <a:cs typeface="Calibri" panose="020F0502020204030204"/>
              </a:rPr>
              <a:t>BI.</a:t>
            </a:r>
            <a:r>
              <a:rPr sz="2400" spc="-30" dirty="0">
                <a:latin typeface="Calibri" panose="020F0502020204030204"/>
                <a:cs typeface="Calibri" panose="020F0502020204030204"/>
              </a:rPr>
              <a:t> </a:t>
            </a:r>
            <a:r>
              <a:rPr sz="2400" dirty="0">
                <a:latin typeface="Calibri" panose="020F0502020204030204"/>
                <a:cs typeface="Calibri" panose="020F0502020204030204"/>
              </a:rPr>
              <a:t>With </a:t>
            </a:r>
            <a:r>
              <a:rPr sz="2400" spc="-10" dirty="0">
                <a:latin typeface="Calibri" panose="020F0502020204030204"/>
                <a:cs typeface="Calibri" panose="020F0502020204030204"/>
              </a:rPr>
              <a:t>DAX,</a:t>
            </a:r>
            <a:r>
              <a:rPr sz="2400" dirty="0">
                <a:latin typeface="Calibri" panose="020F0502020204030204"/>
                <a:cs typeface="Calibri" panose="020F0502020204030204"/>
              </a:rPr>
              <a:t> </a:t>
            </a:r>
            <a:r>
              <a:rPr sz="2400" spc="-15" dirty="0">
                <a:latin typeface="Calibri" panose="020F0502020204030204"/>
                <a:cs typeface="Calibri" panose="020F0502020204030204"/>
              </a:rPr>
              <a:t>you</a:t>
            </a:r>
            <a:r>
              <a:rPr sz="2400" spc="-5" dirty="0">
                <a:latin typeface="Calibri" panose="020F0502020204030204"/>
                <a:cs typeface="Calibri" panose="020F0502020204030204"/>
              </a:rPr>
              <a:t> can:</a:t>
            </a:r>
            <a:endParaRPr sz="2400" dirty="0">
              <a:latin typeface="Calibri" panose="020F0502020204030204"/>
              <a:cs typeface="Calibri" panose="020F0502020204030204"/>
            </a:endParaRPr>
          </a:p>
          <a:p>
            <a:pPr marL="927100" indent="-457200">
              <a:lnSpc>
                <a:spcPct val="100000"/>
              </a:lnSpc>
              <a:spcBef>
                <a:spcPts val="1225"/>
              </a:spcBef>
              <a:buFont typeface="Arial MT"/>
              <a:buChar char="•"/>
              <a:tabLst>
                <a:tab pos="926465" algn="l"/>
                <a:tab pos="927100" algn="l"/>
              </a:tabLst>
            </a:pPr>
            <a:r>
              <a:rPr sz="2000" spc="-5" dirty="0">
                <a:solidFill>
                  <a:srgbClr val="252525"/>
                </a:solidFill>
                <a:latin typeface="Calibri" panose="020F0502020204030204"/>
                <a:cs typeface="Calibri" panose="020F0502020204030204"/>
              </a:rPr>
              <a:t>Add</a:t>
            </a:r>
            <a:r>
              <a:rPr sz="2000" spc="10" dirty="0">
                <a:solidFill>
                  <a:srgbClr val="252525"/>
                </a:solidFill>
                <a:latin typeface="Calibri" panose="020F0502020204030204"/>
                <a:cs typeface="Calibri" panose="020F0502020204030204"/>
              </a:rPr>
              <a:t> </a:t>
            </a:r>
            <a:r>
              <a:rPr sz="2000" b="1" i="1" spc="-10" dirty="0">
                <a:solidFill>
                  <a:srgbClr val="252525"/>
                </a:solidFill>
                <a:latin typeface="Calibri" panose="020F0502020204030204"/>
                <a:cs typeface="Calibri" panose="020F0502020204030204"/>
              </a:rPr>
              <a:t>calculated columns</a:t>
            </a:r>
            <a:r>
              <a:rPr sz="2000" b="1" i="1"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and</a:t>
            </a:r>
            <a:r>
              <a:rPr sz="2000" spc="10" dirty="0">
                <a:solidFill>
                  <a:srgbClr val="252525"/>
                </a:solidFill>
                <a:latin typeface="Calibri" panose="020F0502020204030204"/>
                <a:cs typeface="Calibri" panose="020F0502020204030204"/>
              </a:rPr>
              <a:t> </a:t>
            </a:r>
            <a:r>
              <a:rPr sz="2000" b="1" i="1" spc="-5" dirty="0">
                <a:solidFill>
                  <a:srgbClr val="252525"/>
                </a:solidFill>
                <a:latin typeface="Calibri" panose="020F0502020204030204"/>
                <a:cs typeface="Calibri" panose="020F0502020204030204"/>
              </a:rPr>
              <a:t>measures</a:t>
            </a:r>
            <a:r>
              <a:rPr sz="2000" b="1" i="1" spc="10" dirty="0">
                <a:solidFill>
                  <a:srgbClr val="252525"/>
                </a:solidFill>
                <a:latin typeface="Calibri" panose="020F0502020204030204"/>
                <a:cs typeface="Calibri" panose="020F0502020204030204"/>
              </a:rPr>
              <a:t> </a:t>
            </a:r>
            <a:r>
              <a:rPr sz="2000" spc="-15" dirty="0">
                <a:solidFill>
                  <a:srgbClr val="252525"/>
                </a:solidFill>
                <a:latin typeface="Calibri" panose="020F0502020204030204"/>
                <a:cs typeface="Calibri" panose="020F0502020204030204"/>
              </a:rPr>
              <a:t>to</a:t>
            </a:r>
            <a:r>
              <a:rPr sz="2000" spc="5" dirty="0">
                <a:solidFill>
                  <a:srgbClr val="252525"/>
                </a:solidFill>
                <a:latin typeface="Calibri" panose="020F0502020204030204"/>
                <a:cs typeface="Calibri" panose="020F0502020204030204"/>
              </a:rPr>
              <a:t> </a:t>
            </a:r>
            <a:r>
              <a:rPr sz="2000" spc="-15" dirty="0">
                <a:solidFill>
                  <a:srgbClr val="252525"/>
                </a:solidFill>
                <a:latin typeface="Calibri" panose="020F0502020204030204"/>
                <a:cs typeface="Calibri" panose="020F0502020204030204"/>
              </a:rPr>
              <a:t>your</a:t>
            </a:r>
            <a:r>
              <a:rPr sz="2000"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model,</a:t>
            </a:r>
            <a:r>
              <a:rPr sz="2000" spc="10"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using</a:t>
            </a:r>
            <a:r>
              <a:rPr sz="2000" spc="5"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intuitive</a:t>
            </a:r>
            <a:r>
              <a:rPr sz="2000" spc="40" dirty="0">
                <a:solidFill>
                  <a:srgbClr val="252525"/>
                </a:solidFill>
                <a:latin typeface="Calibri" panose="020F0502020204030204"/>
                <a:cs typeface="Calibri" panose="020F0502020204030204"/>
              </a:rPr>
              <a:t> </a:t>
            </a:r>
            <a:r>
              <a:rPr sz="2000" spc="-20" dirty="0">
                <a:solidFill>
                  <a:srgbClr val="252525"/>
                </a:solidFill>
                <a:latin typeface="Calibri" panose="020F0502020204030204"/>
                <a:cs typeface="Calibri" panose="020F0502020204030204"/>
              </a:rPr>
              <a:t>syntax</a:t>
            </a:r>
            <a:endParaRPr sz="2000" dirty="0">
              <a:latin typeface="Calibri" panose="020F0502020204030204"/>
              <a:cs typeface="Calibri" panose="020F0502020204030204"/>
            </a:endParaRPr>
          </a:p>
          <a:p>
            <a:pPr marL="927100" indent="-457200">
              <a:lnSpc>
                <a:spcPct val="100000"/>
              </a:lnSpc>
              <a:spcBef>
                <a:spcPts val="1200"/>
              </a:spcBef>
              <a:buFont typeface="Arial MT"/>
              <a:buChar char="•"/>
              <a:tabLst>
                <a:tab pos="926465" algn="l"/>
                <a:tab pos="927100" algn="l"/>
              </a:tabLst>
            </a:pPr>
            <a:r>
              <a:rPr sz="2000" spc="-5" dirty="0">
                <a:solidFill>
                  <a:srgbClr val="252525"/>
                </a:solidFill>
                <a:latin typeface="Calibri" panose="020F0502020204030204"/>
                <a:cs typeface="Calibri" panose="020F0502020204030204"/>
              </a:rPr>
              <a:t>Go</a:t>
            </a:r>
            <a:r>
              <a:rPr sz="2000" dirty="0">
                <a:solidFill>
                  <a:srgbClr val="252525"/>
                </a:solidFill>
                <a:latin typeface="Calibri" panose="020F0502020204030204"/>
                <a:cs typeface="Calibri" panose="020F0502020204030204"/>
              </a:rPr>
              <a:t> </a:t>
            </a:r>
            <a:r>
              <a:rPr sz="2000" spc="-15" dirty="0">
                <a:solidFill>
                  <a:srgbClr val="252525"/>
                </a:solidFill>
                <a:latin typeface="Calibri" panose="020F0502020204030204"/>
                <a:cs typeface="Calibri" panose="020F0502020204030204"/>
              </a:rPr>
              <a:t>beyond</a:t>
            </a:r>
            <a:r>
              <a:rPr sz="2000"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the</a:t>
            </a:r>
            <a:r>
              <a:rPr sz="2000"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capabilities</a:t>
            </a:r>
            <a:r>
              <a:rPr sz="2000" spc="2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of traditional</a:t>
            </a:r>
            <a:r>
              <a:rPr sz="2000" spc="25"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“grid-style”</a:t>
            </a:r>
            <a:r>
              <a:rPr sz="2000" spc="20"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formulas,</a:t>
            </a:r>
            <a:r>
              <a:rPr sz="2000" spc="20"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with</a:t>
            </a:r>
            <a:r>
              <a:rPr sz="2000"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powerful</a:t>
            </a:r>
            <a:r>
              <a:rPr sz="2000"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and</a:t>
            </a:r>
            <a:r>
              <a:rPr sz="2000"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flexible</a:t>
            </a:r>
            <a:r>
              <a:rPr sz="2000" spc="30"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functions</a:t>
            </a:r>
            <a:endParaRPr sz="2000" dirty="0">
              <a:latin typeface="Calibri" panose="020F0502020204030204"/>
              <a:cs typeface="Calibri" panose="020F0502020204030204"/>
            </a:endParaRPr>
          </a:p>
          <a:p>
            <a:pPr marL="927100">
              <a:lnSpc>
                <a:spcPct val="100000"/>
              </a:lnSpc>
            </a:pPr>
            <a:r>
              <a:rPr sz="2000" spc="-5" dirty="0">
                <a:solidFill>
                  <a:srgbClr val="252525"/>
                </a:solidFill>
                <a:latin typeface="Calibri" panose="020F0502020204030204"/>
                <a:cs typeface="Calibri" panose="020F0502020204030204"/>
              </a:rPr>
              <a:t>built</a:t>
            </a:r>
            <a:r>
              <a:rPr sz="2000"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specifically</a:t>
            </a:r>
            <a:r>
              <a:rPr sz="2000" spc="20" dirty="0">
                <a:solidFill>
                  <a:srgbClr val="252525"/>
                </a:solidFill>
                <a:latin typeface="Calibri" panose="020F0502020204030204"/>
                <a:cs typeface="Calibri" panose="020F0502020204030204"/>
              </a:rPr>
              <a:t> </a:t>
            </a:r>
            <a:r>
              <a:rPr sz="2000" spc="-15" dirty="0">
                <a:solidFill>
                  <a:srgbClr val="252525"/>
                </a:solidFill>
                <a:latin typeface="Calibri" panose="020F0502020204030204"/>
                <a:cs typeface="Calibri" panose="020F0502020204030204"/>
              </a:rPr>
              <a:t>to</a:t>
            </a:r>
            <a:r>
              <a:rPr sz="2000" spc="-5"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work</a:t>
            </a:r>
            <a:r>
              <a:rPr sz="2000" spc="-5" dirty="0">
                <a:solidFill>
                  <a:srgbClr val="252525"/>
                </a:solidFill>
                <a:latin typeface="Calibri" panose="020F0502020204030204"/>
                <a:cs typeface="Calibri" panose="020F0502020204030204"/>
              </a:rPr>
              <a:t> with</a:t>
            </a:r>
            <a:r>
              <a:rPr sz="2000" spc="10"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relational</a:t>
            </a:r>
            <a:r>
              <a:rPr sz="2000" spc="15" dirty="0">
                <a:solidFill>
                  <a:srgbClr val="252525"/>
                </a:solidFill>
                <a:latin typeface="Calibri" panose="020F0502020204030204"/>
                <a:cs typeface="Calibri" panose="020F0502020204030204"/>
              </a:rPr>
              <a:t> </a:t>
            </a:r>
            <a:r>
              <a:rPr sz="2000" spc="-15" dirty="0">
                <a:solidFill>
                  <a:srgbClr val="252525"/>
                </a:solidFill>
                <a:latin typeface="Calibri" panose="020F0502020204030204"/>
                <a:cs typeface="Calibri" panose="020F0502020204030204"/>
              </a:rPr>
              <a:t>data</a:t>
            </a:r>
            <a:r>
              <a:rPr sz="2000"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models</a:t>
            </a:r>
            <a:endParaRPr sz="2000" dirty="0">
              <a:latin typeface="Calibri" panose="020F0502020204030204"/>
              <a:cs typeface="Calibri" panose="020F0502020204030204"/>
            </a:endParaRPr>
          </a:p>
          <a:p>
            <a:pPr>
              <a:lnSpc>
                <a:spcPct val="100000"/>
              </a:lnSpc>
              <a:spcBef>
                <a:spcPts val="50"/>
              </a:spcBef>
            </a:pPr>
            <a:endParaRPr sz="2650" dirty="0">
              <a:latin typeface="Calibri" panose="020F0502020204030204"/>
              <a:cs typeface="Calibri" panose="020F0502020204030204"/>
            </a:endParaRPr>
          </a:p>
          <a:p>
            <a:pPr marL="59055" algn="ctr">
              <a:lnSpc>
                <a:spcPct val="100000"/>
              </a:lnSpc>
              <a:spcBef>
                <a:spcPts val="5"/>
              </a:spcBef>
            </a:pPr>
            <a:r>
              <a:rPr sz="2000" b="1" u="heavy" spc="-30" dirty="0">
                <a:solidFill>
                  <a:srgbClr val="404040"/>
                </a:solidFill>
                <a:uFill>
                  <a:solidFill>
                    <a:srgbClr val="404040"/>
                  </a:solidFill>
                </a:uFill>
                <a:latin typeface="Calibri" panose="020F0502020204030204"/>
                <a:cs typeface="Calibri" panose="020F0502020204030204"/>
              </a:rPr>
              <a:t>Two</a:t>
            </a:r>
            <a:r>
              <a:rPr sz="2000" b="1" u="heavy" spc="-15" dirty="0">
                <a:solidFill>
                  <a:srgbClr val="404040"/>
                </a:solidFill>
                <a:uFill>
                  <a:solidFill>
                    <a:srgbClr val="404040"/>
                  </a:solidFill>
                </a:uFill>
                <a:latin typeface="Calibri" panose="020F0502020204030204"/>
                <a:cs typeface="Calibri" panose="020F0502020204030204"/>
              </a:rPr>
              <a:t> </a:t>
            </a:r>
            <a:r>
              <a:rPr sz="2000" b="1" u="heavy" spc="-25" dirty="0">
                <a:solidFill>
                  <a:srgbClr val="404040"/>
                </a:solidFill>
                <a:uFill>
                  <a:solidFill>
                    <a:srgbClr val="404040"/>
                  </a:solidFill>
                </a:uFill>
                <a:latin typeface="Calibri" panose="020F0502020204030204"/>
                <a:cs typeface="Calibri" panose="020F0502020204030204"/>
              </a:rPr>
              <a:t>ways</a:t>
            </a:r>
            <a:r>
              <a:rPr sz="2000" b="1" u="heavy" spc="-5" dirty="0">
                <a:solidFill>
                  <a:srgbClr val="404040"/>
                </a:solidFill>
                <a:uFill>
                  <a:solidFill>
                    <a:srgbClr val="404040"/>
                  </a:solidFill>
                </a:uFill>
                <a:latin typeface="Calibri" panose="020F0502020204030204"/>
                <a:cs typeface="Calibri" panose="020F0502020204030204"/>
              </a:rPr>
              <a:t> </a:t>
            </a:r>
            <a:r>
              <a:rPr sz="2000" b="1" u="heavy" spc="-15" dirty="0">
                <a:solidFill>
                  <a:srgbClr val="404040"/>
                </a:solidFill>
                <a:uFill>
                  <a:solidFill>
                    <a:srgbClr val="404040"/>
                  </a:solidFill>
                </a:uFill>
                <a:latin typeface="Calibri" panose="020F0502020204030204"/>
                <a:cs typeface="Calibri" panose="020F0502020204030204"/>
              </a:rPr>
              <a:t>to</a:t>
            </a:r>
            <a:r>
              <a:rPr sz="2000" b="1" u="heavy" spc="-25" dirty="0">
                <a:solidFill>
                  <a:srgbClr val="404040"/>
                </a:solidFill>
                <a:uFill>
                  <a:solidFill>
                    <a:srgbClr val="404040"/>
                  </a:solidFill>
                </a:uFill>
                <a:latin typeface="Calibri" panose="020F0502020204030204"/>
                <a:cs typeface="Calibri" panose="020F0502020204030204"/>
              </a:rPr>
              <a:t> </a:t>
            </a:r>
            <a:r>
              <a:rPr sz="2000" b="1" u="heavy" spc="-5" dirty="0">
                <a:solidFill>
                  <a:srgbClr val="404040"/>
                </a:solidFill>
                <a:uFill>
                  <a:solidFill>
                    <a:srgbClr val="404040"/>
                  </a:solidFill>
                </a:uFill>
                <a:latin typeface="Calibri" panose="020F0502020204030204"/>
                <a:cs typeface="Calibri" panose="020F0502020204030204"/>
              </a:rPr>
              <a:t>use </a:t>
            </a:r>
            <a:r>
              <a:rPr sz="2000" b="1" u="heavy" spc="-20" dirty="0">
                <a:solidFill>
                  <a:srgbClr val="404040"/>
                </a:solidFill>
                <a:uFill>
                  <a:solidFill>
                    <a:srgbClr val="404040"/>
                  </a:solidFill>
                </a:uFill>
                <a:latin typeface="Calibri" panose="020F0502020204030204"/>
                <a:cs typeface="Calibri" panose="020F0502020204030204"/>
              </a:rPr>
              <a:t>DAX</a:t>
            </a:r>
            <a:endParaRPr sz="2000" dirty="0">
              <a:latin typeface="Calibri" panose="020F0502020204030204"/>
              <a:cs typeface="Calibri" panose="020F0502020204030204"/>
            </a:endParaRPr>
          </a:p>
        </p:txBody>
      </p:sp>
      <p:sp>
        <p:nvSpPr>
          <p:cNvPr id="28" name="object 23"/>
          <p:cNvSpPr txBox="1"/>
          <p:nvPr/>
        </p:nvSpPr>
        <p:spPr>
          <a:xfrm>
            <a:off x="2586051" y="3740786"/>
            <a:ext cx="1918970" cy="269875"/>
          </a:xfrm>
          <a:prstGeom prst="rect">
            <a:avLst/>
          </a:prstGeom>
        </p:spPr>
        <p:txBody>
          <a:bodyPr vert="horz" wrap="square" lIns="0" tIns="0" rIns="0" bIns="0" rtlCol="0">
            <a:spAutoFit/>
          </a:bodyPr>
          <a:p>
            <a:pPr marL="12700">
              <a:lnSpc>
                <a:spcPts val="2060"/>
              </a:lnSpc>
            </a:pPr>
            <a:r>
              <a:rPr sz="1800" i="1">
                <a:solidFill>
                  <a:srgbClr val="404040"/>
                </a:solidFill>
                <a:latin typeface="Calibri" panose="020F0502020204030204"/>
                <a:cs typeface="Calibri" panose="020F0502020204030204"/>
              </a:rPr>
              <a:t>1)</a:t>
            </a:r>
            <a:r>
              <a:rPr sz="1800" i="1" spc="-15">
                <a:solidFill>
                  <a:srgbClr val="404040"/>
                </a:solidFill>
                <a:latin typeface="Calibri" panose="020F0502020204030204"/>
                <a:cs typeface="Calibri" panose="020F0502020204030204"/>
              </a:rPr>
              <a:t> </a:t>
            </a:r>
            <a:r>
              <a:rPr sz="1600" b="1" i="1" spc="-5">
                <a:solidFill>
                  <a:srgbClr val="E6AE00"/>
                </a:solidFill>
                <a:latin typeface="Calibri" panose="020F0502020204030204"/>
                <a:cs typeface="Calibri" panose="020F0502020204030204"/>
              </a:rPr>
              <a:t>Calculated</a:t>
            </a:r>
            <a:r>
              <a:rPr sz="1600" b="1" i="1" spc="-30">
                <a:solidFill>
                  <a:srgbClr val="E6AE00"/>
                </a:solidFill>
                <a:latin typeface="Calibri" panose="020F0502020204030204"/>
                <a:cs typeface="Calibri" panose="020F0502020204030204"/>
              </a:rPr>
              <a:t> </a:t>
            </a:r>
            <a:r>
              <a:rPr sz="1600" b="1" i="1">
                <a:solidFill>
                  <a:srgbClr val="E6AE00"/>
                </a:solidFill>
                <a:latin typeface="Calibri" panose="020F0502020204030204"/>
                <a:cs typeface="Calibri" panose="020F0502020204030204"/>
              </a:rPr>
              <a:t>Columns</a:t>
            </a:r>
            <a:endParaRPr sz="1600">
              <a:latin typeface="Calibri" panose="020F0502020204030204"/>
              <a:cs typeface="Calibri" panose="020F0502020204030204"/>
            </a:endParaRPr>
          </a:p>
        </p:txBody>
      </p:sp>
      <p:sp>
        <p:nvSpPr>
          <p:cNvPr id="29" name="object 26"/>
          <p:cNvSpPr txBox="1"/>
          <p:nvPr/>
        </p:nvSpPr>
        <p:spPr>
          <a:xfrm>
            <a:off x="7688910" y="3740786"/>
            <a:ext cx="1088390" cy="269875"/>
          </a:xfrm>
          <a:prstGeom prst="rect">
            <a:avLst/>
          </a:prstGeom>
        </p:spPr>
        <p:txBody>
          <a:bodyPr vert="horz" wrap="square" lIns="0" tIns="0" rIns="0" bIns="0" rtlCol="0">
            <a:spAutoFit/>
          </a:bodyPr>
          <a:p>
            <a:pPr marL="12700">
              <a:lnSpc>
                <a:spcPts val="2060"/>
              </a:lnSpc>
            </a:pPr>
            <a:r>
              <a:rPr sz="1800" i="1">
                <a:solidFill>
                  <a:srgbClr val="404040"/>
                </a:solidFill>
                <a:latin typeface="Calibri" panose="020F0502020204030204"/>
                <a:cs typeface="Calibri" panose="020F0502020204030204"/>
              </a:rPr>
              <a:t>2)</a:t>
            </a:r>
            <a:r>
              <a:rPr sz="1800" i="1" spc="-65">
                <a:solidFill>
                  <a:srgbClr val="404040"/>
                </a:solidFill>
                <a:latin typeface="Calibri" panose="020F0502020204030204"/>
                <a:cs typeface="Calibri" panose="020F0502020204030204"/>
              </a:rPr>
              <a:t> </a:t>
            </a:r>
            <a:r>
              <a:rPr sz="1600" b="1" i="1">
                <a:solidFill>
                  <a:srgbClr val="E6AE00"/>
                </a:solidFill>
                <a:latin typeface="Calibri" panose="020F0502020204030204"/>
                <a:cs typeface="Calibri" panose="020F0502020204030204"/>
              </a:rPr>
              <a:t>Measures</a:t>
            </a:r>
            <a:endParaRPr sz="1600">
              <a:latin typeface="Calibri" panose="020F0502020204030204"/>
              <a:cs typeface="Calibri" panose="020F0502020204030204"/>
            </a:endParaRPr>
          </a:p>
        </p:txBody>
      </p:sp>
      <p:sp>
        <p:nvSpPr>
          <p:cNvPr id="30" name="object 27"/>
          <p:cNvSpPr/>
          <p:nvPr/>
        </p:nvSpPr>
        <p:spPr>
          <a:xfrm>
            <a:off x="7208470" y="3337687"/>
            <a:ext cx="1005840" cy="401955"/>
          </a:xfrm>
          <a:custGeom>
            <a:avLst/>
            <a:gdLst/>
            <a:ahLst/>
            <a:cxnLst/>
            <a:rect l="l" t="t" r="r" b="b"/>
            <a:pathLst>
              <a:path w="1005840" h="401954">
                <a:moveTo>
                  <a:pt x="958715" y="337651"/>
                </a:moveTo>
                <a:lnTo>
                  <a:pt x="935990" y="347853"/>
                </a:lnTo>
                <a:lnTo>
                  <a:pt x="1002029" y="401701"/>
                </a:lnTo>
                <a:lnTo>
                  <a:pt x="1004232" y="348996"/>
                </a:lnTo>
                <a:lnTo>
                  <a:pt x="964438" y="348996"/>
                </a:lnTo>
                <a:lnTo>
                  <a:pt x="960009" y="339167"/>
                </a:lnTo>
                <a:lnTo>
                  <a:pt x="958715" y="337651"/>
                </a:lnTo>
                <a:close/>
              </a:path>
              <a:path w="1005840" h="401954">
                <a:moveTo>
                  <a:pt x="960009" y="339167"/>
                </a:moveTo>
                <a:lnTo>
                  <a:pt x="964438" y="348996"/>
                </a:lnTo>
                <a:lnTo>
                  <a:pt x="983323" y="340487"/>
                </a:lnTo>
                <a:lnTo>
                  <a:pt x="961136" y="340487"/>
                </a:lnTo>
                <a:lnTo>
                  <a:pt x="960009" y="339167"/>
                </a:lnTo>
                <a:close/>
              </a:path>
              <a:path w="1005840" h="401954">
                <a:moveTo>
                  <a:pt x="1005586" y="316611"/>
                </a:moveTo>
                <a:lnTo>
                  <a:pt x="982380" y="327028"/>
                </a:lnTo>
                <a:lnTo>
                  <a:pt x="987551" y="338582"/>
                </a:lnTo>
                <a:lnTo>
                  <a:pt x="964438" y="348996"/>
                </a:lnTo>
                <a:lnTo>
                  <a:pt x="1004232" y="348996"/>
                </a:lnTo>
                <a:lnTo>
                  <a:pt x="1005586" y="316611"/>
                </a:lnTo>
                <a:close/>
              </a:path>
              <a:path w="1005840" h="401954">
                <a:moveTo>
                  <a:pt x="959230" y="337439"/>
                </a:moveTo>
                <a:lnTo>
                  <a:pt x="960009" y="339167"/>
                </a:lnTo>
                <a:lnTo>
                  <a:pt x="961136" y="340487"/>
                </a:lnTo>
                <a:lnTo>
                  <a:pt x="959230" y="337439"/>
                </a:lnTo>
                <a:close/>
              </a:path>
              <a:path w="1005840" h="401954">
                <a:moveTo>
                  <a:pt x="987040" y="337439"/>
                </a:moveTo>
                <a:lnTo>
                  <a:pt x="959230" y="337439"/>
                </a:lnTo>
                <a:lnTo>
                  <a:pt x="961136" y="340487"/>
                </a:lnTo>
                <a:lnTo>
                  <a:pt x="983323" y="340487"/>
                </a:lnTo>
                <a:lnTo>
                  <a:pt x="987551" y="338582"/>
                </a:lnTo>
                <a:lnTo>
                  <a:pt x="987040" y="337439"/>
                </a:lnTo>
                <a:close/>
              </a:path>
              <a:path w="1005840" h="401954">
                <a:moveTo>
                  <a:pt x="982380" y="327028"/>
                </a:moveTo>
                <a:lnTo>
                  <a:pt x="958715" y="337651"/>
                </a:lnTo>
                <a:lnTo>
                  <a:pt x="960009" y="339167"/>
                </a:lnTo>
                <a:lnTo>
                  <a:pt x="959230" y="337439"/>
                </a:lnTo>
                <a:lnTo>
                  <a:pt x="987040" y="337439"/>
                </a:lnTo>
                <a:lnTo>
                  <a:pt x="982380" y="327028"/>
                </a:lnTo>
                <a:close/>
              </a:path>
              <a:path w="1005840" h="401954">
                <a:moveTo>
                  <a:pt x="975597" y="330073"/>
                </a:moveTo>
                <a:lnTo>
                  <a:pt x="952246" y="330073"/>
                </a:lnTo>
                <a:lnTo>
                  <a:pt x="953007" y="330962"/>
                </a:lnTo>
                <a:lnTo>
                  <a:pt x="958715" y="337651"/>
                </a:lnTo>
                <a:lnTo>
                  <a:pt x="975597" y="330073"/>
                </a:lnTo>
                <a:close/>
              </a:path>
              <a:path w="1005840" h="401954">
                <a:moveTo>
                  <a:pt x="952990" y="330945"/>
                </a:moveTo>
                <a:close/>
              </a:path>
              <a:path w="1005840" h="401954">
                <a:moveTo>
                  <a:pt x="968283" y="310388"/>
                </a:moveTo>
                <a:lnTo>
                  <a:pt x="930275" y="310388"/>
                </a:lnTo>
                <a:lnTo>
                  <a:pt x="942848" y="321056"/>
                </a:lnTo>
                <a:lnTo>
                  <a:pt x="952990" y="330945"/>
                </a:lnTo>
                <a:lnTo>
                  <a:pt x="952246" y="330073"/>
                </a:lnTo>
                <a:lnTo>
                  <a:pt x="975597" y="330073"/>
                </a:lnTo>
                <a:lnTo>
                  <a:pt x="982380" y="327028"/>
                </a:lnTo>
                <a:lnTo>
                  <a:pt x="981582" y="325247"/>
                </a:lnTo>
                <a:lnTo>
                  <a:pt x="971042" y="313055"/>
                </a:lnTo>
                <a:lnTo>
                  <a:pt x="968283" y="310388"/>
                </a:lnTo>
                <a:close/>
              </a:path>
              <a:path w="1005840" h="401954">
                <a:moveTo>
                  <a:pt x="942213" y="320548"/>
                </a:moveTo>
                <a:lnTo>
                  <a:pt x="942739" y="321056"/>
                </a:lnTo>
                <a:lnTo>
                  <a:pt x="942213" y="320548"/>
                </a:lnTo>
                <a:close/>
              </a:path>
              <a:path w="1005840" h="401954">
                <a:moveTo>
                  <a:pt x="963422" y="305689"/>
                </a:moveTo>
                <a:lnTo>
                  <a:pt x="923671" y="305689"/>
                </a:lnTo>
                <a:lnTo>
                  <a:pt x="930910" y="311023"/>
                </a:lnTo>
                <a:lnTo>
                  <a:pt x="930275" y="310388"/>
                </a:lnTo>
                <a:lnTo>
                  <a:pt x="968283" y="310388"/>
                </a:lnTo>
                <a:lnTo>
                  <a:pt x="963422" y="305689"/>
                </a:lnTo>
                <a:close/>
              </a:path>
              <a:path w="1005840" h="401954">
                <a:moveTo>
                  <a:pt x="957664" y="300355"/>
                </a:moveTo>
                <a:lnTo>
                  <a:pt x="916177" y="300355"/>
                </a:lnTo>
                <a:lnTo>
                  <a:pt x="923798" y="305816"/>
                </a:lnTo>
                <a:lnTo>
                  <a:pt x="963422" y="305689"/>
                </a:lnTo>
                <a:lnTo>
                  <a:pt x="959612" y="302006"/>
                </a:lnTo>
                <a:lnTo>
                  <a:pt x="957664" y="300355"/>
                </a:lnTo>
                <a:close/>
              </a:path>
              <a:path w="1005840" h="401954">
                <a:moveTo>
                  <a:pt x="951371" y="295021"/>
                </a:moveTo>
                <a:lnTo>
                  <a:pt x="908050" y="295021"/>
                </a:lnTo>
                <a:lnTo>
                  <a:pt x="916431" y="300609"/>
                </a:lnTo>
                <a:lnTo>
                  <a:pt x="916177" y="300355"/>
                </a:lnTo>
                <a:lnTo>
                  <a:pt x="957664" y="300355"/>
                </a:lnTo>
                <a:lnTo>
                  <a:pt x="951371" y="295021"/>
                </a:lnTo>
                <a:close/>
              </a:path>
              <a:path w="1005840" h="401954">
                <a:moveTo>
                  <a:pt x="889889" y="284353"/>
                </a:moveTo>
                <a:lnTo>
                  <a:pt x="899668" y="289941"/>
                </a:lnTo>
                <a:lnTo>
                  <a:pt x="908431" y="295275"/>
                </a:lnTo>
                <a:lnTo>
                  <a:pt x="908050" y="295021"/>
                </a:lnTo>
                <a:lnTo>
                  <a:pt x="951371" y="295021"/>
                </a:lnTo>
                <a:lnTo>
                  <a:pt x="946276" y="290703"/>
                </a:lnTo>
                <a:lnTo>
                  <a:pt x="937635" y="284480"/>
                </a:lnTo>
                <a:lnTo>
                  <a:pt x="890270" y="284480"/>
                </a:lnTo>
                <a:lnTo>
                  <a:pt x="889889" y="284353"/>
                </a:lnTo>
                <a:close/>
              </a:path>
              <a:path w="1005840" h="401954">
                <a:moveTo>
                  <a:pt x="899414" y="289814"/>
                </a:moveTo>
                <a:lnTo>
                  <a:pt x="899623" y="289941"/>
                </a:lnTo>
                <a:lnTo>
                  <a:pt x="899414" y="289814"/>
                </a:lnTo>
                <a:close/>
              </a:path>
              <a:path w="1005840" h="401954">
                <a:moveTo>
                  <a:pt x="911826" y="267589"/>
                </a:moveTo>
                <a:lnTo>
                  <a:pt x="857376" y="267589"/>
                </a:lnTo>
                <a:lnTo>
                  <a:pt x="869188" y="273304"/>
                </a:lnTo>
                <a:lnTo>
                  <a:pt x="868934" y="273304"/>
                </a:lnTo>
                <a:lnTo>
                  <a:pt x="880110" y="279019"/>
                </a:lnTo>
                <a:lnTo>
                  <a:pt x="890270" y="284480"/>
                </a:lnTo>
                <a:lnTo>
                  <a:pt x="937635" y="284480"/>
                </a:lnTo>
                <a:lnTo>
                  <a:pt x="930655" y="279527"/>
                </a:lnTo>
                <a:lnTo>
                  <a:pt x="921893" y="273685"/>
                </a:lnTo>
                <a:lnTo>
                  <a:pt x="912495" y="267970"/>
                </a:lnTo>
                <a:lnTo>
                  <a:pt x="911826" y="267589"/>
                </a:lnTo>
                <a:close/>
              </a:path>
              <a:path w="1005840" h="401954">
                <a:moveTo>
                  <a:pt x="879855" y="278892"/>
                </a:moveTo>
                <a:lnTo>
                  <a:pt x="880092" y="279019"/>
                </a:lnTo>
                <a:lnTo>
                  <a:pt x="879855" y="278892"/>
                </a:lnTo>
                <a:close/>
              </a:path>
              <a:path w="1005840" h="401954">
                <a:moveTo>
                  <a:pt x="901766" y="261874"/>
                </a:moveTo>
                <a:lnTo>
                  <a:pt x="845057" y="261874"/>
                </a:lnTo>
                <a:lnTo>
                  <a:pt x="857630" y="267716"/>
                </a:lnTo>
                <a:lnTo>
                  <a:pt x="857376" y="267589"/>
                </a:lnTo>
                <a:lnTo>
                  <a:pt x="911826" y="267589"/>
                </a:lnTo>
                <a:lnTo>
                  <a:pt x="901766" y="261874"/>
                </a:lnTo>
                <a:close/>
              </a:path>
              <a:path w="1005840" h="401954">
                <a:moveTo>
                  <a:pt x="891056" y="256032"/>
                </a:moveTo>
                <a:lnTo>
                  <a:pt x="831723" y="256032"/>
                </a:lnTo>
                <a:lnTo>
                  <a:pt x="845185" y="262001"/>
                </a:lnTo>
                <a:lnTo>
                  <a:pt x="845057" y="261874"/>
                </a:lnTo>
                <a:lnTo>
                  <a:pt x="901766" y="261874"/>
                </a:lnTo>
                <a:lnTo>
                  <a:pt x="891794" y="256413"/>
                </a:lnTo>
                <a:lnTo>
                  <a:pt x="891056" y="256032"/>
                </a:lnTo>
                <a:close/>
              </a:path>
              <a:path w="1005840" h="401954">
                <a:moveTo>
                  <a:pt x="867323" y="244221"/>
                </a:moveTo>
                <a:lnTo>
                  <a:pt x="802640" y="244221"/>
                </a:lnTo>
                <a:lnTo>
                  <a:pt x="817752" y="250190"/>
                </a:lnTo>
                <a:lnTo>
                  <a:pt x="831850" y="256159"/>
                </a:lnTo>
                <a:lnTo>
                  <a:pt x="891056" y="256032"/>
                </a:lnTo>
                <a:lnTo>
                  <a:pt x="880491" y="250571"/>
                </a:lnTo>
                <a:lnTo>
                  <a:pt x="868426" y="244729"/>
                </a:lnTo>
                <a:lnTo>
                  <a:pt x="867323" y="244221"/>
                </a:lnTo>
                <a:close/>
              </a:path>
              <a:path w="1005840" h="401954">
                <a:moveTo>
                  <a:pt x="839946" y="232029"/>
                </a:moveTo>
                <a:lnTo>
                  <a:pt x="770001" y="232029"/>
                </a:lnTo>
                <a:lnTo>
                  <a:pt x="786892" y="238252"/>
                </a:lnTo>
                <a:lnTo>
                  <a:pt x="802894" y="244348"/>
                </a:lnTo>
                <a:lnTo>
                  <a:pt x="802640" y="244221"/>
                </a:lnTo>
                <a:lnTo>
                  <a:pt x="867323" y="244221"/>
                </a:lnTo>
                <a:lnTo>
                  <a:pt x="855472" y="238760"/>
                </a:lnTo>
                <a:lnTo>
                  <a:pt x="841755" y="232791"/>
                </a:lnTo>
                <a:lnTo>
                  <a:pt x="839946" y="232029"/>
                </a:lnTo>
                <a:close/>
              </a:path>
              <a:path w="1005840" h="401954">
                <a:moveTo>
                  <a:pt x="825036" y="225806"/>
                </a:moveTo>
                <a:lnTo>
                  <a:pt x="752475" y="225806"/>
                </a:lnTo>
                <a:lnTo>
                  <a:pt x="770127" y="232156"/>
                </a:lnTo>
                <a:lnTo>
                  <a:pt x="770001" y="232029"/>
                </a:lnTo>
                <a:lnTo>
                  <a:pt x="839946" y="232029"/>
                </a:lnTo>
                <a:lnTo>
                  <a:pt x="827277" y="226695"/>
                </a:lnTo>
                <a:lnTo>
                  <a:pt x="825036" y="225806"/>
                </a:lnTo>
                <a:close/>
              </a:path>
              <a:path w="1005840" h="401954">
                <a:moveTo>
                  <a:pt x="791911" y="213106"/>
                </a:moveTo>
                <a:lnTo>
                  <a:pt x="714755" y="213106"/>
                </a:lnTo>
                <a:lnTo>
                  <a:pt x="752601" y="225933"/>
                </a:lnTo>
                <a:lnTo>
                  <a:pt x="825036" y="225806"/>
                </a:lnTo>
                <a:lnTo>
                  <a:pt x="811911" y="220599"/>
                </a:lnTo>
                <a:lnTo>
                  <a:pt x="791911" y="213106"/>
                </a:lnTo>
                <a:close/>
              </a:path>
              <a:path w="1005840" h="401954">
                <a:moveTo>
                  <a:pt x="736577" y="193675"/>
                </a:moveTo>
                <a:lnTo>
                  <a:pt x="652526" y="193675"/>
                </a:lnTo>
                <a:lnTo>
                  <a:pt x="674116" y="200279"/>
                </a:lnTo>
                <a:lnTo>
                  <a:pt x="714882" y="213233"/>
                </a:lnTo>
                <a:lnTo>
                  <a:pt x="791911" y="213106"/>
                </a:lnTo>
                <a:lnTo>
                  <a:pt x="778637" y="208153"/>
                </a:lnTo>
                <a:lnTo>
                  <a:pt x="736577" y="193675"/>
                </a:lnTo>
                <a:close/>
              </a:path>
              <a:path w="1005840" h="401954">
                <a:moveTo>
                  <a:pt x="651343" y="166878"/>
                </a:moveTo>
                <a:lnTo>
                  <a:pt x="560324" y="166878"/>
                </a:lnTo>
                <a:lnTo>
                  <a:pt x="607695" y="180467"/>
                </a:lnTo>
                <a:lnTo>
                  <a:pt x="652652" y="193802"/>
                </a:lnTo>
                <a:lnTo>
                  <a:pt x="736577" y="193675"/>
                </a:lnTo>
                <a:lnTo>
                  <a:pt x="722756" y="188976"/>
                </a:lnTo>
                <a:lnTo>
                  <a:pt x="681609" y="176022"/>
                </a:lnTo>
                <a:lnTo>
                  <a:pt x="651343" y="166878"/>
                </a:lnTo>
                <a:close/>
              </a:path>
              <a:path w="1005840" h="401954">
                <a:moveTo>
                  <a:pt x="6096" y="0"/>
                </a:moveTo>
                <a:lnTo>
                  <a:pt x="0" y="24638"/>
                </a:lnTo>
                <a:lnTo>
                  <a:pt x="236854" y="82677"/>
                </a:lnTo>
                <a:lnTo>
                  <a:pt x="350647" y="111252"/>
                </a:lnTo>
                <a:lnTo>
                  <a:pt x="510794" y="153289"/>
                </a:lnTo>
                <a:lnTo>
                  <a:pt x="560451" y="167005"/>
                </a:lnTo>
                <a:lnTo>
                  <a:pt x="560324" y="166878"/>
                </a:lnTo>
                <a:lnTo>
                  <a:pt x="651343" y="166878"/>
                </a:lnTo>
                <a:lnTo>
                  <a:pt x="567181" y="142494"/>
                </a:lnTo>
                <a:lnTo>
                  <a:pt x="411988" y="100838"/>
                </a:lnTo>
                <a:lnTo>
                  <a:pt x="6096" y="0"/>
                </a:lnTo>
                <a:close/>
              </a:path>
            </a:pathLst>
          </a:custGeom>
          <a:solidFill>
            <a:srgbClr val="E6AE00"/>
          </a:solidFill>
        </p:spPr>
        <p:txBody>
          <a:bodyPr wrap="square" lIns="0" tIns="0" rIns="0" bIns="0" rtlCol="0"/>
          <a:p/>
        </p:txBody>
      </p:sp>
      <p:sp>
        <p:nvSpPr>
          <p:cNvPr id="31" name="object 28"/>
          <p:cNvSpPr/>
          <p:nvPr/>
        </p:nvSpPr>
        <p:spPr>
          <a:xfrm>
            <a:off x="3758514" y="3337687"/>
            <a:ext cx="1006475" cy="401955"/>
          </a:xfrm>
          <a:custGeom>
            <a:avLst/>
            <a:gdLst/>
            <a:ahLst/>
            <a:cxnLst/>
            <a:rect l="l" t="t" r="r" b="b"/>
            <a:pathLst>
              <a:path w="1006475" h="401954">
                <a:moveTo>
                  <a:pt x="0" y="316611"/>
                </a:moveTo>
                <a:lnTo>
                  <a:pt x="3428" y="401701"/>
                </a:lnTo>
                <a:lnTo>
                  <a:pt x="68067" y="348996"/>
                </a:lnTo>
                <a:lnTo>
                  <a:pt x="41021" y="348996"/>
                </a:lnTo>
                <a:lnTo>
                  <a:pt x="17906" y="338582"/>
                </a:lnTo>
                <a:lnTo>
                  <a:pt x="23184" y="327037"/>
                </a:lnTo>
                <a:lnTo>
                  <a:pt x="0" y="316611"/>
                </a:lnTo>
                <a:close/>
              </a:path>
              <a:path w="1006475" h="401954">
                <a:moveTo>
                  <a:pt x="23184" y="327037"/>
                </a:moveTo>
                <a:lnTo>
                  <a:pt x="17906" y="338582"/>
                </a:lnTo>
                <a:lnTo>
                  <a:pt x="41021" y="348996"/>
                </a:lnTo>
                <a:lnTo>
                  <a:pt x="44948" y="340487"/>
                </a:lnTo>
                <a:lnTo>
                  <a:pt x="44323" y="340487"/>
                </a:lnTo>
                <a:lnTo>
                  <a:pt x="46344" y="337454"/>
                </a:lnTo>
                <a:lnTo>
                  <a:pt x="23184" y="327037"/>
                </a:lnTo>
                <a:close/>
              </a:path>
              <a:path w="1006475" h="401954">
                <a:moveTo>
                  <a:pt x="46780" y="337649"/>
                </a:moveTo>
                <a:lnTo>
                  <a:pt x="45661" y="338940"/>
                </a:lnTo>
                <a:lnTo>
                  <a:pt x="41021" y="348996"/>
                </a:lnTo>
                <a:lnTo>
                  <a:pt x="68067" y="348996"/>
                </a:lnTo>
                <a:lnTo>
                  <a:pt x="69468" y="347853"/>
                </a:lnTo>
                <a:lnTo>
                  <a:pt x="46780" y="337649"/>
                </a:lnTo>
                <a:close/>
              </a:path>
              <a:path w="1006475" h="401954">
                <a:moveTo>
                  <a:pt x="46345" y="337453"/>
                </a:moveTo>
                <a:lnTo>
                  <a:pt x="44323" y="340487"/>
                </a:lnTo>
                <a:lnTo>
                  <a:pt x="45661" y="338940"/>
                </a:lnTo>
                <a:lnTo>
                  <a:pt x="46345" y="337453"/>
                </a:lnTo>
                <a:close/>
              </a:path>
              <a:path w="1006475" h="401954">
                <a:moveTo>
                  <a:pt x="45661" y="338940"/>
                </a:moveTo>
                <a:lnTo>
                  <a:pt x="44323" y="340487"/>
                </a:lnTo>
                <a:lnTo>
                  <a:pt x="44948" y="340487"/>
                </a:lnTo>
                <a:lnTo>
                  <a:pt x="45661" y="338940"/>
                </a:lnTo>
                <a:close/>
              </a:path>
              <a:path w="1006475" h="401954">
                <a:moveTo>
                  <a:pt x="46347" y="337454"/>
                </a:moveTo>
                <a:lnTo>
                  <a:pt x="45661" y="338940"/>
                </a:lnTo>
                <a:lnTo>
                  <a:pt x="46780" y="337649"/>
                </a:lnTo>
                <a:lnTo>
                  <a:pt x="46347" y="337454"/>
                </a:lnTo>
                <a:close/>
              </a:path>
              <a:path w="1006475" h="401954">
                <a:moveTo>
                  <a:pt x="46962" y="337439"/>
                </a:moveTo>
                <a:lnTo>
                  <a:pt x="46354" y="337439"/>
                </a:lnTo>
                <a:lnTo>
                  <a:pt x="46780" y="337649"/>
                </a:lnTo>
                <a:lnTo>
                  <a:pt x="46962" y="337439"/>
                </a:lnTo>
                <a:close/>
              </a:path>
              <a:path w="1006475" h="401954">
                <a:moveTo>
                  <a:pt x="1000125" y="0"/>
                </a:moveTo>
                <a:lnTo>
                  <a:pt x="593978" y="100838"/>
                </a:lnTo>
                <a:lnTo>
                  <a:pt x="438658" y="142494"/>
                </a:lnTo>
                <a:lnTo>
                  <a:pt x="391033" y="156083"/>
                </a:lnTo>
                <a:lnTo>
                  <a:pt x="324230" y="176022"/>
                </a:lnTo>
                <a:lnTo>
                  <a:pt x="283083" y="188976"/>
                </a:lnTo>
                <a:lnTo>
                  <a:pt x="244983" y="201803"/>
                </a:lnTo>
                <a:lnTo>
                  <a:pt x="193675" y="220599"/>
                </a:lnTo>
                <a:lnTo>
                  <a:pt x="150113" y="238760"/>
                </a:lnTo>
                <a:lnTo>
                  <a:pt x="113664" y="256413"/>
                </a:lnTo>
                <a:lnTo>
                  <a:pt x="74929" y="279400"/>
                </a:lnTo>
                <a:lnTo>
                  <a:pt x="34543" y="313055"/>
                </a:lnTo>
                <a:lnTo>
                  <a:pt x="23184" y="327037"/>
                </a:lnTo>
                <a:lnTo>
                  <a:pt x="46345" y="337453"/>
                </a:lnTo>
                <a:lnTo>
                  <a:pt x="46962" y="337439"/>
                </a:lnTo>
                <a:lnTo>
                  <a:pt x="53339" y="330073"/>
                </a:lnTo>
                <a:lnTo>
                  <a:pt x="53488" y="330073"/>
                </a:lnTo>
                <a:lnTo>
                  <a:pt x="62725" y="321056"/>
                </a:lnTo>
                <a:lnTo>
                  <a:pt x="75311" y="310388"/>
                </a:lnTo>
                <a:lnTo>
                  <a:pt x="75517" y="310388"/>
                </a:lnTo>
                <a:lnTo>
                  <a:pt x="81914" y="305562"/>
                </a:lnTo>
                <a:lnTo>
                  <a:pt x="89047" y="300609"/>
                </a:lnTo>
                <a:lnTo>
                  <a:pt x="97338" y="295275"/>
                </a:lnTo>
                <a:lnTo>
                  <a:pt x="106172" y="289687"/>
                </a:lnTo>
                <a:lnTo>
                  <a:pt x="106356" y="289687"/>
                </a:lnTo>
                <a:lnTo>
                  <a:pt x="115350" y="284480"/>
                </a:lnTo>
                <a:lnTo>
                  <a:pt x="125493" y="279019"/>
                </a:lnTo>
                <a:lnTo>
                  <a:pt x="136525" y="273304"/>
                </a:lnTo>
                <a:lnTo>
                  <a:pt x="136654" y="273304"/>
                </a:lnTo>
                <a:lnTo>
                  <a:pt x="148209" y="267589"/>
                </a:lnTo>
                <a:lnTo>
                  <a:pt x="160654" y="261874"/>
                </a:lnTo>
                <a:lnTo>
                  <a:pt x="160811" y="261874"/>
                </a:lnTo>
                <a:lnTo>
                  <a:pt x="173862" y="256032"/>
                </a:lnTo>
                <a:lnTo>
                  <a:pt x="174041" y="256032"/>
                </a:lnTo>
                <a:lnTo>
                  <a:pt x="188087" y="250190"/>
                </a:lnTo>
                <a:lnTo>
                  <a:pt x="187833" y="250190"/>
                </a:lnTo>
                <a:lnTo>
                  <a:pt x="202946" y="244221"/>
                </a:lnTo>
                <a:lnTo>
                  <a:pt x="203155" y="244221"/>
                </a:lnTo>
                <a:lnTo>
                  <a:pt x="218948" y="238252"/>
                </a:lnTo>
                <a:lnTo>
                  <a:pt x="235585" y="232029"/>
                </a:lnTo>
                <a:lnTo>
                  <a:pt x="235816" y="232029"/>
                </a:lnTo>
                <a:lnTo>
                  <a:pt x="253364" y="225806"/>
                </a:lnTo>
                <a:lnTo>
                  <a:pt x="291084" y="213106"/>
                </a:lnTo>
                <a:lnTo>
                  <a:pt x="291233" y="213106"/>
                </a:lnTo>
                <a:lnTo>
                  <a:pt x="331724" y="200279"/>
                </a:lnTo>
                <a:lnTo>
                  <a:pt x="353313" y="193675"/>
                </a:lnTo>
                <a:lnTo>
                  <a:pt x="353614" y="193675"/>
                </a:lnTo>
                <a:lnTo>
                  <a:pt x="398272" y="180467"/>
                </a:lnTo>
                <a:lnTo>
                  <a:pt x="445515" y="166878"/>
                </a:lnTo>
                <a:lnTo>
                  <a:pt x="445851" y="166878"/>
                </a:lnTo>
                <a:lnTo>
                  <a:pt x="495300" y="153289"/>
                </a:lnTo>
                <a:lnTo>
                  <a:pt x="655447" y="111252"/>
                </a:lnTo>
                <a:lnTo>
                  <a:pt x="711835" y="97028"/>
                </a:lnTo>
                <a:lnTo>
                  <a:pt x="1006221" y="24638"/>
                </a:lnTo>
                <a:lnTo>
                  <a:pt x="1000125" y="0"/>
                </a:lnTo>
                <a:close/>
              </a:path>
              <a:path w="1006475" h="401954">
                <a:moveTo>
                  <a:pt x="53488" y="330073"/>
                </a:moveTo>
                <a:lnTo>
                  <a:pt x="53339" y="330073"/>
                </a:lnTo>
                <a:lnTo>
                  <a:pt x="52577" y="330962"/>
                </a:lnTo>
                <a:lnTo>
                  <a:pt x="53488" y="330073"/>
                </a:lnTo>
                <a:close/>
              </a:path>
              <a:path w="1006475" h="401954">
                <a:moveTo>
                  <a:pt x="63246" y="320548"/>
                </a:moveTo>
                <a:lnTo>
                  <a:pt x="62611" y="321056"/>
                </a:lnTo>
                <a:lnTo>
                  <a:pt x="63246" y="320548"/>
                </a:lnTo>
                <a:close/>
              </a:path>
              <a:path w="1006475" h="401954">
                <a:moveTo>
                  <a:pt x="75517" y="310388"/>
                </a:moveTo>
                <a:lnTo>
                  <a:pt x="75311" y="310388"/>
                </a:lnTo>
                <a:lnTo>
                  <a:pt x="74675" y="311023"/>
                </a:lnTo>
                <a:lnTo>
                  <a:pt x="75517" y="310388"/>
                </a:lnTo>
                <a:close/>
              </a:path>
              <a:path w="1006475" h="401954">
                <a:moveTo>
                  <a:pt x="82021" y="305562"/>
                </a:moveTo>
                <a:lnTo>
                  <a:pt x="81661" y="305816"/>
                </a:lnTo>
                <a:lnTo>
                  <a:pt x="82021" y="305562"/>
                </a:lnTo>
                <a:close/>
              </a:path>
              <a:path w="1006475" h="401954">
                <a:moveTo>
                  <a:pt x="97536" y="295148"/>
                </a:moveTo>
                <a:lnTo>
                  <a:pt x="97281" y="295275"/>
                </a:lnTo>
                <a:lnTo>
                  <a:pt x="97536" y="295148"/>
                </a:lnTo>
                <a:close/>
              </a:path>
              <a:path w="1006475" h="401954">
                <a:moveTo>
                  <a:pt x="106356" y="289687"/>
                </a:moveTo>
                <a:lnTo>
                  <a:pt x="106172" y="289687"/>
                </a:lnTo>
                <a:lnTo>
                  <a:pt x="105917" y="289941"/>
                </a:lnTo>
                <a:lnTo>
                  <a:pt x="106356" y="289687"/>
                </a:lnTo>
                <a:close/>
              </a:path>
              <a:path w="1006475" h="401954">
                <a:moveTo>
                  <a:pt x="115570" y="284353"/>
                </a:moveTo>
                <a:lnTo>
                  <a:pt x="115315" y="284480"/>
                </a:lnTo>
                <a:lnTo>
                  <a:pt x="115570" y="284353"/>
                </a:lnTo>
                <a:close/>
              </a:path>
              <a:path w="1006475" h="401954">
                <a:moveTo>
                  <a:pt x="136654" y="273304"/>
                </a:moveTo>
                <a:lnTo>
                  <a:pt x="136525" y="273304"/>
                </a:lnTo>
                <a:lnTo>
                  <a:pt x="136398" y="273431"/>
                </a:lnTo>
                <a:lnTo>
                  <a:pt x="136654" y="273304"/>
                </a:lnTo>
                <a:close/>
              </a:path>
              <a:path w="1006475" h="401954">
                <a:moveTo>
                  <a:pt x="160811" y="261874"/>
                </a:moveTo>
                <a:lnTo>
                  <a:pt x="160654" y="261874"/>
                </a:lnTo>
                <a:lnTo>
                  <a:pt x="160811" y="261874"/>
                </a:lnTo>
                <a:close/>
              </a:path>
              <a:path w="1006475" h="401954">
                <a:moveTo>
                  <a:pt x="174041" y="256032"/>
                </a:moveTo>
                <a:lnTo>
                  <a:pt x="173862" y="256032"/>
                </a:lnTo>
                <a:lnTo>
                  <a:pt x="174041" y="256032"/>
                </a:lnTo>
                <a:close/>
              </a:path>
              <a:path w="1006475" h="401954">
                <a:moveTo>
                  <a:pt x="203155" y="244221"/>
                </a:moveTo>
                <a:lnTo>
                  <a:pt x="202946" y="244221"/>
                </a:lnTo>
                <a:lnTo>
                  <a:pt x="202818" y="244348"/>
                </a:lnTo>
                <a:lnTo>
                  <a:pt x="203155" y="244221"/>
                </a:lnTo>
                <a:close/>
              </a:path>
              <a:path w="1006475" h="401954">
                <a:moveTo>
                  <a:pt x="235816" y="232029"/>
                </a:moveTo>
                <a:lnTo>
                  <a:pt x="235585" y="232029"/>
                </a:lnTo>
                <a:lnTo>
                  <a:pt x="235458" y="232156"/>
                </a:lnTo>
                <a:lnTo>
                  <a:pt x="235816" y="232029"/>
                </a:lnTo>
                <a:close/>
              </a:path>
              <a:path w="1006475" h="401954">
                <a:moveTo>
                  <a:pt x="253481" y="225806"/>
                </a:moveTo>
                <a:lnTo>
                  <a:pt x="253111" y="225933"/>
                </a:lnTo>
                <a:lnTo>
                  <a:pt x="253481" y="225806"/>
                </a:lnTo>
                <a:close/>
              </a:path>
              <a:path w="1006475" h="401954">
                <a:moveTo>
                  <a:pt x="291233" y="213106"/>
                </a:moveTo>
                <a:lnTo>
                  <a:pt x="291084" y="213106"/>
                </a:lnTo>
                <a:lnTo>
                  <a:pt x="290829" y="213233"/>
                </a:lnTo>
                <a:lnTo>
                  <a:pt x="291233" y="213106"/>
                </a:lnTo>
                <a:close/>
              </a:path>
              <a:path w="1006475" h="401954">
                <a:moveTo>
                  <a:pt x="353614" y="193675"/>
                </a:moveTo>
                <a:lnTo>
                  <a:pt x="353313" y="193675"/>
                </a:lnTo>
                <a:lnTo>
                  <a:pt x="353614" y="193675"/>
                </a:lnTo>
                <a:close/>
              </a:path>
              <a:path w="1006475" h="401954">
                <a:moveTo>
                  <a:pt x="445851" y="166878"/>
                </a:moveTo>
                <a:lnTo>
                  <a:pt x="445515" y="166878"/>
                </a:lnTo>
                <a:lnTo>
                  <a:pt x="445388" y="167005"/>
                </a:lnTo>
                <a:lnTo>
                  <a:pt x="445851" y="166878"/>
                </a:lnTo>
                <a:close/>
              </a:path>
            </a:pathLst>
          </a:custGeom>
          <a:solidFill>
            <a:srgbClr val="E6AE00"/>
          </a:solidFill>
        </p:spPr>
        <p:txBody>
          <a:bodyPr wrap="square" lIns="0" tIns="0" rIns="0" bIns="0" rtlCol="0"/>
          <a:p/>
        </p:txBody>
      </p:sp>
      <p:grpSp>
        <p:nvGrpSpPr>
          <p:cNvPr id="32" name="object 29"/>
          <p:cNvGrpSpPr/>
          <p:nvPr/>
        </p:nvGrpSpPr>
        <p:grpSpPr>
          <a:xfrm>
            <a:off x="4634052" y="4266299"/>
            <a:ext cx="520700" cy="1751330"/>
            <a:chOff x="4687061" y="4642091"/>
            <a:chExt cx="520700" cy="1751330"/>
          </a:xfrm>
        </p:grpSpPr>
        <p:pic>
          <p:nvPicPr>
            <p:cNvPr id="33" name="object 30"/>
            <p:cNvPicPr/>
            <p:nvPr/>
          </p:nvPicPr>
          <p:blipFill>
            <a:blip r:embed="rId14" cstate="print"/>
            <a:stretch>
              <a:fillRect/>
            </a:stretch>
          </p:blipFill>
          <p:spPr>
            <a:xfrm>
              <a:off x="4687061" y="4642091"/>
              <a:ext cx="520547" cy="1751076"/>
            </a:xfrm>
            <a:prstGeom prst="rect">
              <a:avLst/>
            </a:prstGeom>
          </p:spPr>
        </p:pic>
        <p:sp>
          <p:nvSpPr>
            <p:cNvPr id="34" name="object 31"/>
            <p:cNvSpPr/>
            <p:nvPr/>
          </p:nvSpPr>
          <p:spPr>
            <a:xfrm>
              <a:off x="4724780" y="4679823"/>
              <a:ext cx="398145" cy="1628775"/>
            </a:xfrm>
            <a:custGeom>
              <a:avLst/>
              <a:gdLst/>
              <a:ahLst/>
              <a:cxnLst/>
              <a:rect l="l" t="t" r="r" b="b"/>
              <a:pathLst>
                <a:path w="398145" h="1628775">
                  <a:moveTo>
                    <a:pt x="0" y="1628394"/>
                  </a:moveTo>
                  <a:lnTo>
                    <a:pt x="397763" y="1628394"/>
                  </a:lnTo>
                  <a:lnTo>
                    <a:pt x="397763" y="0"/>
                  </a:lnTo>
                  <a:lnTo>
                    <a:pt x="0" y="0"/>
                  </a:lnTo>
                  <a:lnTo>
                    <a:pt x="0" y="1628394"/>
                  </a:lnTo>
                  <a:close/>
                </a:path>
              </a:pathLst>
            </a:custGeom>
            <a:ln w="25400">
              <a:solidFill>
                <a:srgbClr val="E6AE00"/>
              </a:solidFill>
            </a:ln>
          </p:spPr>
          <p:txBody>
            <a:bodyPr wrap="square" lIns="0" tIns="0" rIns="0" bIns="0" rtlCol="0"/>
            <a:p/>
          </p:txBody>
        </p:sp>
      </p:grpSp>
      <p:grpSp>
        <p:nvGrpSpPr>
          <p:cNvPr id="35" name="object 32"/>
          <p:cNvGrpSpPr/>
          <p:nvPr/>
        </p:nvGrpSpPr>
        <p:grpSpPr>
          <a:xfrm>
            <a:off x="7461834" y="4364622"/>
            <a:ext cx="1333500" cy="317500"/>
            <a:chOff x="7514843" y="4740414"/>
            <a:chExt cx="1333500" cy="317500"/>
          </a:xfrm>
        </p:grpSpPr>
        <p:pic>
          <p:nvPicPr>
            <p:cNvPr id="36" name="object 33"/>
            <p:cNvPicPr/>
            <p:nvPr/>
          </p:nvPicPr>
          <p:blipFill>
            <a:blip r:embed="rId15" cstate="print"/>
            <a:stretch>
              <a:fillRect/>
            </a:stretch>
          </p:blipFill>
          <p:spPr>
            <a:xfrm>
              <a:off x="7514843" y="4740414"/>
              <a:ext cx="1333500" cy="317106"/>
            </a:xfrm>
            <a:prstGeom prst="rect">
              <a:avLst/>
            </a:prstGeom>
          </p:spPr>
        </p:pic>
        <p:sp>
          <p:nvSpPr>
            <p:cNvPr id="37" name="object 34"/>
            <p:cNvSpPr/>
            <p:nvPr/>
          </p:nvSpPr>
          <p:spPr>
            <a:xfrm>
              <a:off x="7552562" y="4778120"/>
              <a:ext cx="1210945" cy="194310"/>
            </a:xfrm>
            <a:custGeom>
              <a:avLst/>
              <a:gdLst/>
              <a:ahLst/>
              <a:cxnLst/>
              <a:rect l="l" t="t" r="r" b="b"/>
              <a:pathLst>
                <a:path w="1210945" h="194310">
                  <a:moveTo>
                    <a:pt x="0" y="194309"/>
                  </a:moveTo>
                  <a:lnTo>
                    <a:pt x="1210818" y="194309"/>
                  </a:lnTo>
                  <a:lnTo>
                    <a:pt x="1210818" y="0"/>
                  </a:lnTo>
                  <a:lnTo>
                    <a:pt x="0" y="0"/>
                  </a:lnTo>
                  <a:lnTo>
                    <a:pt x="0" y="194309"/>
                  </a:lnTo>
                  <a:close/>
                </a:path>
              </a:pathLst>
            </a:custGeom>
            <a:ln w="25400">
              <a:solidFill>
                <a:srgbClr val="E6AE00"/>
              </a:solidFill>
            </a:ln>
          </p:spPr>
          <p:txBody>
            <a:bodyPr wrap="square" lIns="0" tIns="0" rIns="0" bIns="0" rtlCol="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2736190" cy="464801"/>
          </a:xfrm>
        </p:spPr>
        <p:txBody>
          <a:bodyPr>
            <a:normAutofit fontScale="60000"/>
          </a:bodyPr>
          <a:p>
            <a:r>
              <a:rPr lang="en-US" sz="3600" b="0" spc="-15">
                <a:latin typeface="Calibri" panose="020F0502020204030204"/>
                <a:cs typeface="Calibri" panose="020F0502020204030204"/>
              </a:rPr>
              <a:t>MEASURES</a:t>
            </a:r>
            <a:endParaRPr lang="en-US"/>
          </a:p>
        </p:txBody>
      </p:sp>
      <p:sp>
        <p:nvSpPr>
          <p:cNvPr id="5" name="object 2"/>
          <p:cNvSpPr txBox="1"/>
          <p:nvPr/>
        </p:nvSpPr>
        <p:spPr>
          <a:xfrm>
            <a:off x="437432" y="971709"/>
            <a:ext cx="9099550" cy="1315720"/>
          </a:xfrm>
          <a:prstGeom prst="rect">
            <a:avLst/>
          </a:prstGeom>
        </p:spPr>
        <p:txBody>
          <a:bodyPr vert="horz" wrap="square" lIns="0" tIns="12065" rIns="0" bIns="0" rtlCol="0">
            <a:spAutoFit/>
          </a:bodyPr>
          <a:p>
            <a:pPr marL="12700">
              <a:lnSpc>
                <a:spcPct val="100000"/>
              </a:lnSpc>
              <a:spcBef>
                <a:spcPts val="95"/>
              </a:spcBef>
            </a:pPr>
            <a:r>
              <a:rPr sz="2600" b="1" spc="-10" dirty="0">
                <a:latin typeface="Calibri" panose="020F0502020204030204"/>
                <a:cs typeface="Calibri" panose="020F0502020204030204"/>
              </a:rPr>
              <a:t>Measures</a:t>
            </a:r>
            <a:r>
              <a:rPr sz="2600" b="1" spc="30" dirty="0">
                <a:latin typeface="Calibri" panose="020F0502020204030204"/>
                <a:cs typeface="Calibri" panose="020F0502020204030204"/>
              </a:rPr>
              <a:t> </a:t>
            </a:r>
            <a:r>
              <a:rPr sz="2600" spc="-15" dirty="0">
                <a:latin typeface="Calibri" panose="020F0502020204030204"/>
                <a:cs typeface="Calibri" panose="020F0502020204030204"/>
              </a:rPr>
              <a:t>are</a:t>
            </a:r>
            <a:r>
              <a:rPr sz="2600" spc="10" dirty="0">
                <a:latin typeface="Calibri" panose="020F0502020204030204"/>
                <a:cs typeface="Calibri" panose="020F0502020204030204"/>
              </a:rPr>
              <a:t> </a:t>
            </a:r>
            <a:r>
              <a:rPr sz="2600" spc="-15" dirty="0">
                <a:latin typeface="Calibri" panose="020F0502020204030204"/>
                <a:cs typeface="Calibri" panose="020F0502020204030204"/>
              </a:rPr>
              <a:t>DAX</a:t>
            </a:r>
            <a:r>
              <a:rPr sz="2600" dirty="0">
                <a:latin typeface="Calibri" panose="020F0502020204030204"/>
                <a:cs typeface="Calibri" panose="020F0502020204030204"/>
              </a:rPr>
              <a:t> </a:t>
            </a:r>
            <a:r>
              <a:rPr sz="2600" spc="-15" dirty="0">
                <a:latin typeface="Calibri" panose="020F0502020204030204"/>
                <a:cs typeface="Calibri" panose="020F0502020204030204"/>
              </a:rPr>
              <a:t>formulas</a:t>
            </a:r>
            <a:r>
              <a:rPr sz="2600" dirty="0">
                <a:latin typeface="Calibri" panose="020F0502020204030204"/>
                <a:cs typeface="Calibri" panose="020F0502020204030204"/>
              </a:rPr>
              <a:t> </a:t>
            </a:r>
            <a:r>
              <a:rPr sz="2600" spc="-5" dirty="0">
                <a:latin typeface="Calibri" panose="020F0502020204030204"/>
                <a:cs typeface="Calibri" panose="020F0502020204030204"/>
              </a:rPr>
              <a:t>used</a:t>
            </a:r>
            <a:r>
              <a:rPr sz="2600" spc="-15" dirty="0">
                <a:latin typeface="Calibri" panose="020F0502020204030204"/>
                <a:cs typeface="Calibri" panose="020F0502020204030204"/>
              </a:rPr>
              <a:t> to</a:t>
            </a:r>
            <a:r>
              <a:rPr sz="2600" spc="10" dirty="0">
                <a:latin typeface="Calibri" panose="020F0502020204030204"/>
                <a:cs typeface="Calibri" panose="020F0502020204030204"/>
              </a:rPr>
              <a:t> </a:t>
            </a:r>
            <a:r>
              <a:rPr sz="2600" spc="-20" dirty="0">
                <a:latin typeface="Calibri" panose="020F0502020204030204"/>
                <a:cs typeface="Calibri" panose="020F0502020204030204"/>
              </a:rPr>
              <a:t>generate</a:t>
            </a:r>
            <a:r>
              <a:rPr sz="2600" spc="5" dirty="0">
                <a:latin typeface="Calibri" panose="020F0502020204030204"/>
                <a:cs typeface="Calibri" panose="020F0502020204030204"/>
              </a:rPr>
              <a:t> </a:t>
            </a:r>
            <a:r>
              <a:rPr sz="2600" spc="-10" dirty="0">
                <a:latin typeface="Calibri" panose="020F0502020204030204"/>
                <a:cs typeface="Calibri" panose="020F0502020204030204"/>
              </a:rPr>
              <a:t>new</a:t>
            </a:r>
            <a:r>
              <a:rPr sz="2600" spc="-5" dirty="0">
                <a:latin typeface="Calibri" panose="020F0502020204030204"/>
                <a:cs typeface="Calibri" panose="020F0502020204030204"/>
              </a:rPr>
              <a:t> </a:t>
            </a:r>
            <a:r>
              <a:rPr sz="2600" spc="-15" dirty="0">
                <a:latin typeface="Calibri" panose="020F0502020204030204"/>
                <a:cs typeface="Calibri" panose="020F0502020204030204"/>
              </a:rPr>
              <a:t>calculated</a:t>
            </a:r>
            <a:r>
              <a:rPr sz="2600" spc="25" dirty="0">
                <a:latin typeface="Calibri" panose="020F0502020204030204"/>
                <a:cs typeface="Calibri" panose="020F0502020204030204"/>
              </a:rPr>
              <a:t> </a:t>
            </a:r>
            <a:r>
              <a:rPr sz="2600" spc="-10" dirty="0">
                <a:latin typeface="Calibri" panose="020F0502020204030204"/>
                <a:cs typeface="Calibri" panose="020F0502020204030204"/>
              </a:rPr>
              <a:t>values</a:t>
            </a:r>
            <a:endParaRPr sz="2600" dirty="0">
              <a:latin typeface="Calibri" panose="020F0502020204030204"/>
              <a:cs typeface="Calibri" panose="020F0502020204030204"/>
            </a:endParaRPr>
          </a:p>
          <a:p>
            <a:pPr marL="714375" indent="-457835">
              <a:lnSpc>
                <a:spcPct val="100000"/>
              </a:lnSpc>
              <a:spcBef>
                <a:spcPts val="2245"/>
              </a:spcBef>
              <a:buFont typeface="Arial MT"/>
              <a:buChar char="•"/>
              <a:tabLst>
                <a:tab pos="714375" algn="l"/>
                <a:tab pos="715010" algn="l"/>
              </a:tabLst>
            </a:pPr>
            <a:r>
              <a:rPr sz="2000" spc="-25" dirty="0">
                <a:latin typeface="Calibri" panose="020F0502020204030204"/>
                <a:cs typeface="Calibri" panose="020F0502020204030204"/>
              </a:rPr>
              <a:t>Like</a:t>
            </a:r>
            <a:r>
              <a:rPr sz="2000" spc="10" dirty="0">
                <a:latin typeface="Calibri" panose="020F0502020204030204"/>
                <a:cs typeface="Calibri" panose="020F0502020204030204"/>
              </a:rPr>
              <a:t> </a:t>
            </a:r>
            <a:r>
              <a:rPr sz="2000" spc="-10" dirty="0">
                <a:latin typeface="Calibri" panose="020F0502020204030204"/>
                <a:cs typeface="Calibri" panose="020F0502020204030204"/>
              </a:rPr>
              <a:t>calculated</a:t>
            </a:r>
            <a:r>
              <a:rPr sz="2000" spc="25" dirty="0">
                <a:latin typeface="Calibri" panose="020F0502020204030204"/>
                <a:cs typeface="Calibri" panose="020F0502020204030204"/>
              </a:rPr>
              <a:t> </a:t>
            </a:r>
            <a:r>
              <a:rPr sz="2000" spc="-10" dirty="0">
                <a:latin typeface="Calibri" panose="020F0502020204030204"/>
                <a:cs typeface="Calibri" panose="020F0502020204030204"/>
              </a:rPr>
              <a:t>columns,</a:t>
            </a:r>
            <a:r>
              <a:rPr sz="2000" spc="10" dirty="0">
                <a:latin typeface="Calibri" panose="020F0502020204030204"/>
                <a:cs typeface="Calibri" panose="020F0502020204030204"/>
              </a:rPr>
              <a:t> </a:t>
            </a:r>
            <a:r>
              <a:rPr sz="2000" spc="-5" dirty="0">
                <a:latin typeface="Calibri" panose="020F0502020204030204"/>
                <a:cs typeface="Calibri" panose="020F0502020204030204"/>
              </a:rPr>
              <a:t>measures</a:t>
            </a:r>
            <a:r>
              <a:rPr sz="2000" spc="20" dirty="0">
                <a:latin typeface="Calibri" panose="020F0502020204030204"/>
                <a:cs typeface="Calibri" panose="020F0502020204030204"/>
              </a:rPr>
              <a:t> </a:t>
            </a:r>
            <a:r>
              <a:rPr sz="2000" spc="-15" dirty="0">
                <a:latin typeface="Calibri" panose="020F0502020204030204"/>
                <a:cs typeface="Calibri" panose="020F0502020204030204"/>
              </a:rPr>
              <a:t>reference</a:t>
            </a:r>
            <a:r>
              <a:rPr sz="2000" spc="40" dirty="0">
                <a:latin typeface="Calibri" panose="020F0502020204030204"/>
                <a:cs typeface="Calibri" panose="020F0502020204030204"/>
              </a:rPr>
              <a:t> </a:t>
            </a:r>
            <a:r>
              <a:rPr sz="2000" b="1" spc="-10" dirty="0">
                <a:latin typeface="Calibri" panose="020F0502020204030204"/>
                <a:cs typeface="Calibri" panose="020F0502020204030204"/>
              </a:rPr>
              <a:t>entire</a:t>
            </a:r>
            <a:r>
              <a:rPr sz="2000" b="1" dirty="0">
                <a:latin typeface="Calibri" panose="020F0502020204030204"/>
                <a:cs typeface="Calibri" panose="020F0502020204030204"/>
              </a:rPr>
              <a:t> </a:t>
            </a:r>
            <a:r>
              <a:rPr sz="2000" b="1" spc="-5" dirty="0">
                <a:latin typeface="Calibri" panose="020F0502020204030204"/>
                <a:cs typeface="Calibri" panose="020F0502020204030204"/>
              </a:rPr>
              <a:t>tables</a:t>
            </a:r>
            <a:r>
              <a:rPr sz="2000" b="1" spc="5" dirty="0">
                <a:latin typeface="Calibri" panose="020F0502020204030204"/>
                <a:cs typeface="Calibri" panose="020F0502020204030204"/>
              </a:rPr>
              <a:t> </a:t>
            </a:r>
            <a:r>
              <a:rPr sz="2000" spc="-5" dirty="0">
                <a:latin typeface="Calibri" panose="020F0502020204030204"/>
                <a:cs typeface="Calibri" panose="020F0502020204030204"/>
              </a:rPr>
              <a:t>or</a:t>
            </a:r>
            <a:endParaRPr sz="2000" dirty="0">
              <a:latin typeface="Calibri" panose="020F0502020204030204"/>
              <a:cs typeface="Calibri" panose="020F0502020204030204"/>
            </a:endParaRPr>
          </a:p>
          <a:p>
            <a:pPr marL="714375">
              <a:lnSpc>
                <a:spcPct val="100000"/>
              </a:lnSpc>
            </a:pPr>
            <a:r>
              <a:rPr sz="2000" b="1" spc="-5" dirty="0">
                <a:latin typeface="Calibri" panose="020F0502020204030204"/>
                <a:cs typeface="Calibri" panose="020F0502020204030204"/>
              </a:rPr>
              <a:t>columns</a:t>
            </a:r>
            <a:r>
              <a:rPr sz="2000" b="1" spc="-10" dirty="0">
                <a:latin typeface="Calibri" panose="020F0502020204030204"/>
                <a:cs typeface="Calibri" panose="020F0502020204030204"/>
              </a:rPr>
              <a:t> </a:t>
            </a:r>
            <a:r>
              <a:rPr sz="2000" spc="-5" dirty="0">
                <a:latin typeface="Calibri" panose="020F0502020204030204"/>
                <a:cs typeface="Calibri" panose="020F0502020204030204"/>
              </a:rPr>
              <a:t>(</a:t>
            </a:r>
            <a:r>
              <a:rPr sz="2000" i="1" spc="-5" dirty="0">
                <a:latin typeface="Calibri" panose="020F0502020204030204"/>
                <a:cs typeface="Calibri" panose="020F0502020204030204"/>
              </a:rPr>
              <a:t>no A1-style</a:t>
            </a:r>
            <a:r>
              <a:rPr sz="2000" i="1" dirty="0">
                <a:latin typeface="Calibri" panose="020F0502020204030204"/>
                <a:cs typeface="Calibri" panose="020F0502020204030204"/>
              </a:rPr>
              <a:t> </a:t>
            </a:r>
            <a:r>
              <a:rPr sz="2000" i="1" spc="-5" dirty="0">
                <a:latin typeface="Calibri" panose="020F0502020204030204"/>
                <a:cs typeface="Calibri" panose="020F0502020204030204"/>
              </a:rPr>
              <a:t>or</a:t>
            </a:r>
            <a:r>
              <a:rPr sz="2000" i="1" spc="-10" dirty="0">
                <a:latin typeface="Calibri" panose="020F0502020204030204"/>
                <a:cs typeface="Calibri" panose="020F0502020204030204"/>
              </a:rPr>
              <a:t> </a:t>
            </a:r>
            <a:r>
              <a:rPr sz="2000" i="1" spc="-15" dirty="0">
                <a:latin typeface="Calibri" panose="020F0502020204030204"/>
                <a:cs typeface="Calibri" panose="020F0502020204030204"/>
              </a:rPr>
              <a:t>“grid”</a:t>
            </a:r>
            <a:r>
              <a:rPr sz="2000" i="1" dirty="0">
                <a:latin typeface="Calibri" panose="020F0502020204030204"/>
                <a:cs typeface="Calibri" panose="020F0502020204030204"/>
              </a:rPr>
              <a:t> </a:t>
            </a:r>
            <a:r>
              <a:rPr sz="2000" i="1" spc="-10" dirty="0">
                <a:latin typeface="Calibri" panose="020F0502020204030204"/>
                <a:cs typeface="Calibri" panose="020F0502020204030204"/>
              </a:rPr>
              <a:t>references</a:t>
            </a:r>
            <a:r>
              <a:rPr sz="2000" spc="-10" dirty="0">
                <a:latin typeface="Calibri" panose="020F0502020204030204"/>
                <a:cs typeface="Calibri" panose="020F0502020204030204"/>
              </a:rPr>
              <a:t>)</a:t>
            </a:r>
            <a:endParaRPr sz="2000" dirty="0">
              <a:latin typeface="Calibri" panose="020F0502020204030204"/>
              <a:cs typeface="Calibri" panose="020F0502020204030204"/>
            </a:endParaRPr>
          </a:p>
        </p:txBody>
      </p:sp>
      <p:sp>
        <p:nvSpPr>
          <p:cNvPr id="8" name="object 3"/>
          <p:cNvSpPr txBox="1"/>
          <p:nvPr/>
        </p:nvSpPr>
        <p:spPr>
          <a:xfrm>
            <a:off x="682288" y="2491136"/>
            <a:ext cx="6988175" cy="939800"/>
          </a:xfrm>
          <a:prstGeom prst="rect">
            <a:avLst/>
          </a:prstGeom>
        </p:spPr>
        <p:txBody>
          <a:bodyPr vert="horz" wrap="square" lIns="0" tIns="12065" rIns="0" bIns="0" rtlCol="0">
            <a:spAutoFit/>
          </a:bodyPr>
          <a:p>
            <a:pPr marL="469900" marR="5080" indent="-457200">
              <a:lnSpc>
                <a:spcPct val="100000"/>
              </a:lnSpc>
              <a:spcBef>
                <a:spcPts val="95"/>
              </a:spcBef>
              <a:buFont typeface="Arial MT"/>
              <a:buChar char="•"/>
              <a:tabLst>
                <a:tab pos="469265" algn="l"/>
                <a:tab pos="469900" algn="l"/>
              </a:tabLst>
            </a:pPr>
            <a:r>
              <a:rPr sz="2000" i="1" spc="-15">
                <a:latin typeface="Calibri" panose="020F0502020204030204"/>
                <a:cs typeface="Calibri" panose="020F0502020204030204"/>
              </a:rPr>
              <a:t>Unlike</a:t>
            </a:r>
            <a:r>
              <a:rPr sz="2000" i="1" spc="15">
                <a:latin typeface="Calibri" panose="020F0502020204030204"/>
                <a:cs typeface="Calibri" panose="020F0502020204030204"/>
              </a:rPr>
              <a:t> </a:t>
            </a:r>
            <a:r>
              <a:rPr sz="2000" spc="-10">
                <a:latin typeface="Calibri" panose="020F0502020204030204"/>
                <a:cs typeface="Calibri" panose="020F0502020204030204"/>
              </a:rPr>
              <a:t>calculated</a:t>
            </a:r>
            <a:r>
              <a:rPr sz="2000" spc="25">
                <a:latin typeface="Calibri" panose="020F0502020204030204"/>
                <a:cs typeface="Calibri" panose="020F0502020204030204"/>
              </a:rPr>
              <a:t> </a:t>
            </a:r>
            <a:r>
              <a:rPr sz="2000" spc="-10">
                <a:latin typeface="Calibri" panose="020F0502020204030204"/>
                <a:cs typeface="Calibri" panose="020F0502020204030204"/>
              </a:rPr>
              <a:t>columns,</a:t>
            </a:r>
            <a:r>
              <a:rPr sz="2000" spc="30">
                <a:latin typeface="Calibri" panose="020F0502020204030204"/>
                <a:cs typeface="Calibri" panose="020F0502020204030204"/>
              </a:rPr>
              <a:t> </a:t>
            </a:r>
            <a:r>
              <a:rPr sz="2000" b="1" spc="-10">
                <a:latin typeface="Calibri" panose="020F0502020204030204"/>
                <a:cs typeface="Calibri" panose="020F0502020204030204"/>
              </a:rPr>
              <a:t>measure</a:t>
            </a:r>
            <a:r>
              <a:rPr sz="2000" b="1" spc="30">
                <a:latin typeface="Calibri" panose="020F0502020204030204"/>
                <a:cs typeface="Calibri" panose="020F0502020204030204"/>
              </a:rPr>
              <a:t> </a:t>
            </a:r>
            <a:r>
              <a:rPr sz="2000" spc="-10">
                <a:latin typeface="Calibri" panose="020F0502020204030204"/>
                <a:cs typeface="Calibri" panose="020F0502020204030204"/>
              </a:rPr>
              <a:t>values</a:t>
            </a:r>
            <a:r>
              <a:rPr sz="2000" spc="15">
                <a:latin typeface="Calibri" panose="020F0502020204030204"/>
                <a:cs typeface="Calibri" panose="020F0502020204030204"/>
              </a:rPr>
              <a:t> </a:t>
            </a:r>
            <a:r>
              <a:rPr sz="2000" spc="-5">
                <a:latin typeface="Calibri" panose="020F0502020204030204"/>
                <a:cs typeface="Calibri" panose="020F0502020204030204"/>
              </a:rPr>
              <a:t>aren’t</a:t>
            </a:r>
            <a:r>
              <a:rPr sz="2000" spc="10">
                <a:latin typeface="Calibri" panose="020F0502020204030204"/>
                <a:cs typeface="Calibri" panose="020F0502020204030204"/>
              </a:rPr>
              <a:t> </a:t>
            </a:r>
            <a:r>
              <a:rPr sz="2000" spc="-5">
                <a:latin typeface="Calibri" panose="020F0502020204030204"/>
                <a:cs typeface="Calibri" panose="020F0502020204030204"/>
              </a:rPr>
              <a:t>visible</a:t>
            </a:r>
            <a:r>
              <a:rPr sz="2000" spc="25">
                <a:latin typeface="Calibri" panose="020F0502020204030204"/>
                <a:cs typeface="Calibri" panose="020F0502020204030204"/>
              </a:rPr>
              <a:t> </a:t>
            </a:r>
            <a:r>
              <a:rPr sz="2000" spc="-5">
                <a:latin typeface="Calibri" panose="020F0502020204030204"/>
                <a:cs typeface="Calibri" panose="020F0502020204030204"/>
              </a:rPr>
              <a:t>within </a:t>
            </a:r>
            <a:r>
              <a:rPr sz="2000" spc="-440">
                <a:latin typeface="Calibri" panose="020F0502020204030204"/>
                <a:cs typeface="Calibri" panose="020F0502020204030204"/>
              </a:rPr>
              <a:t> </a:t>
            </a:r>
            <a:r>
              <a:rPr sz="2000" spc="-5">
                <a:latin typeface="Calibri" panose="020F0502020204030204"/>
                <a:cs typeface="Calibri" panose="020F0502020204030204"/>
              </a:rPr>
              <a:t>tables;</a:t>
            </a:r>
            <a:r>
              <a:rPr sz="2000" spc="25">
                <a:latin typeface="Calibri" panose="020F0502020204030204"/>
                <a:cs typeface="Calibri" panose="020F0502020204030204"/>
              </a:rPr>
              <a:t> </a:t>
            </a:r>
            <a:r>
              <a:rPr sz="2000" spc="-5">
                <a:latin typeface="Calibri" panose="020F0502020204030204"/>
                <a:cs typeface="Calibri" panose="020F0502020204030204"/>
              </a:rPr>
              <a:t>they</a:t>
            </a:r>
            <a:r>
              <a:rPr sz="2000" spc="10">
                <a:latin typeface="Calibri" panose="020F0502020204030204"/>
                <a:cs typeface="Calibri" panose="020F0502020204030204"/>
              </a:rPr>
              <a:t> </a:t>
            </a:r>
            <a:r>
              <a:rPr sz="2000" spc="-10">
                <a:latin typeface="Calibri" panose="020F0502020204030204"/>
                <a:cs typeface="Calibri" panose="020F0502020204030204"/>
              </a:rPr>
              <a:t>can</a:t>
            </a:r>
            <a:r>
              <a:rPr sz="2000" spc="20">
                <a:latin typeface="Calibri" panose="020F0502020204030204"/>
                <a:cs typeface="Calibri" panose="020F0502020204030204"/>
              </a:rPr>
              <a:t> </a:t>
            </a:r>
            <a:r>
              <a:rPr sz="2000" spc="-5">
                <a:latin typeface="Calibri" panose="020F0502020204030204"/>
                <a:cs typeface="Calibri" panose="020F0502020204030204"/>
              </a:rPr>
              <a:t>only</a:t>
            </a:r>
            <a:r>
              <a:rPr sz="2000">
                <a:latin typeface="Calibri" panose="020F0502020204030204"/>
                <a:cs typeface="Calibri" panose="020F0502020204030204"/>
              </a:rPr>
              <a:t> </a:t>
            </a:r>
            <a:r>
              <a:rPr sz="2000" spc="-5">
                <a:latin typeface="Calibri" panose="020F0502020204030204"/>
                <a:cs typeface="Calibri" panose="020F0502020204030204"/>
              </a:rPr>
              <a:t>be</a:t>
            </a:r>
            <a:r>
              <a:rPr sz="2000" spc="10">
                <a:latin typeface="Calibri" panose="020F0502020204030204"/>
                <a:cs typeface="Calibri" panose="020F0502020204030204"/>
              </a:rPr>
              <a:t> </a:t>
            </a:r>
            <a:r>
              <a:rPr sz="2000" spc="-5">
                <a:latin typeface="Calibri" panose="020F0502020204030204"/>
                <a:cs typeface="Calibri" panose="020F0502020204030204"/>
              </a:rPr>
              <a:t>“</a:t>
            </a:r>
            <a:r>
              <a:rPr sz="2000" i="1" spc="-5">
                <a:latin typeface="Calibri" panose="020F0502020204030204"/>
                <a:cs typeface="Calibri" panose="020F0502020204030204"/>
              </a:rPr>
              <a:t>seen</a:t>
            </a:r>
            <a:r>
              <a:rPr sz="2000" spc="-5">
                <a:latin typeface="Calibri" panose="020F0502020204030204"/>
                <a:cs typeface="Calibri" panose="020F0502020204030204"/>
              </a:rPr>
              <a:t>” within</a:t>
            </a:r>
            <a:r>
              <a:rPr sz="2000" spc="25">
                <a:latin typeface="Calibri" panose="020F0502020204030204"/>
                <a:cs typeface="Calibri" panose="020F0502020204030204"/>
              </a:rPr>
              <a:t> </a:t>
            </a:r>
            <a:r>
              <a:rPr sz="2000" spc="-5">
                <a:latin typeface="Calibri" panose="020F0502020204030204"/>
                <a:cs typeface="Calibri" panose="020F0502020204030204"/>
              </a:rPr>
              <a:t>a</a:t>
            </a:r>
            <a:r>
              <a:rPr sz="2000" spc="5">
                <a:latin typeface="Calibri" panose="020F0502020204030204"/>
                <a:cs typeface="Calibri" panose="020F0502020204030204"/>
              </a:rPr>
              <a:t> </a:t>
            </a:r>
            <a:r>
              <a:rPr sz="2000" spc="-10">
                <a:latin typeface="Calibri" panose="020F0502020204030204"/>
                <a:cs typeface="Calibri" panose="020F0502020204030204"/>
              </a:rPr>
              <a:t>visualization</a:t>
            </a:r>
            <a:r>
              <a:rPr sz="2000" spc="40">
                <a:latin typeface="Calibri" panose="020F0502020204030204"/>
                <a:cs typeface="Calibri" panose="020F0502020204030204"/>
              </a:rPr>
              <a:t> </a:t>
            </a:r>
            <a:r>
              <a:rPr sz="2000" spc="-25">
                <a:latin typeface="Calibri" panose="020F0502020204030204"/>
                <a:cs typeface="Calibri" panose="020F0502020204030204"/>
              </a:rPr>
              <a:t>like</a:t>
            </a:r>
            <a:r>
              <a:rPr sz="2000" spc="35">
                <a:latin typeface="Calibri" panose="020F0502020204030204"/>
                <a:cs typeface="Calibri" panose="020F0502020204030204"/>
              </a:rPr>
              <a:t> </a:t>
            </a:r>
            <a:r>
              <a:rPr sz="2000" spc="-5">
                <a:latin typeface="Calibri" panose="020F0502020204030204"/>
                <a:cs typeface="Calibri" panose="020F0502020204030204"/>
              </a:rPr>
              <a:t>a </a:t>
            </a:r>
            <a:r>
              <a:rPr sz="2000">
                <a:latin typeface="Calibri" panose="020F0502020204030204"/>
                <a:cs typeface="Calibri" panose="020F0502020204030204"/>
              </a:rPr>
              <a:t> </a:t>
            </a:r>
            <a:r>
              <a:rPr sz="2000" spc="-5">
                <a:latin typeface="Calibri" panose="020F0502020204030204"/>
                <a:cs typeface="Calibri" panose="020F0502020204030204"/>
              </a:rPr>
              <a:t>chart</a:t>
            </a:r>
            <a:r>
              <a:rPr sz="2000" spc="10">
                <a:latin typeface="Calibri" panose="020F0502020204030204"/>
                <a:cs typeface="Calibri" panose="020F0502020204030204"/>
              </a:rPr>
              <a:t> </a:t>
            </a:r>
            <a:r>
              <a:rPr sz="2000" spc="-5">
                <a:latin typeface="Calibri" panose="020F0502020204030204"/>
                <a:cs typeface="Calibri" panose="020F0502020204030204"/>
              </a:rPr>
              <a:t>or matrix</a:t>
            </a:r>
            <a:r>
              <a:rPr sz="2000" spc="10">
                <a:latin typeface="Calibri" panose="020F0502020204030204"/>
                <a:cs typeface="Calibri" panose="020F0502020204030204"/>
              </a:rPr>
              <a:t> </a:t>
            </a:r>
            <a:r>
              <a:rPr sz="2000" spc="-5">
                <a:latin typeface="Calibri" panose="020F0502020204030204"/>
                <a:cs typeface="Calibri" panose="020F0502020204030204"/>
              </a:rPr>
              <a:t>(</a:t>
            </a:r>
            <a:r>
              <a:rPr sz="2000" i="1" spc="-5">
                <a:latin typeface="Calibri" panose="020F0502020204030204"/>
                <a:cs typeface="Calibri" panose="020F0502020204030204"/>
              </a:rPr>
              <a:t>similar</a:t>
            </a:r>
            <a:r>
              <a:rPr sz="2000" i="1" spc="20">
                <a:latin typeface="Calibri" panose="020F0502020204030204"/>
                <a:cs typeface="Calibri" panose="020F0502020204030204"/>
              </a:rPr>
              <a:t> </a:t>
            </a:r>
            <a:r>
              <a:rPr sz="2000" i="1" spc="-15">
                <a:latin typeface="Calibri" panose="020F0502020204030204"/>
                <a:cs typeface="Calibri" panose="020F0502020204030204"/>
              </a:rPr>
              <a:t>to</a:t>
            </a:r>
            <a:r>
              <a:rPr sz="2000" i="1" spc="-5">
                <a:latin typeface="Calibri" panose="020F0502020204030204"/>
                <a:cs typeface="Calibri" panose="020F0502020204030204"/>
              </a:rPr>
              <a:t> a</a:t>
            </a:r>
            <a:r>
              <a:rPr sz="2000" i="1">
                <a:latin typeface="Calibri" panose="020F0502020204030204"/>
                <a:cs typeface="Calibri" panose="020F0502020204030204"/>
              </a:rPr>
              <a:t> </a:t>
            </a:r>
            <a:r>
              <a:rPr sz="2000" i="1" spc="-10">
                <a:latin typeface="Calibri" panose="020F0502020204030204"/>
                <a:cs typeface="Calibri" panose="020F0502020204030204"/>
              </a:rPr>
              <a:t>calculated</a:t>
            </a:r>
            <a:r>
              <a:rPr sz="2000" i="1" spc="5">
                <a:latin typeface="Calibri" panose="020F0502020204030204"/>
                <a:cs typeface="Calibri" panose="020F0502020204030204"/>
              </a:rPr>
              <a:t> </a:t>
            </a:r>
            <a:r>
              <a:rPr sz="2000" i="1" spc="-5">
                <a:latin typeface="Calibri" panose="020F0502020204030204"/>
                <a:cs typeface="Calibri" panose="020F0502020204030204"/>
              </a:rPr>
              <a:t>field</a:t>
            </a:r>
            <a:r>
              <a:rPr sz="2000" i="1">
                <a:latin typeface="Calibri" panose="020F0502020204030204"/>
                <a:cs typeface="Calibri" panose="020F0502020204030204"/>
              </a:rPr>
              <a:t> </a:t>
            </a:r>
            <a:r>
              <a:rPr sz="2000" i="1" spc="-5">
                <a:latin typeface="Calibri" panose="020F0502020204030204"/>
                <a:cs typeface="Calibri" panose="020F0502020204030204"/>
              </a:rPr>
              <a:t>in</a:t>
            </a:r>
            <a:r>
              <a:rPr sz="2000" i="1">
                <a:latin typeface="Calibri" panose="020F0502020204030204"/>
                <a:cs typeface="Calibri" panose="020F0502020204030204"/>
              </a:rPr>
              <a:t> </a:t>
            </a:r>
            <a:r>
              <a:rPr sz="2000" i="1" spc="-5">
                <a:latin typeface="Calibri" panose="020F0502020204030204"/>
                <a:cs typeface="Calibri" panose="020F0502020204030204"/>
              </a:rPr>
              <a:t>an</a:t>
            </a:r>
            <a:r>
              <a:rPr sz="2000" i="1" spc="-15">
                <a:latin typeface="Calibri" panose="020F0502020204030204"/>
                <a:cs typeface="Calibri" panose="020F0502020204030204"/>
              </a:rPr>
              <a:t> Excel</a:t>
            </a:r>
            <a:r>
              <a:rPr sz="2000" i="1" spc="5">
                <a:latin typeface="Calibri" panose="020F0502020204030204"/>
                <a:cs typeface="Calibri" panose="020F0502020204030204"/>
              </a:rPr>
              <a:t> </a:t>
            </a:r>
            <a:r>
              <a:rPr sz="2000" i="1" spc="-10">
                <a:latin typeface="Calibri" panose="020F0502020204030204"/>
                <a:cs typeface="Calibri" panose="020F0502020204030204"/>
              </a:rPr>
              <a:t>pivot</a:t>
            </a:r>
            <a:r>
              <a:rPr sz="2000" spc="-10">
                <a:latin typeface="Calibri" panose="020F0502020204030204"/>
                <a:cs typeface="Calibri" panose="020F0502020204030204"/>
              </a:rPr>
              <a:t>)</a:t>
            </a:r>
            <a:endParaRPr sz="2000">
              <a:latin typeface="Calibri" panose="020F0502020204030204"/>
              <a:cs typeface="Calibri" panose="020F0502020204030204"/>
            </a:endParaRPr>
          </a:p>
        </p:txBody>
      </p:sp>
      <p:sp>
        <p:nvSpPr>
          <p:cNvPr id="9" name="object 4"/>
          <p:cNvSpPr txBox="1"/>
          <p:nvPr/>
        </p:nvSpPr>
        <p:spPr>
          <a:xfrm>
            <a:off x="682288" y="3634136"/>
            <a:ext cx="6936740" cy="1244600"/>
          </a:xfrm>
          <a:prstGeom prst="rect">
            <a:avLst/>
          </a:prstGeom>
        </p:spPr>
        <p:txBody>
          <a:bodyPr vert="horz" wrap="square" lIns="0" tIns="12065" rIns="0" bIns="0" rtlCol="0">
            <a:spAutoFit/>
          </a:bodyPr>
          <a:p>
            <a:pPr marL="469900" marR="5080" indent="-457200" algn="just">
              <a:lnSpc>
                <a:spcPct val="100000"/>
              </a:lnSpc>
              <a:spcBef>
                <a:spcPts val="95"/>
              </a:spcBef>
              <a:buFont typeface="Arial MT"/>
              <a:buChar char="•"/>
              <a:tabLst>
                <a:tab pos="469900" algn="l"/>
              </a:tabLst>
            </a:pPr>
            <a:r>
              <a:rPr sz="2000" spc="-5">
                <a:latin typeface="Calibri" panose="020F0502020204030204"/>
                <a:cs typeface="Calibri" panose="020F0502020204030204"/>
              </a:rPr>
              <a:t>Measures </a:t>
            </a:r>
            <a:r>
              <a:rPr sz="2000" spc="-10">
                <a:latin typeface="Calibri" panose="020F0502020204030204"/>
                <a:cs typeface="Calibri" panose="020F0502020204030204"/>
              </a:rPr>
              <a:t>are evaluated </a:t>
            </a:r>
            <a:r>
              <a:rPr sz="2000" spc="-5">
                <a:latin typeface="Calibri" panose="020F0502020204030204"/>
                <a:cs typeface="Calibri" panose="020F0502020204030204"/>
              </a:rPr>
              <a:t>based on </a:t>
            </a:r>
            <a:r>
              <a:rPr sz="2000" b="1" spc="-10">
                <a:latin typeface="Calibri" panose="020F0502020204030204"/>
                <a:cs typeface="Calibri" panose="020F0502020204030204"/>
              </a:rPr>
              <a:t>filter </a:t>
            </a:r>
            <a:r>
              <a:rPr sz="2000" b="1" spc="-15">
                <a:latin typeface="Calibri" panose="020F0502020204030204"/>
                <a:cs typeface="Calibri" panose="020F0502020204030204"/>
              </a:rPr>
              <a:t>context</a:t>
            </a:r>
            <a:r>
              <a:rPr sz="2000" spc="-15">
                <a:latin typeface="Calibri" panose="020F0502020204030204"/>
                <a:cs typeface="Calibri" panose="020F0502020204030204"/>
              </a:rPr>
              <a:t>, </a:t>
            </a:r>
            <a:r>
              <a:rPr sz="2000" spc="-5">
                <a:latin typeface="Calibri" panose="020F0502020204030204"/>
                <a:cs typeface="Calibri" panose="020F0502020204030204"/>
              </a:rPr>
              <a:t>which means </a:t>
            </a:r>
            <a:r>
              <a:rPr sz="2000">
                <a:latin typeface="Calibri" panose="020F0502020204030204"/>
                <a:cs typeface="Calibri" panose="020F0502020204030204"/>
              </a:rPr>
              <a:t> </a:t>
            </a:r>
            <a:r>
              <a:rPr sz="2000" spc="-5">
                <a:latin typeface="Calibri" panose="020F0502020204030204"/>
                <a:cs typeface="Calibri" panose="020F0502020204030204"/>
              </a:rPr>
              <a:t>they </a:t>
            </a:r>
            <a:r>
              <a:rPr sz="2000" spc="-10">
                <a:latin typeface="Calibri" panose="020F0502020204030204"/>
                <a:cs typeface="Calibri" panose="020F0502020204030204"/>
              </a:rPr>
              <a:t>recalculate </a:t>
            </a:r>
            <a:r>
              <a:rPr sz="2000" spc="-5">
                <a:latin typeface="Calibri" panose="020F0502020204030204"/>
                <a:cs typeface="Calibri" panose="020F0502020204030204"/>
              </a:rPr>
              <a:t>when the fields or </a:t>
            </a:r>
            <a:r>
              <a:rPr sz="2000" spc="-15">
                <a:latin typeface="Calibri" panose="020F0502020204030204"/>
                <a:cs typeface="Calibri" panose="020F0502020204030204"/>
              </a:rPr>
              <a:t>filters </a:t>
            </a:r>
            <a:r>
              <a:rPr sz="2000" spc="-10">
                <a:latin typeface="Calibri" panose="020F0502020204030204"/>
                <a:cs typeface="Calibri" panose="020F0502020204030204"/>
              </a:rPr>
              <a:t>around </a:t>
            </a:r>
            <a:r>
              <a:rPr sz="2000" spc="-5">
                <a:latin typeface="Calibri" panose="020F0502020204030204"/>
                <a:cs typeface="Calibri" panose="020F0502020204030204"/>
              </a:rPr>
              <a:t>them change </a:t>
            </a:r>
            <a:r>
              <a:rPr sz="2000">
                <a:latin typeface="Calibri" panose="020F0502020204030204"/>
                <a:cs typeface="Calibri" panose="020F0502020204030204"/>
              </a:rPr>
              <a:t> </a:t>
            </a:r>
            <a:r>
              <a:rPr sz="2000" spc="-20">
                <a:latin typeface="Calibri" panose="020F0502020204030204"/>
                <a:cs typeface="Calibri" panose="020F0502020204030204"/>
              </a:rPr>
              <a:t>(</a:t>
            </a:r>
            <a:r>
              <a:rPr sz="2000" i="1" spc="-20">
                <a:latin typeface="Calibri" panose="020F0502020204030204"/>
                <a:cs typeface="Calibri" panose="020F0502020204030204"/>
              </a:rPr>
              <a:t>like </a:t>
            </a:r>
            <a:r>
              <a:rPr sz="2000" i="1" spc="-5">
                <a:latin typeface="Calibri" panose="020F0502020204030204"/>
                <a:cs typeface="Calibri" panose="020F0502020204030204"/>
              </a:rPr>
              <a:t>when </a:t>
            </a:r>
            <a:r>
              <a:rPr sz="2000" i="1" spc="-10">
                <a:latin typeface="Calibri" panose="020F0502020204030204"/>
                <a:cs typeface="Calibri" panose="020F0502020204030204"/>
              </a:rPr>
              <a:t>new row </a:t>
            </a:r>
            <a:r>
              <a:rPr sz="2000" i="1" spc="-5">
                <a:latin typeface="Calibri" panose="020F0502020204030204"/>
                <a:cs typeface="Calibri" panose="020F0502020204030204"/>
              </a:rPr>
              <a:t>or </a:t>
            </a:r>
            <a:r>
              <a:rPr sz="2000" i="1" spc="-10">
                <a:latin typeface="Calibri" panose="020F0502020204030204"/>
                <a:cs typeface="Calibri" panose="020F0502020204030204"/>
              </a:rPr>
              <a:t>column </a:t>
            </a:r>
            <a:r>
              <a:rPr sz="2000" i="1" spc="-5">
                <a:latin typeface="Calibri" panose="020F0502020204030204"/>
                <a:cs typeface="Calibri" panose="020F0502020204030204"/>
              </a:rPr>
              <a:t>labels are </a:t>
            </a:r>
            <a:r>
              <a:rPr sz="2000" i="1" spc="-10">
                <a:latin typeface="Calibri" panose="020F0502020204030204"/>
                <a:cs typeface="Calibri" panose="020F0502020204030204"/>
              </a:rPr>
              <a:t>pulled </a:t>
            </a:r>
            <a:r>
              <a:rPr sz="2000" i="1" spc="-15">
                <a:latin typeface="Calibri" panose="020F0502020204030204"/>
                <a:cs typeface="Calibri" panose="020F0502020204030204"/>
              </a:rPr>
              <a:t>into </a:t>
            </a:r>
            <a:r>
              <a:rPr sz="2000" i="1" spc="-5">
                <a:latin typeface="Calibri" panose="020F0502020204030204"/>
                <a:cs typeface="Calibri" panose="020F0502020204030204"/>
              </a:rPr>
              <a:t>a matrix </a:t>
            </a:r>
            <a:r>
              <a:rPr sz="2000" i="1" spc="-10">
                <a:latin typeface="Calibri" panose="020F0502020204030204"/>
                <a:cs typeface="Calibri" panose="020F0502020204030204"/>
              </a:rPr>
              <a:t>or </a:t>
            </a:r>
            <a:r>
              <a:rPr sz="2000" i="1" spc="-440">
                <a:latin typeface="Calibri" panose="020F0502020204030204"/>
                <a:cs typeface="Calibri" panose="020F0502020204030204"/>
              </a:rPr>
              <a:t> </a:t>
            </a:r>
            <a:r>
              <a:rPr sz="2000" i="1" spc="-5">
                <a:latin typeface="Calibri" panose="020F0502020204030204"/>
                <a:cs typeface="Calibri" panose="020F0502020204030204"/>
              </a:rPr>
              <a:t>when</a:t>
            </a:r>
            <a:r>
              <a:rPr sz="2000" i="1" spc="-20">
                <a:latin typeface="Calibri" panose="020F0502020204030204"/>
                <a:cs typeface="Calibri" panose="020F0502020204030204"/>
              </a:rPr>
              <a:t> </a:t>
            </a:r>
            <a:r>
              <a:rPr sz="2000" i="1" spc="-10">
                <a:latin typeface="Calibri" panose="020F0502020204030204"/>
                <a:cs typeface="Calibri" panose="020F0502020204030204"/>
              </a:rPr>
              <a:t>new</a:t>
            </a:r>
            <a:r>
              <a:rPr sz="2000" i="1" spc="-20">
                <a:latin typeface="Calibri" panose="020F0502020204030204"/>
                <a:cs typeface="Calibri" panose="020F0502020204030204"/>
              </a:rPr>
              <a:t> </a:t>
            </a:r>
            <a:r>
              <a:rPr sz="2000" i="1" spc="-10">
                <a:latin typeface="Calibri" panose="020F0502020204030204"/>
                <a:cs typeface="Calibri" panose="020F0502020204030204"/>
              </a:rPr>
              <a:t>filters</a:t>
            </a:r>
            <a:r>
              <a:rPr sz="2000" i="1" spc="10">
                <a:latin typeface="Calibri" panose="020F0502020204030204"/>
                <a:cs typeface="Calibri" panose="020F0502020204030204"/>
              </a:rPr>
              <a:t> </a:t>
            </a:r>
            <a:r>
              <a:rPr sz="2000" i="1" spc="-5">
                <a:latin typeface="Calibri" panose="020F0502020204030204"/>
                <a:cs typeface="Calibri" panose="020F0502020204030204"/>
              </a:rPr>
              <a:t>are</a:t>
            </a:r>
            <a:r>
              <a:rPr sz="2000" i="1" spc="-15">
                <a:latin typeface="Calibri" panose="020F0502020204030204"/>
                <a:cs typeface="Calibri" panose="020F0502020204030204"/>
              </a:rPr>
              <a:t> </a:t>
            </a:r>
            <a:r>
              <a:rPr sz="2000" i="1" spc="-5">
                <a:latin typeface="Calibri" panose="020F0502020204030204"/>
                <a:cs typeface="Calibri" panose="020F0502020204030204"/>
              </a:rPr>
              <a:t>applied</a:t>
            </a:r>
            <a:r>
              <a:rPr sz="2000" i="1">
                <a:latin typeface="Calibri" panose="020F0502020204030204"/>
                <a:cs typeface="Calibri" panose="020F0502020204030204"/>
              </a:rPr>
              <a:t> </a:t>
            </a:r>
            <a:r>
              <a:rPr sz="2000" i="1" spc="-15">
                <a:latin typeface="Calibri" panose="020F0502020204030204"/>
                <a:cs typeface="Calibri" panose="020F0502020204030204"/>
              </a:rPr>
              <a:t>to</a:t>
            </a:r>
            <a:r>
              <a:rPr sz="2000" i="1" spc="-5">
                <a:latin typeface="Calibri" panose="020F0502020204030204"/>
                <a:cs typeface="Calibri" panose="020F0502020204030204"/>
              </a:rPr>
              <a:t> </a:t>
            </a:r>
            <a:r>
              <a:rPr sz="2000" i="1">
                <a:latin typeface="Calibri" panose="020F0502020204030204"/>
                <a:cs typeface="Calibri" panose="020F0502020204030204"/>
              </a:rPr>
              <a:t>a</a:t>
            </a:r>
            <a:r>
              <a:rPr sz="2000" i="1" spc="-5">
                <a:latin typeface="Calibri" panose="020F0502020204030204"/>
                <a:cs typeface="Calibri" panose="020F0502020204030204"/>
              </a:rPr>
              <a:t> report</a:t>
            </a:r>
            <a:r>
              <a:rPr sz="2000" spc="-5">
                <a:latin typeface="Calibri" panose="020F0502020204030204"/>
                <a:cs typeface="Calibri" panose="020F0502020204030204"/>
              </a:rPr>
              <a:t>)</a:t>
            </a:r>
            <a:endParaRPr sz="2000">
              <a:latin typeface="Calibri" panose="020F0502020204030204"/>
              <a:cs typeface="Calibri" panose="020F0502020204030204"/>
            </a:endParaRPr>
          </a:p>
        </p:txBody>
      </p:sp>
      <p:grpSp>
        <p:nvGrpSpPr>
          <p:cNvPr id="10" name="object 5"/>
          <p:cNvGrpSpPr/>
          <p:nvPr/>
        </p:nvGrpSpPr>
        <p:grpSpPr>
          <a:xfrm>
            <a:off x="433101" y="5098157"/>
            <a:ext cx="11421110" cy="1069975"/>
            <a:chOff x="419849" y="5402798"/>
            <a:chExt cx="11421110" cy="1069975"/>
          </a:xfrm>
        </p:grpSpPr>
        <p:pic>
          <p:nvPicPr>
            <p:cNvPr id="11" name="object 6"/>
            <p:cNvPicPr/>
            <p:nvPr/>
          </p:nvPicPr>
          <p:blipFill>
            <a:blip r:embed="rId1" cstate="print"/>
            <a:stretch>
              <a:fillRect/>
            </a:stretch>
          </p:blipFill>
          <p:spPr>
            <a:xfrm>
              <a:off x="419849" y="5402798"/>
              <a:ext cx="11420868" cy="1069667"/>
            </a:xfrm>
            <a:prstGeom prst="rect">
              <a:avLst/>
            </a:prstGeom>
          </p:spPr>
        </p:pic>
        <p:sp>
          <p:nvSpPr>
            <p:cNvPr id="12" name="object 7"/>
            <p:cNvSpPr/>
            <p:nvPr/>
          </p:nvSpPr>
          <p:spPr>
            <a:xfrm>
              <a:off x="467105" y="5450586"/>
              <a:ext cx="11238865" cy="887094"/>
            </a:xfrm>
            <a:custGeom>
              <a:avLst/>
              <a:gdLst/>
              <a:ahLst/>
              <a:cxnLst/>
              <a:rect l="l" t="t" r="r" b="b"/>
              <a:pathLst>
                <a:path w="11238865" h="887095">
                  <a:moveTo>
                    <a:pt x="11238738" y="0"/>
                  </a:moveTo>
                  <a:lnTo>
                    <a:pt x="0" y="0"/>
                  </a:lnTo>
                  <a:lnTo>
                    <a:pt x="0" y="886968"/>
                  </a:lnTo>
                  <a:lnTo>
                    <a:pt x="11238738" y="886968"/>
                  </a:lnTo>
                  <a:lnTo>
                    <a:pt x="11238738" y="0"/>
                  </a:lnTo>
                  <a:close/>
                </a:path>
              </a:pathLst>
            </a:custGeom>
            <a:solidFill>
              <a:srgbClr val="FFFFFF"/>
            </a:solidFill>
          </p:spPr>
          <p:txBody>
            <a:bodyPr wrap="square" lIns="0" tIns="0" rIns="0" bIns="0" rtlCol="0"/>
            <a:p/>
          </p:txBody>
        </p:sp>
        <p:pic>
          <p:nvPicPr>
            <p:cNvPr id="13" name="object 8"/>
            <p:cNvPicPr/>
            <p:nvPr/>
          </p:nvPicPr>
          <p:blipFill>
            <a:blip r:embed="rId2" cstate="print"/>
            <a:stretch>
              <a:fillRect/>
            </a:stretch>
          </p:blipFill>
          <p:spPr>
            <a:xfrm>
              <a:off x="560831" y="5525262"/>
              <a:ext cx="689610" cy="715518"/>
            </a:xfrm>
            <a:prstGeom prst="rect">
              <a:avLst/>
            </a:prstGeom>
          </p:spPr>
        </p:pic>
      </p:grpSp>
      <p:sp>
        <p:nvSpPr>
          <p:cNvPr id="14" name="object 9"/>
          <p:cNvSpPr txBox="1"/>
          <p:nvPr/>
        </p:nvSpPr>
        <p:spPr>
          <a:xfrm>
            <a:off x="480357" y="5145944"/>
            <a:ext cx="11238865" cy="887094"/>
          </a:xfrm>
          <a:prstGeom prst="rect">
            <a:avLst/>
          </a:prstGeom>
        </p:spPr>
        <p:txBody>
          <a:bodyPr vert="horz" wrap="square" lIns="0" tIns="114300" rIns="0" bIns="0" rtlCol="0">
            <a:spAutoFit/>
          </a:bodyPr>
          <a:p>
            <a:pPr marL="959485">
              <a:lnSpc>
                <a:spcPct val="100000"/>
              </a:lnSpc>
              <a:spcBef>
                <a:spcPts val="900"/>
              </a:spcBef>
            </a:pPr>
            <a:r>
              <a:rPr sz="2000" b="1" spc="-15">
                <a:solidFill>
                  <a:srgbClr val="FFC000"/>
                </a:solidFill>
                <a:latin typeface="Calibri" panose="020F0502020204030204"/>
                <a:cs typeface="Calibri" panose="020F0502020204030204"/>
              </a:rPr>
              <a:t>PRO</a:t>
            </a:r>
            <a:r>
              <a:rPr sz="2000" b="1" spc="-35">
                <a:solidFill>
                  <a:srgbClr val="FFC000"/>
                </a:solidFill>
                <a:latin typeface="Calibri" panose="020F0502020204030204"/>
                <a:cs typeface="Calibri" panose="020F0502020204030204"/>
              </a:rPr>
              <a:t> </a:t>
            </a:r>
            <a:r>
              <a:rPr sz="2000" b="1" spc="-10">
                <a:solidFill>
                  <a:srgbClr val="FFC000"/>
                </a:solidFill>
                <a:latin typeface="Calibri" panose="020F0502020204030204"/>
                <a:cs typeface="Calibri" panose="020F0502020204030204"/>
              </a:rPr>
              <a:t>TIP:</a:t>
            </a:r>
            <a:endParaRPr sz="2000">
              <a:latin typeface="Calibri" panose="020F0502020204030204"/>
              <a:cs typeface="Calibri" panose="020F0502020204030204"/>
            </a:endParaRPr>
          </a:p>
          <a:p>
            <a:pPr marL="969010">
              <a:lnSpc>
                <a:spcPct val="100000"/>
              </a:lnSpc>
              <a:spcBef>
                <a:spcPts val="220"/>
              </a:spcBef>
            </a:pPr>
            <a:r>
              <a:rPr sz="1700" i="1" spc="-5">
                <a:latin typeface="Calibri" panose="020F0502020204030204"/>
                <a:cs typeface="Calibri" panose="020F0502020204030204"/>
              </a:rPr>
              <a:t>Use</a:t>
            </a:r>
            <a:r>
              <a:rPr sz="1700" i="1" spc="15">
                <a:latin typeface="Calibri" panose="020F0502020204030204"/>
                <a:cs typeface="Calibri" panose="020F0502020204030204"/>
              </a:rPr>
              <a:t> </a:t>
            </a:r>
            <a:r>
              <a:rPr sz="1700" i="1" spc="-5">
                <a:latin typeface="Calibri" panose="020F0502020204030204"/>
                <a:cs typeface="Calibri" panose="020F0502020204030204"/>
              </a:rPr>
              <a:t>measures</a:t>
            </a:r>
            <a:r>
              <a:rPr sz="1700" i="1" spc="30">
                <a:latin typeface="Calibri" panose="020F0502020204030204"/>
                <a:cs typeface="Calibri" panose="020F0502020204030204"/>
              </a:rPr>
              <a:t> </a:t>
            </a:r>
            <a:r>
              <a:rPr sz="1700" i="1" spc="-15">
                <a:latin typeface="Calibri" panose="020F0502020204030204"/>
                <a:cs typeface="Calibri" panose="020F0502020204030204"/>
              </a:rPr>
              <a:t>to</a:t>
            </a:r>
            <a:r>
              <a:rPr sz="1700" i="1" spc="15">
                <a:latin typeface="Calibri" panose="020F0502020204030204"/>
                <a:cs typeface="Calibri" panose="020F0502020204030204"/>
              </a:rPr>
              <a:t> </a:t>
            </a:r>
            <a:r>
              <a:rPr sz="1700" i="1" spc="-5">
                <a:latin typeface="Calibri" panose="020F0502020204030204"/>
                <a:cs typeface="Calibri" panose="020F0502020204030204"/>
              </a:rPr>
              <a:t>create</a:t>
            </a:r>
            <a:r>
              <a:rPr sz="1700" i="1" spc="35">
                <a:latin typeface="Calibri" panose="020F0502020204030204"/>
                <a:cs typeface="Calibri" panose="020F0502020204030204"/>
              </a:rPr>
              <a:t> </a:t>
            </a:r>
            <a:r>
              <a:rPr sz="1700" b="1" i="1" spc="-10">
                <a:latin typeface="Calibri" panose="020F0502020204030204"/>
                <a:cs typeface="Calibri" panose="020F0502020204030204"/>
              </a:rPr>
              <a:t>numerical,</a:t>
            </a:r>
            <a:r>
              <a:rPr sz="1700" b="1" i="1" spc="20">
                <a:latin typeface="Calibri" panose="020F0502020204030204"/>
                <a:cs typeface="Calibri" panose="020F0502020204030204"/>
              </a:rPr>
              <a:t> </a:t>
            </a:r>
            <a:r>
              <a:rPr sz="1700" b="1" i="1" spc="-10">
                <a:latin typeface="Calibri" panose="020F0502020204030204"/>
                <a:cs typeface="Calibri" panose="020F0502020204030204"/>
              </a:rPr>
              <a:t>calculated</a:t>
            </a:r>
            <a:r>
              <a:rPr sz="1700" b="1" i="1" spc="25">
                <a:latin typeface="Calibri" panose="020F0502020204030204"/>
                <a:cs typeface="Calibri" panose="020F0502020204030204"/>
              </a:rPr>
              <a:t> </a:t>
            </a:r>
            <a:r>
              <a:rPr sz="1700" b="1" i="1" spc="-10">
                <a:latin typeface="Calibri" panose="020F0502020204030204"/>
                <a:cs typeface="Calibri" panose="020F0502020204030204"/>
              </a:rPr>
              <a:t>values</a:t>
            </a:r>
            <a:r>
              <a:rPr sz="1700" b="1" i="1" spc="50">
                <a:latin typeface="Calibri" panose="020F0502020204030204"/>
                <a:cs typeface="Calibri" panose="020F0502020204030204"/>
              </a:rPr>
              <a:t> </a:t>
            </a:r>
            <a:r>
              <a:rPr sz="1700" i="1">
                <a:latin typeface="Calibri" panose="020F0502020204030204"/>
                <a:cs typeface="Calibri" panose="020F0502020204030204"/>
              </a:rPr>
              <a:t>that</a:t>
            </a:r>
            <a:r>
              <a:rPr sz="1700" i="1" spc="20">
                <a:latin typeface="Calibri" panose="020F0502020204030204"/>
                <a:cs typeface="Calibri" panose="020F0502020204030204"/>
              </a:rPr>
              <a:t> </a:t>
            </a:r>
            <a:r>
              <a:rPr sz="1700" i="1" spc="-10">
                <a:latin typeface="Calibri" panose="020F0502020204030204"/>
                <a:cs typeface="Calibri" panose="020F0502020204030204"/>
              </a:rPr>
              <a:t>can</a:t>
            </a:r>
            <a:r>
              <a:rPr sz="1700" i="1" spc="15">
                <a:latin typeface="Calibri" panose="020F0502020204030204"/>
                <a:cs typeface="Calibri" panose="020F0502020204030204"/>
              </a:rPr>
              <a:t> </a:t>
            </a:r>
            <a:r>
              <a:rPr sz="1700" i="1" spc="-5">
                <a:latin typeface="Calibri" panose="020F0502020204030204"/>
                <a:cs typeface="Calibri" panose="020F0502020204030204"/>
              </a:rPr>
              <a:t>be</a:t>
            </a:r>
            <a:r>
              <a:rPr sz="1700" i="1" spc="15">
                <a:latin typeface="Calibri" panose="020F0502020204030204"/>
                <a:cs typeface="Calibri" panose="020F0502020204030204"/>
              </a:rPr>
              <a:t> </a:t>
            </a:r>
            <a:r>
              <a:rPr sz="1700" i="1" spc="-10">
                <a:latin typeface="Calibri" panose="020F0502020204030204"/>
                <a:cs typeface="Calibri" panose="020F0502020204030204"/>
              </a:rPr>
              <a:t>analyzed</a:t>
            </a:r>
            <a:r>
              <a:rPr sz="1700" i="1" spc="15">
                <a:latin typeface="Calibri" panose="020F0502020204030204"/>
                <a:cs typeface="Calibri" panose="020F0502020204030204"/>
              </a:rPr>
              <a:t> </a:t>
            </a:r>
            <a:r>
              <a:rPr sz="1700" i="1" spc="-5">
                <a:latin typeface="Calibri" panose="020F0502020204030204"/>
                <a:cs typeface="Calibri" panose="020F0502020204030204"/>
              </a:rPr>
              <a:t>in</a:t>
            </a:r>
            <a:r>
              <a:rPr sz="1700" i="1" spc="10">
                <a:latin typeface="Calibri" panose="020F0502020204030204"/>
                <a:cs typeface="Calibri" panose="020F0502020204030204"/>
              </a:rPr>
              <a:t> </a:t>
            </a:r>
            <a:r>
              <a:rPr sz="1700" i="1" spc="-5">
                <a:latin typeface="Calibri" panose="020F0502020204030204"/>
                <a:cs typeface="Calibri" panose="020F0502020204030204"/>
              </a:rPr>
              <a:t>the</a:t>
            </a:r>
            <a:r>
              <a:rPr sz="1700" i="1" spc="20">
                <a:latin typeface="Calibri" panose="020F0502020204030204"/>
                <a:cs typeface="Calibri" panose="020F0502020204030204"/>
              </a:rPr>
              <a:t> </a:t>
            </a:r>
            <a:r>
              <a:rPr sz="1700" i="1" spc="-5">
                <a:latin typeface="Calibri" panose="020F0502020204030204"/>
                <a:cs typeface="Calibri" panose="020F0502020204030204"/>
              </a:rPr>
              <a:t>“</a:t>
            </a:r>
            <a:r>
              <a:rPr sz="1700" b="1" i="1" spc="-5">
                <a:latin typeface="Calibri" panose="020F0502020204030204"/>
                <a:cs typeface="Calibri" panose="020F0502020204030204"/>
              </a:rPr>
              <a:t>values</a:t>
            </a:r>
            <a:r>
              <a:rPr sz="1700" i="1" spc="-5">
                <a:latin typeface="Calibri" panose="020F0502020204030204"/>
                <a:cs typeface="Calibri" panose="020F0502020204030204"/>
              </a:rPr>
              <a:t>”</a:t>
            </a:r>
            <a:r>
              <a:rPr sz="1700" i="1" spc="30">
                <a:latin typeface="Calibri" panose="020F0502020204030204"/>
                <a:cs typeface="Calibri" panose="020F0502020204030204"/>
              </a:rPr>
              <a:t> </a:t>
            </a:r>
            <a:r>
              <a:rPr sz="1700" i="1" spc="-5">
                <a:latin typeface="Calibri" panose="020F0502020204030204"/>
                <a:cs typeface="Calibri" panose="020F0502020204030204"/>
              </a:rPr>
              <a:t>field</a:t>
            </a:r>
            <a:r>
              <a:rPr sz="1700" i="1" spc="15">
                <a:latin typeface="Calibri" panose="020F0502020204030204"/>
                <a:cs typeface="Calibri" panose="020F0502020204030204"/>
              </a:rPr>
              <a:t> </a:t>
            </a:r>
            <a:r>
              <a:rPr sz="1700" i="1" spc="-5">
                <a:latin typeface="Calibri" panose="020F0502020204030204"/>
                <a:cs typeface="Calibri" panose="020F0502020204030204"/>
              </a:rPr>
              <a:t>of</a:t>
            </a:r>
            <a:r>
              <a:rPr sz="1700" i="1" spc="20">
                <a:latin typeface="Calibri" panose="020F0502020204030204"/>
                <a:cs typeface="Calibri" panose="020F0502020204030204"/>
              </a:rPr>
              <a:t> </a:t>
            </a:r>
            <a:r>
              <a:rPr sz="1700" i="1" spc="-5">
                <a:latin typeface="Calibri" panose="020F0502020204030204"/>
                <a:cs typeface="Calibri" panose="020F0502020204030204"/>
              </a:rPr>
              <a:t>a</a:t>
            </a:r>
            <a:r>
              <a:rPr sz="1700" i="1" spc="5">
                <a:latin typeface="Calibri" panose="020F0502020204030204"/>
                <a:cs typeface="Calibri" panose="020F0502020204030204"/>
              </a:rPr>
              <a:t> </a:t>
            </a:r>
            <a:r>
              <a:rPr sz="1700" i="1" spc="-5">
                <a:latin typeface="Calibri" panose="020F0502020204030204"/>
                <a:cs typeface="Calibri" panose="020F0502020204030204"/>
              </a:rPr>
              <a:t>report</a:t>
            </a:r>
            <a:r>
              <a:rPr sz="1700" i="1" spc="40">
                <a:latin typeface="Calibri" panose="020F0502020204030204"/>
                <a:cs typeface="Calibri" panose="020F0502020204030204"/>
              </a:rPr>
              <a:t> </a:t>
            </a:r>
            <a:r>
              <a:rPr sz="1700" i="1" spc="-5">
                <a:latin typeface="Calibri" panose="020F0502020204030204"/>
                <a:cs typeface="Calibri" panose="020F0502020204030204"/>
              </a:rPr>
              <a:t>visual</a:t>
            </a:r>
            <a:endParaRPr sz="1700">
              <a:latin typeface="Calibri" panose="020F0502020204030204"/>
              <a:cs typeface="Calibri" panose="020F0502020204030204"/>
            </a:endParaRPr>
          </a:p>
        </p:txBody>
      </p:sp>
      <p:sp>
        <p:nvSpPr>
          <p:cNvPr id="15" name="object 10"/>
          <p:cNvSpPr txBox="1"/>
          <p:nvPr/>
        </p:nvSpPr>
        <p:spPr>
          <a:xfrm>
            <a:off x="8781840" y="2360509"/>
            <a:ext cx="2818765" cy="1604010"/>
          </a:xfrm>
          <a:prstGeom prst="rect">
            <a:avLst/>
          </a:prstGeom>
        </p:spPr>
        <p:txBody>
          <a:bodyPr vert="horz" wrap="square" lIns="0" tIns="57150" rIns="0" bIns="0" rtlCol="0">
            <a:spAutoFit/>
          </a:bodyPr>
          <a:p>
            <a:pPr marL="12700">
              <a:lnSpc>
                <a:spcPct val="100000"/>
              </a:lnSpc>
              <a:spcBef>
                <a:spcPts val="450"/>
              </a:spcBef>
            </a:pPr>
            <a:r>
              <a:rPr sz="1800" b="1">
                <a:solidFill>
                  <a:srgbClr val="D6B00E"/>
                </a:solidFill>
                <a:latin typeface="Calibri" panose="020F0502020204030204"/>
                <a:cs typeface="Calibri" panose="020F0502020204030204"/>
              </a:rPr>
              <a:t>HEY</a:t>
            </a:r>
            <a:r>
              <a:rPr sz="1800" b="1" spc="-15">
                <a:solidFill>
                  <a:srgbClr val="D6B00E"/>
                </a:solidFill>
                <a:latin typeface="Calibri" panose="020F0502020204030204"/>
                <a:cs typeface="Calibri" panose="020F0502020204030204"/>
              </a:rPr>
              <a:t> </a:t>
            </a:r>
            <a:r>
              <a:rPr sz="1800" b="1">
                <a:solidFill>
                  <a:srgbClr val="D6B00E"/>
                </a:solidFill>
                <a:latin typeface="Calibri" panose="020F0502020204030204"/>
                <a:cs typeface="Calibri" panose="020F0502020204030204"/>
              </a:rPr>
              <a:t>THIS</a:t>
            </a:r>
            <a:r>
              <a:rPr sz="1800" b="1" spc="-15">
                <a:solidFill>
                  <a:srgbClr val="D6B00E"/>
                </a:solidFill>
                <a:latin typeface="Calibri" panose="020F0502020204030204"/>
                <a:cs typeface="Calibri" panose="020F0502020204030204"/>
              </a:rPr>
              <a:t> </a:t>
            </a:r>
            <a:r>
              <a:rPr sz="1800" b="1">
                <a:solidFill>
                  <a:srgbClr val="D6B00E"/>
                </a:solidFill>
                <a:latin typeface="Calibri" panose="020F0502020204030204"/>
                <a:cs typeface="Calibri" panose="020F0502020204030204"/>
              </a:rPr>
              <a:t>IS</a:t>
            </a:r>
            <a:r>
              <a:rPr sz="1800" b="1" spc="-20">
                <a:solidFill>
                  <a:srgbClr val="D6B00E"/>
                </a:solidFill>
                <a:latin typeface="Calibri" panose="020F0502020204030204"/>
                <a:cs typeface="Calibri" panose="020F0502020204030204"/>
              </a:rPr>
              <a:t> IMPORTANT!</a:t>
            </a:r>
            <a:endParaRPr sz="1800">
              <a:latin typeface="Calibri" panose="020F0502020204030204"/>
              <a:cs typeface="Calibri" panose="020F0502020204030204"/>
            </a:endParaRPr>
          </a:p>
          <a:p>
            <a:pPr marL="12700" marR="5080">
              <a:lnSpc>
                <a:spcPct val="100000"/>
              </a:lnSpc>
              <a:spcBef>
                <a:spcPts val="315"/>
              </a:spcBef>
            </a:pPr>
            <a:r>
              <a:rPr sz="1600">
                <a:solidFill>
                  <a:srgbClr val="0D0D0D"/>
                </a:solidFill>
                <a:latin typeface="Calibri" panose="020F0502020204030204"/>
                <a:cs typeface="Calibri" panose="020F0502020204030204"/>
              </a:rPr>
              <a:t>As a </a:t>
            </a:r>
            <a:r>
              <a:rPr sz="1600" spc="-5">
                <a:solidFill>
                  <a:srgbClr val="0D0D0D"/>
                </a:solidFill>
                <a:latin typeface="Calibri" panose="020F0502020204030204"/>
                <a:cs typeface="Calibri" panose="020F0502020204030204"/>
              </a:rPr>
              <a:t>rule of </a:t>
            </a:r>
            <a:r>
              <a:rPr sz="1600">
                <a:solidFill>
                  <a:srgbClr val="0D0D0D"/>
                </a:solidFill>
                <a:latin typeface="Calibri" panose="020F0502020204030204"/>
                <a:cs typeface="Calibri" panose="020F0502020204030204"/>
              </a:rPr>
              <a:t>thumb, </a:t>
            </a:r>
            <a:r>
              <a:rPr sz="1600" spc="-5">
                <a:solidFill>
                  <a:srgbClr val="0D0D0D"/>
                </a:solidFill>
                <a:latin typeface="Calibri" panose="020F0502020204030204"/>
                <a:cs typeface="Calibri" panose="020F0502020204030204"/>
              </a:rPr>
              <a:t>use measures </a:t>
            </a:r>
            <a:r>
              <a:rPr sz="1600" spc="-350">
                <a:solidFill>
                  <a:srgbClr val="0D0D0D"/>
                </a:solidFill>
                <a:latin typeface="Calibri" panose="020F0502020204030204"/>
                <a:cs typeface="Calibri" panose="020F0502020204030204"/>
              </a:rPr>
              <a:t> </a:t>
            </a:r>
            <a:r>
              <a:rPr sz="1600" spc="-5">
                <a:solidFill>
                  <a:srgbClr val="0D0D0D"/>
                </a:solidFill>
                <a:latin typeface="Calibri" panose="020F0502020204030204"/>
                <a:cs typeface="Calibri" panose="020F0502020204030204"/>
              </a:rPr>
              <a:t>(</a:t>
            </a:r>
            <a:r>
              <a:rPr sz="1600" i="1" spc="-5">
                <a:solidFill>
                  <a:srgbClr val="0D0D0D"/>
                </a:solidFill>
                <a:latin typeface="Calibri" panose="020F0502020204030204"/>
                <a:cs typeface="Calibri" panose="020F0502020204030204"/>
              </a:rPr>
              <a:t>vs.</a:t>
            </a:r>
            <a:r>
              <a:rPr sz="1600" i="1" spc="-10">
                <a:solidFill>
                  <a:srgbClr val="0D0D0D"/>
                </a:solidFill>
                <a:latin typeface="Calibri" panose="020F0502020204030204"/>
                <a:cs typeface="Calibri" panose="020F0502020204030204"/>
              </a:rPr>
              <a:t> calculated</a:t>
            </a:r>
            <a:r>
              <a:rPr sz="1600" i="1">
                <a:solidFill>
                  <a:srgbClr val="0D0D0D"/>
                </a:solidFill>
                <a:latin typeface="Calibri" panose="020F0502020204030204"/>
                <a:cs typeface="Calibri" panose="020F0502020204030204"/>
              </a:rPr>
              <a:t> </a:t>
            </a:r>
            <a:r>
              <a:rPr sz="1600" i="1" spc="-10">
                <a:solidFill>
                  <a:srgbClr val="0D0D0D"/>
                </a:solidFill>
                <a:latin typeface="Calibri" panose="020F0502020204030204"/>
                <a:cs typeface="Calibri" panose="020F0502020204030204"/>
              </a:rPr>
              <a:t>columns</a:t>
            </a:r>
            <a:r>
              <a:rPr sz="1600" spc="-10">
                <a:solidFill>
                  <a:srgbClr val="0D0D0D"/>
                </a:solidFill>
                <a:latin typeface="Calibri" panose="020F0502020204030204"/>
                <a:cs typeface="Calibri" panose="020F0502020204030204"/>
              </a:rPr>
              <a:t>)</a:t>
            </a:r>
            <a:r>
              <a:rPr sz="1600" spc="-5">
                <a:solidFill>
                  <a:srgbClr val="0D0D0D"/>
                </a:solidFill>
                <a:latin typeface="Calibri" panose="020F0502020204030204"/>
                <a:cs typeface="Calibri" panose="020F0502020204030204"/>
              </a:rPr>
              <a:t> when </a:t>
            </a:r>
            <a:r>
              <a:rPr sz="1600">
                <a:solidFill>
                  <a:srgbClr val="0D0D0D"/>
                </a:solidFill>
                <a:latin typeface="Calibri" panose="020F0502020204030204"/>
                <a:cs typeface="Calibri" panose="020F0502020204030204"/>
              </a:rPr>
              <a:t>a </a:t>
            </a:r>
            <a:r>
              <a:rPr sz="1600" spc="5">
                <a:solidFill>
                  <a:srgbClr val="0D0D0D"/>
                </a:solidFill>
                <a:latin typeface="Calibri" panose="020F0502020204030204"/>
                <a:cs typeface="Calibri" panose="020F0502020204030204"/>
              </a:rPr>
              <a:t> </a:t>
            </a:r>
            <a:r>
              <a:rPr sz="1600" spc="-5">
                <a:latin typeface="Calibri" panose="020F0502020204030204"/>
                <a:cs typeface="Calibri" panose="020F0502020204030204"/>
              </a:rPr>
              <a:t>single </a:t>
            </a:r>
            <a:r>
              <a:rPr sz="1600" spc="-10">
                <a:latin typeface="Calibri" panose="020F0502020204030204"/>
                <a:cs typeface="Calibri" panose="020F0502020204030204"/>
              </a:rPr>
              <a:t>row </a:t>
            </a:r>
            <a:r>
              <a:rPr sz="1600" spc="-5">
                <a:latin typeface="Calibri" panose="020F0502020204030204"/>
                <a:cs typeface="Calibri" panose="020F0502020204030204"/>
              </a:rPr>
              <a:t>can’t give </a:t>
            </a:r>
            <a:r>
              <a:rPr sz="1600" spc="-10">
                <a:latin typeface="Calibri" panose="020F0502020204030204"/>
                <a:cs typeface="Calibri" panose="020F0502020204030204"/>
              </a:rPr>
              <a:t>you </a:t>
            </a:r>
            <a:r>
              <a:rPr sz="1600">
                <a:latin typeface="Calibri" panose="020F0502020204030204"/>
                <a:cs typeface="Calibri" panose="020F0502020204030204"/>
              </a:rPr>
              <a:t>the </a:t>
            </a:r>
            <a:r>
              <a:rPr sz="1600" spc="5">
                <a:latin typeface="Calibri" panose="020F0502020204030204"/>
                <a:cs typeface="Calibri" panose="020F0502020204030204"/>
              </a:rPr>
              <a:t> </a:t>
            </a:r>
            <a:r>
              <a:rPr sz="1600" spc="-5">
                <a:latin typeface="Calibri" panose="020F0502020204030204"/>
                <a:cs typeface="Calibri" panose="020F0502020204030204"/>
              </a:rPr>
              <a:t>answer (</a:t>
            </a:r>
            <a:r>
              <a:rPr sz="1600" i="1" spc="-5">
                <a:latin typeface="Calibri" panose="020F0502020204030204"/>
                <a:cs typeface="Calibri" panose="020F0502020204030204"/>
              </a:rPr>
              <a:t>in other </a:t>
            </a:r>
            <a:r>
              <a:rPr sz="1600" i="1">
                <a:latin typeface="Calibri" panose="020F0502020204030204"/>
                <a:cs typeface="Calibri" panose="020F0502020204030204"/>
              </a:rPr>
              <a:t>words, when </a:t>
            </a:r>
            <a:r>
              <a:rPr sz="1600" i="1" spc="-5">
                <a:latin typeface="Calibri" panose="020F0502020204030204"/>
                <a:cs typeface="Calibri" panose="020F0502020204030204"/>
              </a:rPr>
              <a:t>you </a:t>
            </a:r>
            <a:r>
              <a:rPr sz="1600" i="1" spc="-350">
                <a:latin typeface="Calibri" panose="020F0502020204030204"/>
                <a:cs typeface="Calibri" panose="020F0502020204030204"/>
              </a:rPr>
              <a:t> </a:t>
            </a:r>
            <a:r>
              <a:rPr sz="1600" i="1" spc="-5">
                <a:latin typeface="Calibri" panose="020F0502020204030204"/>
                <a:cs typeface="Calibri" panose="020F0502020204030204"/>
              </a:rPr>
              <a:t>need</a:t>
            </a:r>
            <a:r>
              <a:rPr sz="1600" i="1" spc="-10">
                <a:latin typeface="Calibri" panose="020F0502020204030204"/>
                <a:cs typeface="Calibri" panose="020F0502020204030204"/>
              </a:rPr>
              <a:t> </a:t>
            </a:r>
            <a:r>
              <a:rPr sz="1600" i="1" spc="-15">
                <a:latin typeface="Calibri" panose="020F0502020204030204"/>
                <a:cs typeface="Calibri" panose="020F0502020204030204"/>
              </a:rPr>
              <a:t>to</a:t>
            </a:r>
            <a:r>
              <a:rPr sz="1600" i="1" spc="5">
                <a:latin typeface="Calibri" panose="020F0502020204030204"/>
                <a:cs typeface="Calibri" panose="020F0502020204030204"/>
              </a:rPr>
              <a:t> </a:t>
            </a:r>
            <a:r>
              <a:rPr sz="1600" b="1" i="1" spc="-5">
                <a:latin typeface="Calibri" panose="020F0502020204030204"/>
                <a:cs typeface="Calibri" panose="020F0502020204030204"/>
              </a:rPr>
              <a:t>aggregate</a:t>
            </a:r>
            <a:r>
              <a:rPr sz="1600" spc="-5">
                <a:latin typeface="Calibri" panose="020F0502020204030204"/>
                <a:cs typeface="Calibri" panose="020F0502020204030204"/>
              </a:rPr>
              <a:t>)</a:t>
            </a:r>
            <a:endParaRPr sz="1600">
              <a:latin typeface="Calibri" panose="020F0502020204030204"/>
              <a:cs typeface="Calibri" panose="020F0502020204030204"/>
            </a:endParaRPr>
          </a:p>
        </p:txBody>
      </p:sp>
      <p:grpSp>
        <p:nvGrpSpPr>
          <p:cNvPr id="16" name="object 11"/>
          <p:cNvGrpSpPr/>
          <p:nvPr/>
        </p:nvGrpSpPr>
        <p:grpSpPr>
          <a:xfrm>
            <a:off x="7821466" y="2288317"/>
            <a:ext cx="3910965" cy="1887855"/>
            <a:chOff x="7808214" y="2592958"/>
            <a:chExt cx="3910965" cy="1887855"/>
          </a:xfrm>
        </p:grpSpPr>
        <p:sp>
          <p:nvSpPr>
            <p:cNvPr id="17" name="object 12"/>
            <p:cNvSpPr/>
            <p:nvPr/>
          </p:nvSpPr>
          <p:spPr>
            <a:xfrm>
              <a:off x="8196453" y="2605658"/>
              <a:ext cx="3510279" cy="1862455"/>
            </a:xfrm>
            <a:custGeom>
              <a:avLst/>
              <a:gdLst/>
              <a:ahLst/>
              <a:cxnLst/>
              <a:rect l="l" t="t" r="r" b="b"/>
              <a:pathLst>
                <a:path w="3510279" h="1862454">
                  <a:moveTo>
                    <a:pt x="0" y="1862327"/>
                  </a:moveTo>
                  <a:lnTo>
                    <a:pt x="3509772" y="1862327"/>
                  </a:lnTo>
                  <a:lnTo>
                    <a:pt x="3509772" y="0"/>
                  </a:lnTo>
                  <a:lnTo>
                    <a:pt x="0" y="0"/>
                  </a:lnTo>
                  <a:lnTo>
                    <a:pt x="0" y="1862327"/>
                  </a:lnTo>
                  <a:close/>
                </a:path>
              </a:pathLst>
            </a:custGeom>
            <a:ln w="25399">
              <a:solidFill>
                <a:srgbClr val="ECC211"/>
              </a:solidFill>
            </a:ln>
          </p:spPr>
          <p:txBody>
            <a:bodyPr wrap="square" lIns="0" tIns="0" rIns="0" bIns="0" rtlCol="0"/>
            <a:p/>
          </p:txBody>
        </p:sp>
        <p:pic>
          <p:nvPicPr>
            <p:cNvPr id="18" name="object 13"/>
            <p:cNvPicPr/>
            <p:nvPr/>
          </p:nvPicPr>
          <p:blipFill>
            <a:blip r:embed="rId3" cstate="print"/>
            <a:stretch>
              <a:fillRect/>
            </a:stretch>
          </p:blipFill>
          <p:spPr>
            <a:xfrm>
              <a:off x="7808214" y="3143250"/>
              <a:ext cx="822198" cy="821436"/>
            </a:xfrm>
            <a:prstGeom prst="rect">
              <a:avLst/>
            </a:prstGeom>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8338366" cy="464801"/>
          </a:xfrm>
        </p:spPr>
        <p:txBody>
          <a:bodyPr>
            <a:normAutofit fontScale="90000" lnSpcReduction="10000"/>
          </a:bodyPr>
          <a:lstStyle/>
          <a:p>
            <a:r>
              <a:rPr lang="en-US" dirty="0"/>
              <a:t>A new generation of BI</a:t>
            </a:r>
            <a:endParaRPr lang="en-US" dirty="0"/>
          </a:p>
        </p:txBody>
      </p:sp>
      <p:sp>
        <p:nvSpPr>
          <p:cNvPr id="8" name="Content Placeholder 4"/>
          <p:cNvSpPr txBox="1"/>
          <p:nvPr/>
        </p:nvSpPr>
        <p:spPr>
          <a:xfrm>
            <a:off x="268287" y="969286"/>
            <a:ext cx="11655425" cy="334962"/>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tx1"/>
                </a:solidFill>
              </a:rPr>
              <a:t>Today, BI extends to everyone</a:t>
            </a:r>
            <a:endParaRPr lang="en-US" sz="2800" dirty="0">
              <a:solidFill>
                <a:schemeClr val="tx1"/>
              </a:solidFill>
            </a:endParaRPr>
          </a:p>
        </p:txBody>
      </p:sp>
      <p:pic>
        <p:nvPicPr>
          <p:cNvPr id="2" name="Picture 1"/>
          <p:cNvPicPr>
            <a:picLocks noChangeAspect="1"/>
          </p:cNvPicPr>
          <p:nvPr/>
        </p:nvPicPr>
        <p:blipFill>
          <a:blip r:embed="rId1"/>
          <a:stretch>
            <a:fillRect/>
          </a:stretch>
        </p:blipFill>
        <p:spPr>
          <a:xfrm>
            <a:off x="1196340" y="2121535"/>
            <a:ext cx="9951720" cy="420624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1060120"/>
          </a:xfrm>
        </p:spPr>
        <p:txBody>
          <a:bodyPr>
            <a:normAutofit lnSpcReduction="20000"/>
          </a:bodyPr>
          <a:lstStyle/>
          <a:p>
            <a:r>
              <a:rPr lang="en-US" sz="3600" b="0" spc="-10">
                <a:latin typeface="Calibri" panose="020F0502020204030204"/>
                <a:cs typeface="Calibri" panose="020F0502020204030204"/>
              </a:rPr>
              <a:t>Connecting Power BI Desktop to Source Files – Table Visual and Conditional Formatting</a:t>
            </a:r>
            <a:endParaRPr lang="en-US"/>
          </a:p>
        </p:txBody>
      </p:sp>
      <p:sp>
        <p:nvSpPr>
          <p:cNvPr id="6" name="Footer Placeholder 2"/>
          <p:cNvSpPr>
            <a:spLocks noGrp="1"/>
          </p:cNvSpPr>
          <p:nvPr>
            <p:ph type="ftr" sz="quarter" idx="11"/>
          </p:nvPr>
        </p:nvSpPr>
        <p:spPr>
          <a:xfrm>
            <a:off x="243070" y="6409944"/>
            <a:ext cx="1603147" cy="230832"/>
          </a:xfrm>
        </p:spPr>
        <p:txBody>
          <a:bodyPr/>
          <a:lstStyle/>
          <a:p>
            <a:r>
              <a:rPr lang="en-US">
                <a:solidFill>
                  <a:schemeClr val="tx1">
                    <a:lumMod val="50000"/>
                    <a:lumOff val="50000"/>
                  </a:schemeClr>
                </a:solidFill>
              </a:rPr>
              <a:t>Confidential  - Client</a:t>
            </a:r>
            <a:endParaRPr lang="en-US">
              <a:solidFill>
                <a:schemeClr val="tx1">
                  <a:lumMod val="50000"/>
                  <a:lumOff val="50000"/>
                </a:schemeClr>
              </a:solidFill>
            </a:endParaRPr>
          </a:p>
        </p:txBody>
      </p:sp>
      <p:sp>
        <p:nvSpPr>
          <p:cNvPr id="5" name="Rectangle 4"/>
          <p:cNvSpPr/>
          <p:nvPr/>
        </p:nvSpPr>
        <p:spPr>
          <a:xfrm>
            <a:off x="0" y="1433707"/>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518605" y="1464125"/>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b="1" dirty="0">
                <a:solidFill>
                  <a:prstClr val="black">
                    <a:lumMod val="75000"/>
                    <a:lumOff val="25000"/>
                  </a:prstClr>
                </a:solidFill>
                <a:latin typeface="Calibri" panose="020F0502020204030204" charset="0"/>
                <a:cs typeface="Calibri" panose="020F0502020204030204" charset="0"/>
              </a:rPr>
              <a:t>Table</a:t>
            </a:r>
            <a:r>
              <a:rPr lang="en-US" sz="2000" dirty="0">
                <a:solidFill>
                  <a:prstClr val="black">
                    <a:lumMod val="75000"/>
                    <a:lumOff val="25000"/>
                  </a:prstClr>
                </a:solidFill>
                <a:latin typeface="Calibri" panose="020F0502020204030204" charset="0"/>
                <a:cs typeface="Calibri" panose="020F0502020204030204" charset="0"/>
              </a:rPr>
              <a:t>: grid containing data in logical series of rows and columns</a:t>
            </a:r>
            <a:endParaRPr lang="en-US" sz="2000" b="1"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b="1" dirty="0">
                <a:solidFill>
                  <a:prstClr val="black">
                    <a:lumMod val="75000"/>
                    <a:lumOff val="25000"/>
                  </a:prstClr>
                </a:solidFill>
                <a:latin typeface="Calibri" panose="020F0502020204030204" charset="0"/>
                <a:cs typeface="Calibri" panose="020F0502020204030204" charset="0"/>
              </a:rPr>
              <a:t>Avoid spreadsheet overdose</a:t>
            </a:r>
            <a:r>
              <a:rPr lang="en-US" sz="2000" dirty="0">
                <a:solidFill>
                  <a:prstClr val="black">
                    <a:lumMod val="75000"/>
                    <a:lumOff val="25000"/>
                  </a:prstClr>
                </a:solidFill>
                <a:latin typeface="Calibri" panose="020F0502020204030204" charset="0"/>
                <a:cs typeface="Calibri" panose="020F0502020204030204" charset="0"/>
              </a:rPr>
              <a:t>: use only few Table and Matrix visuals!</a:t>
            </a:r>
            <a:endParaRPr lang="en-US" sz="2000" dirty="0">
              <a:solidFill>
                <a:prstClr val="black">
                  <a:lumMod val="75000"/>
                  <a:lumOff val="25000"/>
                </a:prstClr>
              </a:solidFill>
              <a:latin typeface="Calibri" panose="020F0502020204030204" charset="0"/>
              <a:cs typeface="Calibri" panose="020F0502020204030204" charset="0"/>
            </a:endParaRPr>
          </a:p>
        </p:txBody>
      </p:sp>
      <p:pic>
        <p:nvPicPr>
          <p:cNvPr id="10" name="Picture 2" descr="Image result for table visual power b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19556" y="2536523"/>
            <a:ext cx="4809891" cy="181375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205660" y="4350277"/>
            <a:ext cx="5390957" cy="1776509"/>
            <a:chOff x="857443" y="2547291"/>
            <a:chExt cx="5390957" cy="1776509"/>
          </a:xfrm>
        </p:grpSpPr>
        <p:sp>
          <p:nvSpPr>
            <p:cNvPr id="12" name="TextBox 11"/>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3" name="TextBox 12"/>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4" name="TextBox 13"/>
            <p:cNvSpPr txBox="1"/>
            <p:nvPr/>
          </p:nvSpPr>
          <p:spPr>
            <a:xfrm>
              <a:off x="1032928" y="3769802"/>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5" name="TextBox 14"/>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Arial" panose="020B0604020202020204"/>
                </a:rPr>
                <a:t>To see and compare </a:t>
              </a:r>
              <a:r>
                <a:rPr lang="en-US" sz="1600" b="1">
                  <a:solidFill>
                    <a:schemeClr val="accent1"/>
                  </a:solidFill>
                  <a:latin typeface="Arial" panose="020B0604020202020204"/>
                </a:rPr>
                <a:t>detailed</a:t>
              </a:r>
              <a:r>
                <a:rPr lang="en-US" sz="1600">
                  <a:solidFill>
                    <a:schemeClr val="accent1"/>
                  </a:solidFill>
                  <a:latin typeface="Arial" panose="020B0604020202020204"/>
                </a:rPr>
                <a:t> data and </a:t>
              </a:r>
              <a:r>
                <a:rPr lang="en-US" sz="1600" b="1">
                  <a:solidFill>
                    <a:schemeClr val="accent1"/>
                  </a:solidFill>
                  <a:latin typeface="Arial" panose="020B0604020202020204"/>
                </a:rPr>
                <a:t>exact</a:t>
              </a:r>
              <a:r>
                <a:rPr lang="en-US" sz="1600">
                  <a:solidFill>
                    <a:schemeClr val="accent1"/>
                  </a:solidFill>
                  <a:latin typeface="Arial" panose="020B0604020202020204"/>
                </a:rPr>
                <a:t> values</a:t>
              </a:r>
              <a:endParaRPr lang="en-US" sz="1600">
                <a:solidFill>
                  <a:schemeClr val="accent1"/>
                </a:solidFill>
                <a:latin typeface="Arial" panose="020B0604020202020204"/>
              </a:endParaRPr>
            </a:p>
          </p:txBody>
        </p:sp>
        <p:sp>
          <p:nvSpPr>
            <p:cNvPr id="16" name="TextBox 15"/>
            <p:cNvSpPr txBox="1"/>
            <p:nvPr/>
          </p:nvSpPr>
          <p:spPr>
            <a:xfrm>
              <a:off x="1301457" y="3428219"/>
              <a:ext cx="4946943" cy="338554"/>
            </a:xfrm>
            <a:prstGeom prst="rect">
              <a:avLst/>
            </a:prstGeom>
            <a:noFill/>
          </p:spPr>
          <p:txBody>
            <a:bodyPr wrap="square" rtlCol="0">
              <a:spAutoFit/>
            </a:bodyPr>
            <a:lstStyle/>
            <a:p>
              <a:r>
                <a:rPr lang="en-US" sz="1600">
                  <a:solidFill>
                    <a:schemeClr val="accent1"/>
                  </a:solidFill>
                  <a:latin typeface="Arial" panose="020B0604020202020204"/>
                </a:rPr>
                <a:t>To display data in tabular format</a:t>
              </a:r>
              <a:endParaRPr lang="en-US" sz="1600">
                <a:solidFill>
                  <a:schemeClr val="accent1"/>
                </a:solidFill>
                <a:latin typeface="Arial" panose="020B0604020202020204"/>
              </a:endParaRPr>
            </a:p>
          </p:txBody>
        </p:sp>
        <p:sp>
          <p:nvSpPr>
            <p:cNvPr id="17" name="TextBox 16"/>
            <p:cNvSpPr txBox="1"/>
            <p:nvPr/>
          </p:nvSpPr>
          <p:spPr>
            <a:xfrm>
              <a:off x="1301457" y="3877523"/>
              <a:ext cx="4946943" cy="338554"/>
            </a:xfrm>
            <a:prstGeom prst="rect">
              <a:avLst/>
            </a:prstGeom>
            <a:noFill/>
          </p:spPr>
          <p:txBody>
            <a:bodyPr wrap="square" rtlCol="0">
              <a:spAutoFit/>
            </a:bodyPr>
            <a:lstStyle/>
            <a:p>
              <a:r>
                <a:rPr lang="en-US" sz="1600">
                  <a:solidFill>
                    <a:schemeClr val="accent1"/>
                  </a:solidFill>
                  <a:latin typeface="Arial" panose="020B0604020202020204"/>
                </a:rPr>
                <a:t>To display numerical data by categories</a:t>
              </a:r>
              <a:endParaRPr lang="en-US" sz="1600">
                <a:solidFill>
                  <a:schemeClr val="accent1"/>
                </a:solidFill>
                <a:latin typeface="Arial" panose="020B0604020202020204"/>
              </a:endParaRPr>
            </a:p>
          </p:txBody>
        </p:sp>
        <p:sp>
          <p:nvSpPr>
            <p:cNvPr id="18" name="Rectangle 17"/>
            <p:cNvSpPr/>
            <p:nvPr/>
          </p:nvSpPr>
          <p:spPr>
            <a:xfrm>
              <a:off x="857443" y="2731957"/>
              <a:ext cx="5390957" cy="159184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Arial" panose="020B0604020202020204"/>
                </a:rPr>
                <a:t>WHEN TO USE</a:t>
              </a:r>
              <a:endParaRPr lang="en-US" sz="1800" b="1">
                <a:solidFill>
                  <a:schemeClr val="accent1"/>
                </a:solidFill>
                <a:latin typeface="Arial" panose="020B0604020202020204"/>
              </a:endParaRPr>
            </a:p>
          </p:txBody>
        </p:sp>
      </p:grpSp>
      <p:sp>
        <p:nvSpPr>
          <p:cNvPr id="20" name="Isosceles Triangle 19"/>
          <p:cNvSpPr/>
          <p:nvPr/>
        </p:nvSpPr>
        <p:spPr>
          <a:xfrm rot="5400000">
            <a:off x="3073452" y="3554652"/>
            <a:ext cx="1665170"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p:cNvPicPr>
            <a:picLocks noChangeAspect="1"/>
          </p:cNvPicPr>
          <p:nvPr/>
        </p:nvPicPr>
        <p:blipFill>
          <a:blip r:embed="rId2"/>
          <a:stretch>
            <a:fillRect/>
          </a:stretch>
        </p:blipFill>
        <p:spPr>
          <a:xfrm>
            <a:off x="421914" y="2527244"/>
            <a:ext cx="1532647" cy="4061516"/>
          </a:xfrm>
          <a:prstGeom prst="rect">
            <a:avLst/>
          </a:prstGeom>
        </p:spPr>
      </p:pic>
      <p:pic>
        <p:nvPicPr>
          <p:cNvPr id="22" name="Picture 21"/>
          <p:cNvPicPr>
            <a:picLocks noChangeAspect="1"/>
          </p:cNvPicPr>
          <p:nvPr/>
        </p:nvPicPr>
        <p:blipFill>
          <a:blip r:embed="rId3"/>
          <a:stretch>
            <a:fillRect/>
          </a:stretch>
        </p:blipFill>
        <p:spPr>
          <a:xfrm>
            <a:off x="2105231" y="2599374"/>
            <a:ext cx="1500648" cy="3739048"/>
          </a:xfrm>
          <a:prstGeom prst="rect">
            <a:avLst/>
          </a:prstGeom>
        </p:spPr>
      </p:pic>
      <p:pic>
        <p:nvPicPr>
          <p:cNvPr id="23" name="Picture 22"/>
          <p:cNvPicPr>
            <a:picLocks noChangeAspect="1"/>
          </p:cNvPicPr>
          <p:nvPr/>
        </p:nvPicPr>
        <p:blipFill>
          <a:blip r:embed="rId4"/>
          <a:stretch>
            <a:fillRect/>
          </a:stretch>
        </p:blipFill>
        <p:spPr>
          <a:xfrm>
            <a:off x="7123145" y="785541"/>
            <a:ext cx="2949433" cy="671485"/>
          </a:xfrm>
          <a:prstGeom prst="rect">
            <a:avLst/>
          </a:prstGeom>
        </p:spPr>
      </p:pic>
      <p:sp>
        <p:nvSpPr>
          <p:cNvPr id="24" name="Freeform 29"/>
          <p:cNvSpPr/>
          <p:nvPr/>
        </p:nvSpPr>
        <p:spPr bwMode="gray">
          <a:xfrm>
            <a:off x="7582619" y="1212581"/>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
        <p:nvSpPr>
          <p:cNvPr id="25" name="Rectangle 4"/>
          <p:cNvSpPr/>
          <p:nvPr/>
        </p:nvSpPr>
        <p:spPr>
          <a:xfrm>
            <a:off x="9853808" y="2654995"/>
            <a:ext cx="1968675" cy="16965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dirty="0">
                <a:solidFill>
                  <a:srgbClr val="404040"/>
                </a:solidFill>
                <a:latin typeface="Arial" panose="020B0604020202020204"/>
                <a:cs typeface="Arial" panose="020B0604020202020204"/>
              </a:rPr>
              <a:t>Conditional Formatting</a:t>
            </a:r>
            <a:endParaRPr lang="it-IT" sz="1400" dirty="0">
              <a:solidFill>
                <a:srgbClr val="000000"/>
              </a:solidFill>
              <a:latin typeface="Calibri" panose="020F0502020204030204"/>
              <a:cs typeface="Calibri" panose="020F0502020204030204"/>
            </a:endParaRPr>
          </a:p>
          <a:p>
            <a:pPr algn="ctr"/>
            <a:r>
              <a:rPr lang="en-US" sz="1400" dirty="0">
                <a:ea typeface="+mn-lt"/>
                <a:cs typeface="+mn-lt"/>
              </a:rPr>
              <a:t> </a:t>
            </a:r>
            <a:r>
              <a:rPr lang="en-US" sz="1400" dirty="0">
                <a:solidFill>
                  <a:schemeClr val="tx1"/>
                </a:solidFill>
                <a:ea typeface="+mn-lt"/>
                <a:cs typeface="+mn-lt"/>
              </a:rPr>
              <a:t>specify customized cell colors based on cell values, other values or fields by using gradient colors. </a:t>
            </a:r>
            <a:endParaRPr lang="it-IT" sz="1400" dirty="0">
              <a:solidFill>
                <a:schemeClr val="tx1"/>
              </a:solidFill>
              <a:ea typeface="+mn-lt"/>
              <a:cs typeface="+mn-lt"/>
            </a:endParaRPr>
          </a:p>
        </p:txBody>
      </p:sp>
      <p:sp>
        <p:nvSpPr>
          <p:cNvPr id="27" name="Freeform 29"/>
          <p:cNvSpPr/>
          <p:nvPr/>
        </p:nvSpPr>
        <p:spPr bwMode="gray">
          <a:xfrm>
            <a:off x="5035659" y="2934909"/>
            <a:ext cx="367625" cy="1232344"/>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954103"/>
          </a:xfrm>
        </p:spPr>
        <p:txBody>
          <a:bodyPr>
            <a:normAutofit fontScale="90000"/>
          </a:bodyPr>
          <a:p>
            <a:r>
              <a:rPr lang="en-US" sz="3600" b="0" spc="-10">
                <a:latin typeface="Calibri" panose="020F0502020204030204"/>
                <a:cs typeface="Calibri" panose="020F0502020204030204"/>
              </a:rPr>
              <a:t>Connecting Power BI Desktop to Source Files – Pie Donut Charts</a:t>
            </a:r>
            <a:endParaRPr lang="en-US"/>
          </a:p>
        </p:txBody>
      </p:sp>
      <p:sp>
        <p:nvSpPr>
          <p:cNvPr id="5" name="Rectangle 4"/>
          <p:cNvSpPr/>
          <p:nvPr/>
        </p:nvSpPr>
        <p:spPr>
          <a:xfrm>
            <a:off x="243070" y="1355552"/>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solidFill>
                  <a:prstClr val="black">
                    <a:lumMod val="75000"/>
                    <a:lumOff val="25000"/>
                  </a:prstClr>
                </a:solidFill>
                <a:latin typeface="Calibri" panose="020F0502020204030204" charset="0"/>
                <a:cs typeface="Calibri" panose="020F0502020204030204" charset="0"/>
                <a:sym typeface="+mn-ea"/>
              </a:rPr>
              <a:t>Good for static composition and so long that categories are not many</a:t>
            </a:r>
            <a:endParaRPr lang="en-US" dirty="0">
              <a:solidFill>
                <a:prstClr val="black">
                  <a:lumMod val="75000"/>
                  <a:lumOff val="25000"/>
                </a:prstClr>
              </a:solidFill>
              <a:latin typeface="Calibri" panose="020F0502020204030204" charset="0"/>
              <a:cs typeface="Calibri" panose="020F0502020204030204" charset="0"/>
            </a:endParaRPr>
          </a:p>
          <a:p>
            <a:pPr algn="ctr"/>
            <a:r>
              <a:rPr lang="en-US" dirty="0">
                <a:solidFill>
                  <a:prstClr val="black">
                    <a:lumMod val="75000"/>
                    <a:lumOff val="25000"/>
                  </a:prstClr>
                </a:solidFill>
                <a:latin typeface="Calibri" panose="020F0502020204030204" charset="0"/>
                <a:cs typeface="Calibri" panose="020F0502020204030204" charset="0"/>
                <a:sym typeface="+mn-ea"/>
              </a:rPr>
              <a:t>Sectors show better in donuts and you can include a card in the inner area</a:t>
            </a:r>
            <a:endParaRPr lang="en-GB"/>
          </a:p>
        </p:txBody>
      </p:sp>
      <p:grpSp>
        <p:nvGrpSpPr>
          <p:cNvPr id="9" name="Group 8"/>
          <p:cNvGrpSpPr/>
          <p:nvPr/>
        </p:nvGrpSpPr>
        <p:grpSpPr>
          <a:xfrm>
            <a:off x="4205660" y="4766832"/>
            <a:ext cx="5390957" cy="1327205"/>
            <a:chOff x="857443" y="2547291"/>
            <a:chExt cx="5390957" cy="1327205"/>
          </a:xfrm>
        </p:grpSpPr>
        <p:sp>
          <p:nvSpPr>
            <p:cNvPr id="10" name="TextBox 9"/>
            <p:cNvSpPr txBox="1"/>
            <p:nvPr/>
          </p:nvSpPr>
          <p:spPr>
            <a:xfrm>
              <a:off x="1032928" y="2871195"/>
              <a:ext cx="268528" cy="553998"/>
            </a:xfrm>
            <a:prstGeom prst="rect">
              <a:avLst/>
            </a:prstGeom>
            <a:noFill/>
          </p:spPr>
          <p:txBody>
            <a:bodyPr wrap="square" rtlCol="0">
              <a:spAutoFit/>
            </a:bodyPr>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p>
              <a:r>
                <a:rPr lang="en-US" sz="1600">
                  <a:solidFill>
                    <a:schemeClr val="accent1"/>
                  </a:solidFill>
                  <a:latin typeface="Arial" panose="020B0604020202020204"/>
                </a:rPr>
                <a:t>You expect </a:t>
              </a:r>
              <a:r>
                <a:rPr lang="en-US" sz="1600" b="1">
                  <a:solidFill>
                    <a:schemeClr val="accent1"/>
                  </a:solidFill>
                  <a:latin typeface="Arial" panose="020B0604020202020204"/>
                </a:rPr>
                <a:t>clear-cutting</a:t>
              </a:r>
              <a:r>
                <a:rPr lang="en-US" sz="1600">
                  <a:solidFill>
                    <a:schemeClr val="accent1"/>
                  </a:solidFill>
                  <a:latin typeface="Arial" panose="020B0604020202020204"/>
                </a:rPr>
                <a:t> composition</a:t>
              </a:r>
              <a:endParaRPr lang="en-US" sz="1600" b="1">
                <a:solidFill>
                  <a:schemeClr val="accent1"/>
                </a:solidFill>
                <a:latin typeface="Arial" panose="020B0604020202020204"/>
              </a:endParaRPr>
            </a:p>
          </p:txBody>
        </p:sp>
        <p:sp>
          <p:nvSpPr>
            <p:cNvPr id="13" name="TextBox 12"/>
            <p:cNvSpPr txBox="1"/>
            <p:nvPr/>
          </p:nvSpPr>
          <p:spPr>
            <a:xfrm>
              <a:off x="1301457" y="3428219"/>
              <a:ext cx="4946943" cy="338554"/>
            </a:xfrm>
            <a:prstGeom prst="rect">
              <a:avLst/>
            </a:prstGeom>
            <a:noFill/>
          </p:spPr>
          <p:txBody>
            <a:bodyPr wrap="square" rtlCol="0">
              <a:spAutoFit/>
            </a:bodyPr>
            <a:p>
              <a:r>
                <a:rPr lang="en-US" sz="1600">
                  <a:solidFill>
                    <a:schemeClr val="accent1"/>
                  </a:solidFill>
                  <a:latin typeface="Arial" panose="020B0604020202020204"/>
                </a:rPr>
                <a:t>When there are </a:t>
              </a:r>
              <a:r>
                <a:rPr lang="en-US" sz="1600" b="1">
                  <a:solidFill>
                    <a:schemeClr val="accent1"/>
                  </a:solidFill>
                  <a:latin typeface="Arial" panose="020B0604020202020204"/>
                </a:rPr>
                <a:t>not too many categories</a:t>
              </a:r>
              <a:endParaRPr lang="en-US" sz="1600" b="1">
                <a:solidFill>
                  <a:schemeClr val="accent1"/>
                </a:solidFill>
                <a:latin typeface="Arial" panose="020B0604020202020204"/>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p>
          </p:txBody>
        </p:sp>
        <p:sp>
          <p:nvSpPr>
            <p:cNvPr id="15" name="TextBox 14"/>
            <p:cNvSpPr txBox="1"/>
            <p:nvPr/>
          </p:nvSpPr>
          <p:spPr>
            <a:xfrm>
              <a:off x="928924" y="2547291"/>
              <a:ext cx="1814271" cy="369332"/>
            </a:xfrm>
            <a:prstGeom prst="rect">
              <a:avLst/>
            </a:prstGeom>
            <a:solidFill>
              <a:schemeClr val="bg1"/>
            </a:solidFill>
          </p:spPr>
          <p:txBody>
            <a:bodyPr wrap="square" rtlCol="0">
              <a:spAutoFit/>
            </a:bodyPr>
            <a:p>
              <a:pPr algn="ctr"/>
              <a:r>
                <a:rPr lang="en-US" sz="1800" b="1">
                  <a:solidFill>
                    <a:schemeClr val="accent1"/>
                  </a:solidFill>
                  <a:latin typeface="Arial" panose="020B0604020202020204"/>
                </a:rPr>
                <a:t>WHEN TO USE</a:t>
              </a:r>
              <a:endParaRPr lang="en-US" sz="1800" b="1">
                <a:solidFill>
                  <a:schemeClr val="accent1"/>
                </a:solidFill>
                <a:latin typeface="Arial" panose="020B0604020202020204"/>
              </a:endParaRPr>
            </a:p>
          </p:txBody>
        </p:sp>
      </p:grpSp>
      <p:grpSp>
        <p:nvGrpSpPr>
          <p:cNvPr id="16" name="Group 15"/>
          <p:cNvGrpSpPr/>
          <p:nvPr/>
        </p:nvGrpSpPr>
        <p:grpSpPr>
          <a:xfrm>
            <a:off x="4205660" y="2760834"/>
            <a:ext cx="3901174" cy="2006652"/>
            <a:chOff x="809977" y="4139002"/>
            <a:chExt cx="3901174" cy="2006652"/>
          </a:xfrm>
        </p:grpSpPr>
        <p:pic>
          <p:nvPicPr>
            <p:cNvPr id="17" name="Picture 2" descr="Related image"/>
            <p:cNvPicPr>
              <a:picLocks noChangeAspect="1" noChangeArrowheads="1"/>
            </p:cNvPicPr>
            <p:nvPr/>
          </p:nvPicPr>
          <p:blipFill rotWithShape="1">
            <a:blip r:embed="rId1">
              <a:extLst>
                <a:ext uri="{28A0092B-C50C-407E-A947-70E740481C1C}">
                  <a14:useLocalDpi xmlns:a14="http://schemas.microsoft.com/office/drawing/2010/main" val="0"/>
                </a:ext>
              </a:extLst>
            </a:blip>
            <a:srcRect l="10358" r="6554"/>
            <a:stretch>
              <a:fillRect/>
            </a:stretch>
          </p:blipFill>
          <p:spPr bwMode="auto">
            <a:xfrm>
              <a:off x="809977" y="4139002"/>
              <a:ext cx="2021586" cy="2006652"/>
            </a:xfrm>
            <a:prstGeom prst="rect">
              <a:avLst/>
            </a:prstGeom>
            <a:noFill/>
            <a:ln>
              <a:solidFill>
                <a:schemeClr val="bg2">
                  <a:lumMod val="90000"/>
                </a:schemeClr>
              </a:solidFill>
            </a:ln>
            <a:extLst>
              <a:ext uri="{909E8E84-426E-40DD-AFC4-6F175D3DCCD1}">
                <a14:hiddenFill xmlns:a14="http://schemas.microsoft.com/office/drawing/2010/main">
                  <a:solidFill>
                    <a:srgbClr val="FFFFFF"/>
                  </a:solidFill>
                </a14:hiddenFill>
              </a:ext>
            </a:extLst>
          </p:spPr>
        </p:pic>
        <p:sp>
          <p:nvSpPr>
            <p:cNvPr id="18" name="Speech Bubble: Rectangle with Corners Rounded 17"/>
            <p:cNvSpPr/>
            <p:nvPr/>
          </p:nvSpPr>
          <p:spPr>
            <a:xfrm>
              <a:off x="2899425" y="4594232"/>
              <a:ext cx="1751005" cy="362660"/>
            </a:xfrm>
            <a:prstGeom prst="wedgeRoundRectCallout">
              <a:avLst>
                <a:gd name="adj1" fmla="val -83594"/>
                <a:gd name="adj2" fmla="val 77023"/>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200">
                  <a:solidFill>
                    <a:schemeClr val="tx1"/>
                  </a:solidFill>
                </a:rPr>
                <a:t>Donut chart…</a:t>
              </a:r>
              <a:endParaRPr lang="en-US" sz="1200">
                <a:solidFill>
                  <a:schemeClr val="tx1"/>
                </a:solidFill>
              </a:endParaRPr>
            </a:p>
          </p:txBody>
        </p:sp>
        <p:sp>
          <p:nvSpPr>
            <p:cNvPr id="19" name="Speech Bubble: Rectangle with Corners Rounded 18"/>
            <p:cNvSpPr/>
            <p:nvPr/>
          </p:nvSpPr>
          <p:spPr>
            <a:xfrm>
              <a:off x="2960146" y="5287617"/>
              <a:ext cx="1751005" cy="362660"/>
            </a:xfrm>
            <a:prstGeom prst="wedgeRoundRectCallout">
              <a:avLst>
                <a:gd name="adj1" fmla="val -113828"/>
                <a:gd name="adj2" fmla="val -36886"/>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200">
                  <a:solidFill>
                    <a:schemeClr val="tx1"/>
                  </a:solidFill>
                </a:rPr>
                <a:t>…with a card inside</a:t>
              </a:r>
              <a:endParaRPr lang="en-US" sz="1200">
                <a:solidFill>
                  <a:schemeClr val="tx1"/>
                </a:solidFill>
              </a:endParaRPr>
            </a:p>
          </p:txBody>
        </p:sp>
      </p:grpSp>
      <p:sp>
        <p:nvSpPr>
          <p:cNvPr id="20" name="Isosceles Triangle 19"/>
          <p:cNvSpPr/>
          <p:nvPr/>
        </p:nvSpPr>
        <p:spPr>
          <a:xfrm rot="5400000">
            <a:off x="2974683" y="3651101"/>
            <a:ext cx="2006652"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p>
        </p:txBody>
      </p:sp>
      <p:pic>
        <p:nvPicPr>
          <p:cNvPr id="21" name="Picture 20"/>
          <p:cNvPicPr>
            <a:picLocks noChangeAspect="1"/>
          </p:cNvPicPr>
          <p:nvPr/>
        </p:nvPicPr>
        <p:blipFill>
          <a:blip r:embed="rId2"/>
          <a:stretch>
            <a:fillRect/>
          </a:stretch>
        </p:blipFill>
        <p:spPr>
          <a:xfrm>
            <a:off x="753428" y="2729193"/>
            <a:ext cx="1493156" cy="3288297"/>
          </a:xfrm>
          <a:prstGeom prst="rect">
            <a:avLst/>
          </a:prstGeom>
        </p:spPr>
      </p:pic>
      <p:pic>
        <p:nvPicPr>
          <p:cNvPr id="22" name="Picture 21"/>
          <p:cNvPicPr>
            <a:picLocks noChangeAspect="1"/>
          </p:cNvPicPr>
          <p:nvPr/>
        </p:nvPicPr>
        <p:blipFill>
          <a:blip r:embed="rId3"/>
          <a:stretch>
            <a:fillRect/>
          </a:stretch>
        </p:blipFill>
        <p:spPr>
          <a:xfrm>
            <a:off x="2314446" y="2542933"/>
            <a:ext cx="1456884" cy="3833479"/>
          </a:xfrm>
          <a:prstGeom prst="rect">
            <a:avLst/>
          </a:prstGeom>
        </p:spPr>
      </p:pic>
      <p:pic>
        <p:nvPicPr>
          <p:cNvPr id="23" name="Picture 22"/>
          <p:cNvPicPr>
            <a:picLocks noChangeAspect="1"/>
          </p:cNvPicPr>
          <p:nvPr/>
        </p:nvPicPr>
        <p:blipFill>
          <a:blip r:embed="rId4"/>
          <a:stretch>
            <a:fillRect/>
          </a:stretch>
        </p:blipFill>
        <p:spPr>
          <a:xfrm>
            <a:off x="7307747" y="761924"/>
            <a:ext cx="2949433" cy="671485"/>
          </a:xfrm>
          <a:prstGeom prst="rect">
            <a:avLst/>
          </a:prstGeom>
        </p:spPr>
      </p:pic>
      <p:sp>
        <p:nvSpPr>
          <p:cNvPr id="24" name="Freeform 29"/>
          <p:cNvSpPr/>
          <p:nvPr/>
        </p:nvSpPr>
        <p:spPr bwMode="gray">
          <a:xfrm>
            <a:off x="7746350" y="928138"/>
            <a:ext cx="559264" cy="365848"/>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What is Business Intelligence</a:t>
            </a:r>
            <a:endParaRPr lang="en-GB" altLang="en-US"/>
          </a:p>
        </p:txBody>
      </p:sp>
      <p:sp>
        <p:nvSpPr>
          <p:cNvPr id="3" name="Content Placeholder 2"/>
          <p:cNvSpPr>
            <a:spLocks noGrp="1"/>
          </p:cNvSpPr>
          <p:nvPr>
            <p:ph idx="1"/>
          </p:nvPr>
        </p:nvSpPr>
        <p:spPr/>
        <p:txBody>
          <a:bodyPr>
            <a:normAutofit lnSpcReduction="20000"/>
          </a:bodyPr>
          <a:p>
            <a:r>
              <a:rPr lang="en-US" altLang="en-GB"/>
              <a:t>Business intelligence is the process of analyzing business data and presenting it in user-friendly graphical ways such as dashboards, reports, charts, graphs, etc. These reports help the business owners to drive changes, eliminate inefficiencies, and adapt to the market changes. There are many business intelligence (BI) tools that help in building business intelligence reports.</a:t>
            </a:r>
            <a:endParaRPr lang="en-US" altLang="en-GB"/>
          </a:p>
          <a:p>
            <a:endParaRPr lang="en-US" altLang="en-GB"/>
          </a:p>
          <a:p>
            <a:r>
              <a:rPr lang="en-US" altLang="en-GB"/>
              <a:t>Nearly 50% of companies use BI tools, and many companies are opting to integrate BI tools into their system. Tools like Microsoft Power BI are used by over 3000 companies for business intelligence. Let’s discuss more about Power BI.</a:t>
            </a:r>
            <a:endParaRPr lang="en-US" alt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lstStyle/>
          <a:p>
            <a:fld id="{DFF3A890-82A7-4C2B-81F4-28B265B92D51}" type="slidenum">
              <a:rPr lang="en-US" smtClean="0"/>
            </a:fld>
            <a:endParaRPr lang="en-US"/>
          </a:p>
        </p:txBody>
      </p:sp>
      <p:sp>
        <p:nvSpPr>
          <p:cNvPr id="7" name="Text Placeholder 6"/>
          <p:cNvSpPr>
            <a:spLocks noGrp="1"/>
          </p:cNvSpPr>
          <p:nvPr>
            <p:ph type="body" sz="quarter" idx="20"/>
          </p:nvPr>
        </p:nvSpPr>
        <p:spPr>
          <a:xfrm>
            <a:off x="298558" y="265097"/>
            <a:ext cx="11721164" cy="649303"/>
          </a:xfrm>
        </p:spPr>
        <p:txBody>
          <a:bodyPr/>
          <a:lstStyle/>
          <a:p>
            <a:r>
              <a:rPr lang="en-US" sz="3600" b="0" spc="-10">
                <a:latin typeface="Calibri" panose="020F0502020204030204"/>
                <a:cs typeface="Calibri" panose="020F0502020204030204"/>
              </a:rPr>
              <a:t>Connecting Power BI Desktop to Source Files – Card Visuals</a:t>
            </a:r>
            <a:endParaRPr lang="en-US"/>
          </a:p>
        </p:txBody>
      </p:sp>
      <p:sp>
        <p:nvSpPr>
          <p:cNvPr id="5" name="Content Placeholder 2"/>
          <p:cNvSpPr txBox="1"/>
          <p:nvPr/>
        </p:nvSpPr>
        <p:spPr>
          <a:xfrm>
            <a:off x="518605" y="1464125"/>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Show single number—good for summarizing</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Especially if they are not going to be cross filtered</a:t>
            </a:r>
            <a:endParaRPr lang="en-US" sz="2000" dirty="0">
              <a:solidFill>
                <a:prstClr val="black">
                  <a:lumMod val="75000"/>
                  <a:lumOff val="25000"/>
                </a:prstClr>
              </a:solidFill>
              <a:latin typeface="Calibri" panose="020F0502020204030204" charset="0"/>
              <a:cs typeface="Calibri" panose="020F0502020204030204" charset="0"/>
            </a:endParaRPr>
          </a:p>
        </p:txBody>
      </p:sp>
      <p:pic>
        <p:nvPicPr>
          <p:cNvPr id="8" name="Picture 7"/>
          <p:cNvPicPr>
            <a:picLocks noChangeAspect="1"/>
          </p:cNvPicPr>
          <p:nvPr/>
        </p:nvPicPr>
        <p:blipFill>
          <a:blip r:embed="rId1"/>
          <a:stretch>
            <a:fillRect/>
          </a:stretch>
        </p:blipFill>
        <p:spPr>
          <a:xfrm>
            <a:off x="7251732" y="1464125"/>
            <a:ext cx="2949433" cy="671485"/>
          </a:xfrm>
          <a:prstGeom prst="rect">
            <a:avLst/>
          </a:prstGeom>
        </p:spPr>
      </p:pic>
      <p:pic>
        <p:nvPicPr>
          <p:cNvPr id="9"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660" y="2760834"/>
            <a:ext cx="1619875" cy="92564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4205660" y="4250164"/>
            <a:ext cx="5390957" cy="1110309"/>
            <a:chOff x="857443" y="2547291"/>
            <a:chExt cx="5390957" cy="1110309"/>
          </a:xfrm>
        </p:grpSpPr>
        <p:sp>
          <p:nvSpPr>
            <p:cNvPr id="11" name="TextBox 10"/>
            <p:cNvSpPr txBox="1"/>
            <p:nvPr/>
          </p:nvSpPr>
          <p:spPr>
            <a:xfrm>
              <a:off x="1032928" y="2880229"/>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2" name="TextBox 11"/>
            <p:cNvSpPr txBox="1"/>
            <p:nvPr/>
          </p:nvSpPr>
          <p:spPr>
            <a:xfrm>
              <a:off x="1301457" y="2987950"/>
              <a:ext cx="4946943" cy="584775"/>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you want to show or highlight </a:t>
              </a:r>
              <a:r>
                <a:rPr lang="en-US" sz="1600" b="1">
                  <a:solidFill>
                    <a:schemeClr val="accent1"/>
                  </a:solidFill>
                  <a:latin typeface="Calibri" panose="020F0502020204030204" charset="0"/>
                  <a:cs typeface="Calibri" panose="020F0502020204030204" charset="0"/>
                </a:rPr>
                <a:t>one</a:t>
              </a:r>
              <a:r>
                <a:rPr lang="en-US" sz="1600">
                  <a:solidFill>
                    <a:schemeClr val="accent1"/>
                  </a:solidFill>
                  <a:latin typeface="Calibri" panose="020F0502020204030204" charset="0"/>
                  <a:cs typeface="Calibri" panose="020F0502020204030204" charset="0"/>
                </a:rPr>
                <a:t> important number</a:t>
              </a:r>
              <a:endParaRPr lang="en-US" sz="1600">
                <a:solidFill>
                  <a:schemeClr val="accent1"/>
                </a:solidFill>
                <a:latin typeface="Calibri" panose="020F0502020204030204" charset="0"/>
                <a:cs typeface="Calibri" panose="020F0502020204030204" charset="0"/>
              </a:endParaRPr>
            </a:p>
          </p:txBody>
        </p:sp>
        <p:sp>
          <p:nvSpPr>
            <p:cNvPr id="13" name="Rectangle 12"/>
            <p:cNvSpPr/>
            <p:nvPr/>
          </p:nvSpPr>
          <p:spPr>
            <a:xfrm>
              <a:off x="857443" y="2731957"/>
              <a:ext cx="5390957" cy="92564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14" name="TextBox 13"/>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Calibri" panose="020F0502020204030204" charset="0"/>
                  <a:cs typeface="Calibri" panose="020F0502020204030204" charset="0"/>
                </a:rPr>
                <a:t>WHEN TO USE</a:t>
              </a:r>
              <a:endParaRPr lang="en-US" sz="1800" b="1">
                <a:solidFill>
                  <a:schemeClr val="accent1"/>
                </a:solidFill>
                <a:latin typeface="Calibri" panose="020F0502020204030204" charset="0"/>
                <a:cs typeface="Calibri" panose="020F0502020204030204" charset="0"/>
              </a:endParaRPr>
            </a:p>
          </p:txBody>
        </p:sp>
      </p:grpSp>
      <p:pic>
        <p:nvPicPr>
          <p:cNvPr id="16" name="Picture 15"/>
          <p:cNvPicPr>
            <a:picLocks noChangeAspect="1"/>
          </p:cNvPicPr>
          <p:nvPr/>
        </p:nvPicPr>
        <p:blipFill>
          <a:blip r:embed="rId3"/>
          <a:stretch>
            <a:fillRect/>
          </a:stretch>
        </p:blipFill>
        <p:spPr>
          <a:xfrm>
            <a:off x="2250481" y="2619677"/>
            <a:ext cx="1523486" cy="4005569"/>
          </a:xfrm>
          <a:prstGeom prst="rect">
            <a:avLst/>
          </a:prstGeom>
        </p:spPr>
      </p:pic>
      <p:sp>
        <p:nvSpPr>
          <p:cNvPr id="17" name="Freeform 29"/>
          <p:cNvSpPr/>
          <p:nvPr/>
        </p:nvSpPr>
        <p:spPr bwMode="gray">
          <a:xfrm>
            <a:off x="9584579" y="1685486"/>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980607"/>
          </a:xfrm>
        </p:spPr>
        <p:txBody>
          <a:bodyPr>
            <a:normAutofit lnSpcReduction="10000"/>
          </a:bodyPr>
          <a:lstStyle/>
          <a:p>
            <a:r>
              <a:rPr lang="en-US" sz="3200" b="0" spc="-10" dirty="0">
                <a:latin typeface="Calibri" panose="020F0502020204030204"/>
                <a:cs typeface="Calibri" panose="020F0502020204030204"/>
              </a:rPr>
              <a:t>Connecting Power BI Desktop to Source Files – Bar and Column Visual</a:t>
            </a:r>
            <a:endParaRPr lang="en-US" sz="3200" dirty="0"/>
          </a:p>
        </p:txBody>
      </p:sp>
      <p:sp>
        <p:nvSpPr>
          <p:cNvPr id="8" name="Content Placeholder 2"/>
          <p:cNvSpPr txBox="1"/>
          <p:nvPr/>
        </p:nvSpPr>
        <p:spPr>
          <a:xfrm>
            <a:off x="518605" y="1356427"/>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Both are essentially the same: bar is horizontal; column is vertical</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Three types: stacked; clustered; and 100% stacked</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205660" y="4875651"/>
            <a:ext cx="5390957" cy="1327205"/>
            <a:chOff x="857443" y="2547291"/>
            <a:chExt cx="5390957" cy="1327205"/>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you have </a:t>
              </a:r>
              <a:r>
                <a:rPr lang="en-US" sz="1600" b="1">
                  <a:solidFill>
                    <a:schemeClr val="accent1"/>
                  </a:solidFill>
                  <a:latin typeface="Calibri" panose="020F0502020204030204" charset="0"/>
                  <a:cs typeface="Calibri" panose="020F0502020204030204" charset="0"/>
                </a:rPr>
                <a:t>discrete </a:t>
              </a:r>
              <a:r>
                <a:rPr lang="en-US" sz="1600">
                  <a:solidFill>
                    <a:schemeClr val="accent1"/>
                  </a:solidFill>
                  <a:latin typeface="Calibri" panose="020F0502020204030204" charset="0"/>
                  <a:cs typeface="Calibri" panose="020F0502020204030204" charset="0"/>
                </a:rPr>
                <a:t>data</a:t>
              </a:r>
              <a:endParaRPr lang="en-US" sz="1600">
                <a:solidFill>
                  <a:schemeClr val="accent1"/>
                </a:solidFill>
                <a:latin typeface="Calibri" panose="020F0502020204030204" charset="0"/>
                <a:cs typeface="Calibri" panose="020F0502020204030204" charset="0"/>
              </a:endParaRPr>
            </a:p>
          </p:txBody>
        </p:sp>
        <p:sp>
          <p:nvSpPr>
            <p:cNvPr id="13" name="TextBox 12"/>
            <p:cNvSpPr txBox="1"/>
            <p:nvPr/>
          </p:nvSpPr>
          <p:spPr>
            <a:xfrm>
              <a:off x="1301457" y="3428219"/>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there are </a:t>
              </a:r>
              <a:r>
                <a:rPr lang="en-US" sz="1600" b="1">
                  <a:solidFill>
                    <a:schemeClr val="accent1"/>
                  </a:solidFill>
                  <a:latin typeface="Calibri" panose="020F0502020204030204" charset="0"/>
                  <a:cs typeface="Calibri" panose="020F0502020204030204" charset="0"/>
                </a:rPr>
                <a:t>not too many categories</a:t>
              </a:r>
              <a:endParaRPr lang="en-US" sz="1600" b="1">
                <a:solidFill>
                  <a:schemeClr val="accent1"/>
                </a:solidFill>
                <a:latin typeface="Calibri" panose="020F0502020204030204" charset="0"/>
                <a:cs typeface="Calibri" panose="020F0502020204030204" charset="0"/>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15" name="TextBox 14"/>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Calibri" panose="020F0502020204030204" charset="0"/>
                  <a:cs typeface="Calibri" panose="020F0502020204030204" charset="0"/>
                </a:rPr>
                <a:t>WHEN TO USE</a:t>
              </a:r>
              <a:endParaRPr lang="en-US" sz="1800" b="1">
                <a:solidFill>
                  <a:schemeClr val="accent1"/>
                </a:solidFill>
                <a:latin typeface="Calibri" panose="020F0502020204030204" charset="0"/>
                <a:cs typeface="Calibri" panose="020F0502020204030204" charset="0"/>
              </a:endParaRPr>
            </a:p>
          </p:txBody>
        </p:sp>
      </p:grpSp>
      <p:grpSp>
        <p:nvGrpSpPr>
          <p:cNvPr id="16" name="Group 15"/>
          <p:cNvGrpSpPr/>
          <p:nvPr/>
        </p:nvGrpSpPr>
        <p:grpSpPr>
          <a:xfrm>
            <a:off x="4205660" y="2582018"/>
            <a:ext cx="1744069" cy="2328272"/>
            <a:chOff x="3450223" y="2760834"/>
            <a:chExt cx="1744069" cy="2328272"/>
          </a:xfrm>
        </p:grpSpPr>
        <p:pic>
          <p:nvPicPr>
            <p:cNvPr id="17" name="Picture 2" descr="https://cloud.netlifyusercontent.com/assets/344dbf88-fdf9-42bb-adb4-46f01eedd629/f7ac1c50-13d0-4661-8842-bc071de27036/1-multi-series-bar-chart-800w-opt.png"/>
            <p:cNvPicPr>
              <a:picLocks noChangeAspect="1" noChangeArrowheads="1"/>
            </p:cNvPicPr>
            <p:nvPr/>
          </p:nvPicPr>
          <p:blipFill rotWithShape="1">
            <a:blip r:embed="rId1">
              <a:grayscl/>
              <a:extLst>
                <a:ext uri="{28A0092B-C50C-407E-A947-70E740481C1C}">
                  <a14:useLocalDpi xmlns:a14="http://schemas.microsoft.com/office/drawing/2010/main" val="0"/>
                </a:ext>
              </a:extLst>
            </a:blip>
            <a:srcRect l="7812" t="32677" r="59105" b="3159"/>
            <a:stretch>
              <a:fillRect/>
            </a:stretch>
          </p:blipFill>
          <p:spPr bwMode="auto">
            <a:xfrm>
              <a:off x="3461299" y="3197884"/>
              <a:ext cx="1721916" cy="155702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3450223" y="2760834"/>
              <a:ext cx="1744069" cy="264131"/>
            </a:xfrm>
            <a:prstGeom prst="rect">
              <a:avLst/>
            </a:prstGeom>
            <a:solidFill>
              <a:schemeClr val="tx1">
                <a:lumMod val="65000"/>
                <a:lumOff val="35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Clustered</a:t>
              </a:r>
              <a:endParaRPr lang="en-GB" sz="1200"/>
            </a:p>
          </p:txBody>
        </p:sp>
        <p:sp>
          <p:nvSpPr>
            <p:cNvPr id="19" name="Rectangle 18"/>
            <p:cNvSpPr/>
            <p:nvPr/>
          </p:nvSpPr>
          <p:spPr>
            <a:xfrm>
              <a:off x="3450223" y="3024965"/>
              <a:ext cx="1744069" cy="172994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Speech Bubble: Rectangle with Corners Rounded 19"/>
            <p:cNvSpPr/>
            <p:nvPr/>
          </p:nvSpPr>
          <p:spPr>
            <a:xfrm>
              <a:off x="3450223" y="4814786"/>
              <a:ext cx="1744069" cy="274320"/>
            </a:xfrm>
            <a:prstGeom prst="wedgeRoundRectCallout">
              <a:avLst>
                <a:gd name="adj1" fmla="val -5151"/>
                <a:gd name="adj2" fmla="val -74125"/>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direct comparison</a:t>
              </a:r>
              <a:endParaRPr lang="en-US" sz="1200" b="1">
                <a:solidFill>
                  <a:schemeClr val="tx1"/>
                </a:solidFill>
              </a:endParaRPr>
            </a:p>
          </p:txBody>
        </p:sp>
      </p:grpSp>
      <p:grpSp>
        <p:nvGrpSpPr>
          <p:cNvPr id="21" name="Group 20"/>
          <p:cNvGrpSpPr/>
          <p:nvPr/>
        </p:nvGrpSpPr>
        <p:grpSpPr>
          <a:xfrm>
            <a:off x="6029104" y="2582018"/>
            <a:ext cx="1744069" cy="2328272"/>
            <a:chOff x="5651386" y="2760834"/>
            <a:chExt cx="1744069" cy="2328272"/>
          </a:xfrm>
        </p:grpSpPr>
        <p:pic>
          <p:nvPicPr>
            <p:cNvPr id="22" name="Picture 4" descr="https://cloud.netlifyusercontent.com/assets/344dbf88-fdf9-42bb-adb4-46f01eedd629/948c895a-e1b1-4c8f-b7f3-e0555a4ae589/5-stacked-bar-chart-800w-opt.png"/>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8631" t="20374" r="59271" b="4126"/>
            <a:stretch>
              <a:fillRect/>
            </a:stretch>
          </p:blipFill>
          <p:spPr bwMode="auto">
            <a:xfrm>
              <a:off x="5813541" y="3147870"/>
              <a:ext cx="1419759" cy="155702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5651386" y="2760834"/>
              <a:ext cx="1744069" cy="264131"/>
            </a:xfrm>
            <a:prstGeom prst="rect">
              <a:avLst/>
            </a:prstGeom>
            <a:solidFill>
              <a:schemeClr val="tx1">
                <a:lumMod val="65000"/>
                <a:lumOff val="35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Stacked</a:t>
              </a:r>
              <a:endParaRPr lang="en-GB" sz="1200"/>
            </a:p>
          </p:txBody>
        </p:sp>
        <p:sp>
          <p:nvSpPr>
            <p:cNvPr id="24" name="Rectangle 23"/>
            <p:cNvSpPr/>
            <p:nvPr/>
          </p:nvSpPr>
          <p:spPr>
            <a:xfrm>
              <a:off x="5651386" y="3024965"/>
              <a:ext cx="1744069" cy="172994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Speech Bubble: Rectangle with Corners Rounded 24"/>
            <p:cNvSpPr/>
            <p:nvPr/>
          </p:nvSpPr>
          <p:spPr>
            <a:xfrm>
              <a:off x="5651386" y="4814786"/>
              <a:ext cx="1744069" cy="274320"/>
            </a:xfrm>
            <a:prstGeom prst="wedgeRoundRectCallout">
              <a:avLst>
                <a:gd name="adj1" fmla="val -5151"/>
                <a:gd name="adj2" fmla="val -74125"/>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total against parts</a:t>
              </a:r>
              <a:endParaRPr lang="en-US" sz="1200" b="1">
                <a:solidFill>
                  <a:schemeClr val="tx1"/>
                </a:solidFill>
              </a:endParaRPr>
            </a:p>
          </p:txBody>
        </p:sp>
      </p:grpSp>
      <p:grpSp>
        <p:nvGrpSpPr>
          <p:cNvPr id="26" name="Group 25"/>
          <p:cNvGrpSpPr/>
          <p:nvPr/>
        </p:nvGrpSpPr>
        <p:grpSpPr>
          <a:xfrm>
            <a:off x="7852548" y="2582018"/>
            <a:ext cx="1744069" cy="2328272"/>
            <a:chOff x="7852548" y="2760834"/>
            <a:chExt cx="1744069" cy="2328272"/>
          </a:xfrm>
        </p:grpSpPr>
        <p:pic>
          <p:nvPicPr>
            <p:cNvPr id="27" name="Picture 26"/>
            <p:cNvPicPr>
              <a:picLocks noChangeAspect="1"/>
            </p:cNvPicPr>
            <p:nvPr/>
          </p:nvPicPr>
          <p:blipFill>
            <a:blip r:embed="rId3">
              <a:grayscl/>
            </a:blip>
            <a:stretch>
              <a:fillRect/>
            </a:stretch>
          </p:blipFill>
          <p:spPr>
            <a:xfrm>
              <a:off x="7981256" y="3147870"/>
              <a:ext cx="1486653" cy="1557027"/>
            </a:xfrm>
            <a:prstGeom prst="rect">
              <a:avLst/>
            </a:prstGeom>
          </p:spPr>
        </p:pic>
        <p:sp>
          <p:nvSpPr>
            <p:cNvPr id="28" name="Rectangle 27"/>
            <p:cNvSpPr/>
            <p:nvPr/>
          </p:nvSpPr>
          <p:spPr>
            <a:xfrm>
              <a:off x="7852548" y="2760834"/>
              <a:ext cx="1744069" cy="264131"/>
            </a:xfrm>
            <a:prstGeom prst="rect">
              <a:avLst/>
            </a:prstGeom>
            <a:solidFill>
              <a:schemeClr val="tx1">
                <a:lumMod val="65000"/>
                <a:lumOff val="35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 Stacked</a:t>
              </a:r>
              <a:endParaRPr lang="en-GB" sz="1200"/>
            </a:p>
          </p:txBody>
        </p:sp>
        <p:sp>
          <p:nvSpPr>
            <p:cNvPr id="29" name="Rectangle 28"/>
            <p:cNvSpPr/>
            <p:nvPr/>
          </p:nvSpPr>
          <p:spPr>
            <a:xfrm>
              <a:off x="7852548" y="3024965"/>
              <a:ext cx="1744069" cy="172994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Speech Bubble: Rectangle with Corners Rounded 29"/>
            <p:cNvSpPr/>
            <p:nvPr/>
          </p:nvSpPr>
          <p:spPr>
            <a:xfrm>
              <a:off x="7852548" y="4814786"/>
              <a:ext cx="1744069" cy="274320"/>
            </a:xfrm>
            <a:prstGeom prst="wedgeRoundRectCallout">
              <a:avLst>
                <a:gd name="adj1" fmla="val -5151"/>
                <a:gd name="adj2" fmla="val -74125"/>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compares parts</a:t>
              </a:r>
              <a:endParaRPr lang="en-US" sz="1200" b="1">
                <a:solidFill>
                  <a:schemeClr val="tx1"/>
                </a:solidFill>
              </a:endParaRPr>
            </a:p>
          </p:txBody>
        </p:sp>
      </p:grpSp>
      <p:sp>
        <p:nvSpPr>
          <p:cNvPr id="31" name="Isosceles Triangle 30"/>
          <p:cNvSpPr/>
          <p:nvPr/>
        </p:nvSpPr>
        <p:spPr>
          <a:xfrm rot="5400000">
            <a:off x="2707622" y="3598063"/>
            <a:ext cx="2328272"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p:cNvPicPr>
            <a:picLocks noChangeAspect="1"/>
          </p:cNvPicPr>
          <p:nvPr/>
        </p:nvPicPr>
        <p:blipFill>
          <a:blip r:embed="rId4"/>
          <a:stretch>
            <a:fillRect/>
          </a:stretch>
        </p:blipFill>
        <p:spPr>
          <a:xfrm>
            <a:off x="461783" y="2397081"/>
            <a:ext cx="1608997" cy="3379792"/>
          </a:xfrm>
          <a:prstGeom prst="rect">
            <a:avLst/>
          </a:prstGeom>
        </p:spPr>
      </p:pic>
      <p:pic>
        <p:nvPicPr>
          <p:cNvPr id="34" name="Picture 33"/>
          <p:cNvPicPr>
            <a:picLocks noChangeAspect="1"/>
          </p:cNvPicPr>
          <p:nvPr/>
        </p:nvPicPr>
        <p:blipFill>
          <a:blip r:embed="rId5"/>
          <a:stretch>
            <a:fillRect/>
          </a:stretch>
        </p:blipFill>
        <p:spPr>
          <a:xfrm>
            <a:off x="8583683" y="1430370"/>
            <a:ext cx="2949433" cy="671485"/>
          </a:xfrm>
          <a:prstGeom prst="rect">
            <a:avLst/>
          </a:prstGeom>
        </p:spPr>
      </p:pic>
      <p:sp>
        <p:nvSpPr>
          <p:cNvPr id="35" name="Freeform 29"/>
          <p:cNvSpPr/>
          <p:nvPr/>
        </p:nvSpPr>
        <p:spPr bwMode="gray">
          <a:xfrm>
            <a:off x="8476102" y="1370495"/>
            <a:ext cx="1700614" cy="422723"/>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649303"/>
          </a:xfrm>
        </p:spPr>
        <p:txBody>
          <a:bodyPr/>
          <a:lstStyle/>
          <a:p>
            <a:r>
              <a:rPr lang="en-US" sz="3600" b="0" spc="-10">
                <a:latin typeface="Calibri" panose="020F0502020204030204"/>
                <a:cs typeface="Calibri" panose="020F0502020204030204"/>
              </a:rPr>
              <a:t>Connecting Power BI Desktop to Source Files – Line Visual</a:t>
            </a:r>
            <a:endParaRPr lang="en-US"/>
          </a:p>
        </p:txBody>
      </p:sp>
      <p:sp>
        <p:nvSpPr>
          <p:cNvPr id="5" name="Rectangle 4"/>
          <p:cNvSpPr/>
          <p:nvPr/>
        </p:nvSpPr>
        <p:spPr>
          <a:xfrm>
            <a:off x="298558" y="984210"/>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817163" y="1014628"/>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Line chart display information as series of data points…</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…connected by straight line segments</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543743" y="4624136"/>
            <a:ext cx="5390957" cy="1327205"/>
            <a:chOff x="857443" y="2547291"/>
            <a:chExt cx="5390957" cy="1327205"/>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Your data category is </a:t>
              </a:r>
              <a:r>
                <a:rPr lang="en-US" sz="1600" b="1">
                  <a:solidFill>
                    <a:schemeClr val="accent1"/>
                  </a:solidFill>
                  <a:latin typeface="Calibri" panose="020F0502020204030204" charset="0"/>
                  <a:cs typeface="Calibri" panose="020F0502020204030204" charset="0"/>
                </a:rPr>
                <a:t>continuous</a:t>
              </a:r>
              <a:endParaRPr lang="en-US" sz="1600" b="1">
                <a:solidFill>
                  <a:schemeClr val="accent1"/>
                </a:solidFill>
                <a:latin typeface="Calibri" panose="020F0502020204030204" charset="0"/>
                <a:cs typeface="Calibri" panose="020F0502020204030204" charset="0"/>
              </a:endParaRPr>
            </a:p>
          </p:txBody>
        </p:sp>
        <p:sp>
          <p:nvSpPr>
            <p:cNvPr id="13" name="TextBox 12"/>
            <p:cNvSpPr txBox="1"/>
            <p:nvPr/>
          </p:nvSpPr>
          <p:spPr>
            <a:xfrm>
              <a:off x="1301457" y="3428219"/>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you need to present </a:t>
              </a:r>
              <a:r>
                <a:rPr lang="en-US" sz="1600" b="1">
                  <a:solidFill>
                    <a:schemeClr val="accent1"/>
                  </a:solidFill>
                  <a:latin typeface="Calibri" panose="020F0502020204030204" charset="0"/>
                  <a:cs typeface="Calibri" panose="020F0502020204030204" charset="0"/>
                </a:rPr>
                <a:t>many categories</a:t>
              </a:r>
              <a:endParaRPr lang="en-US" sz="1600" b="1">
                <a:solidFill>
                  <a:schemeClr val="accent1"/>
                </a:solidFill>
                <a:latin typeface="Calibri" panose="020F0502020204030204" charset="0"/>
                <a:cs typeface="Calibri" panose="020F0502020204030204" charset="0"/>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15" name="TextBox 14"/>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Calibri" panose="020F0502020204030204" charset="0"/>
                  <a:cs typeface="Calibri" panose="020F0502020204030204" charset="0"/>
                </a:rPr>
                <a:t>WHEN TO USE</a:t>
              </a:r>
              <a:endParaRPr lang="en-US" sz="1800" b="1">
                <a:solidFill>
                  <a:schemeClr val="accent1"/>
                </a:solidFill>
                <a:latin typeface="Calibri" panose="020F0502020204030204" charset="0"/>
                <a:cs typeface="Calibri" panose="020F0502020204030204" charset="0"/>
              </a:endParaRPr>
            </a:p>
          </p:txBody>
        </p:sp>
      </p:grpSp>
      <p:grpSp>
        <p:nvGrpSpPr>
          <p:cNvPr id="16" name="Group 15"/>
          <p:cNvGrpSpPr/>
          <p:nvPr/>
        </p:nvGrpSpPr>
        <p:grpSpPr>
          <a:xfrm>
            <a:off x="4504217" y="2158571"/>
            <a:ext cx="5390957" cy="2338649"/>
            <a:chOff x="1799114" y="3935503"/>
            <a:chExt cx="5390957" cy="2338649"/>
          </a:xfrm>
        </p:grpSpPr>
        <p:pic>
          <p:nvPicPr>
            <p:cNvPr id="17" name="Picture 16"/>
            <p:cNvPicPr>
              <a:picLocks noChangeAspect="1"/>
            </p:cNvPicPr>
            <p:nvPr/>
          </p:nvPicPr>
          <p:blipFill rotWithShape="1">
            <a:blip r:embed="rId1"/>
            <a:srcRect l="14870"/>
            <a:stretch>
              <a:fillRect/>
            </a:stretch>
          </p:blipFill>
          <p:spPr>
            <a:xfrm>
              <a:off x="1799114" y="4088269"/>
              <a:ext cx="5390957" cy="2185883"/>
            </a:xfrm>
            <a:prstGeom prst="rect">
              <a:avLst/>
            </a:prstGeom>
            <a:ln>
              <a:noFill/>
            </a:ln>
            <a:effectLst>
              <a:outerShdw blurRad="292100" dist="139700" dir="2700000" algn="tl" rotWithShape="0">
                <a:srgbClr val="333333">
                  <a:alpha val="65000"/>
                </a:srgbClr>
              </a:outerShdw>
            </a:effectLst>
          </p:spPr>
        </p:pic>
        <p:sp>
          <p:nvSpPr>
            <p:cNvPr id="18" name="Speech Bubble: Rectangle with Corners Rounded 17"/>
            <p:cNvSpPr/>
            <p:nvPr/>
          </p:nvSpPr>
          <p:spPr>
            <a:xfrm>
              <a:off x="1870596" y="3935503"/>
              <a:ext cx="4619333" cy="439399"/>
            </a:xfrm>
            <a:prstGeom prst="wedgeRoundRectCallout">
              <a:avLst>
                <a:gd name="adj1" fmla="val -3630"/>
                <a:gd name="adj2" fmla="val 114688"/>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Example of </a:t>
              </a:r>
              <a:r>
                <a:rPr lang="en-US" sz="1200" b="1">
                  <a:solidFill>
                    <a:srgbClr val="FF0000"/>
                  </a:solidFill>
                </a:rPr>
                <a:t>incorrect</a:t>
              </a:r>
              <a:r>
                <a:rPr lang="en-US" sz="1200">
                  <a:solidFill>
                    <a:schemeClr val="tx1"/>
                  </a:solidFill>
                </a:rPr>
                <a:t> use of line chart: the category is not continuous, thus column chart—rather than line chart—fits the requirement better</a:t>
              </a:r>
              <a:endParaRPr lang="en-US" sz="1200">
                <a:solidFill>
                  <a:schemeClr val="tx1"/>
                </a:solidFill>
              </a:endParaRPr>
            </a:p>
          </p:txBody>
        </p:sp>
      </p:grpSp>
      <p:sp>
        <p:nvSpPr>
          <p:cNvPr id="19" name="Isosceles Triangle 18"/>
          <p:cNvSpPr/>
          <p:nvPr/>
        </p:nvSpPr>
        <p:spPr>
          <a:xfrm rot="5400000">
            <a:off x="3025631" y="3214838"/>
            <a:ext cx="2338649"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p:cNvPicPr>
            <a:picLocks noChangeAspect="1"/>
          </p:cNvPicPr>
          <p:nvPr/>
        </p:nvPicPr>
        <p:blipFill>
          <a:blip r:embed="rId2"/>
          <a:stretch>
            <a:fillRect/>
          </a:stretch>
        </p:blipFill>
        <p:spPr>
          <a:xfrm>
            <a:off x="1013609" y="2245085"/>
            <a:ext cx="1517173" cy="3186911"/>
          </a:xfrm>
          <a:prstGeom prst="rect">
            <a:avLst/>
          </a:prstGeom>
        </p:spPr>
      </p:pic>
      <p:pic>
        <p:nvPicPr>
          <p:cNvPr id="22" name="Picture 21"/>
          <p:cNvPicPr>
            <a:picLocks noChangeAspect="1"/>
          </p:cNvPicPr>
          <p:nvPr/>
        </p:nvPicPr>
        <p:blipFill>
          <a:blip r:embed="rId3"/>
          <a:stretch>
            <a:fillRect/>
          </a:stretch>
        </p:blipFill>
        <p:spPr>
          <a:xfrm>
            <a:off x="7407525" y="780737"/>
            <a:ext cx="2949433" cy="671485"/>
          </a:xfrm>
          <a:prstGeom prst="rect">
            <a:avLst/>
          </a:prstGeom>
        </p:spPr>
      </p:pic>
      <p:sp>
        <p:nvSpPr>
          <p:cNvPr id="23" name="Freeform 29"/>
          <p:cNvSpPr/>
          <p:nvPr/>
        </p:nvSpPr>
        <p:spPr bwMode="gray">
          <a:xfrm>
            <a:off x="8803257" y="780020"/>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722628" y="875775"/>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1241233" y="906193"/>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A cue showing progress made against measurable goal…</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…thus requiring a </a:t>
            </a:r>
            <a:r>
              <a:rPr lang="en-US" sz="2000" i="1" dirty="0">
                <a:solidFill>
                  <a:prstClr val="black">
                    <a:lumMod val="75000"/>
                    <a:lumOff val="25000"/>
                  </a:prstClr>
                </a:solidFill>
                <a:latin typeface="Calibri" panose="020F0502020204030204" charset="0"/>
                <a:cs typeface="Calibri" panose="020F0502020204030204" charset="0"/>
              </a:rPr>
              <a:t>base</a:t>
            </a:r>
            <a:r>
              <a:rPr lang="en-US" sz="2000" dirty="0">
                <a:solidFill>
                  <a:prstClr val="black">
                    <a:lumMod val="75000"/>
                    <a:lumOff val="25000"/>
                  </a:prstClr>
                </a:solidFill>
                <a:latin typeface="Calibri" panose="020F0502020204030204" charset="0"/>
                <a:cs typeface="Calibri" panose="020F0502020204030204" charset="0"/>
              </a:rPr>
              <a:t>, a </a:t>
            </a:r>
            <a:r>
              <a:rPr lang="en-US" sz="2000" i="1" dirty="0">
                <a:solidFill>
                  <a:prstClr val="black">
                    <a:lumMod val="75000"/>
                    <a:lumOff val="25000"/>
                  </a:prstClr>
                </a:solidFill>
                <a:latin typeface="Calibri" panose="020F0502020204030204" charset="0"/>
                <a:cs typeface="Calibri" panose="020F0502020204030204" charset="0"/>
              </a:rPr>
              <a:t>target, </a:t>
            </a:r>
            <a:r>
              <a:rPr lang="en-US" sz="2000" dirty="0">
                <a:solidFill>
                  <a:prstClr val="black">
                    <a:lumMod val="75000"/>
                    <a:lumOff val="25000"/>
                  </a:prstClr>
                </a:solidFill>
                <a:latin typeface="Calibri" panose="020F0502020204030204" charset="0"/>
                <a:cs typeface="Calibri" panose="020F0502020204030204" charset="0"/>
              </a:rPr>
              <a:t>and a </a:t>
            </a:r>
            <a:r>
              <a:rPr lang="en-US" sz="2000" i="1" dirty="0">
                <a:solidFill>
                  <a:prstClr val="black">
                    <a:lumMod val="75000"/>
                    <a:lumOff val="25000"/>
                  </a:prstClr>
                </a:solidFill>
                <a:latin typeface="Calibri" panose="020F0502020204030204" charset="0"/>
                <a:cs typeface="Calibri" panose="020F0502020204030204" charset="0"/>
              </a:rPr>
              <a:t>threshold </a:t>
            </a:r>
            <a:endParaRPr lang="en-US" sz="2000" dirty="0">
              <a:solidFill>
                <a:prstClr val="black">
                  <a:lumMod val="75000"/>
                  <a:lumOff val="25000"/>
                </a:prstClr>
              </a:solidFill>
              <a:latin typeface="Calibri" panose="020F0502020204030204" charset="0"/>
              <a:cs typeface="Calibri" panose="020F0502020204030204" charset="0"/>
            </a:endParaRPr>
          </a:p>
          <a:p>
            <a:pPr marL="0" indent="0">
              <a:lnSpc>
                <a:spcPct val="100000"/>
              </a:lnSpc>
              <a:spcBef>
                <a:spcPts val="600"/>
              </a:spcBef>
              <a:spcAft>
                <a:spcPts val="600"/>
              </a:spcAft>
              <a:buClr>
                <a:srgbClr val="5B9BD5">
                  <a:lumMod val="75000"/>
                </a:srgbClr>
              </a:buClr>
              <a:buSzPct val="85000"/>
              <a:buFont typeface="Arial" panose="020B0604020202020204" pitchFamily="34" charset="0"/>
              <a:buNone/>
            </a:pP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887827" y="4518586"/>
            <a:ext cx="5390957" cy="1327205"/>
            <a:chOff x="857443" y="2547291"/>
            <a:chExt cx="5390957" cy="1327205"/>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To measure progress (ahead/behind?)</a:t>
              </a:r>
              <a:endParaRPr lang="en-US" sz="1600" b="1">
                <a:solidFill>
                  <a:schemeClr val="accent1"/>
                </a:solidFill>
                <a:latin typeface="Calibri" panose="020F0502020204030204" charset="0"/>
                <a:cs typeface="Calibri" panose="020F0502020204030204" charset="0"/>
              </a:endParaRPr>
            </a:p>
          </p:txBody>
        </p:sp>
        <p:sp>
          <p:nvSpPr>
            <p:cNvPr id="13" name="TextBox 12"/>
            <p:cNvSpPr txBox="1"/>
            <p:nvPr/>
          </p:nvSpPr>
          <p:spPr>
            <a:xfrm>
              <a:off x="1301457" y="3428219"/>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Need to also show historical trend</a:t>
              </a:r>
              <a:endParaRPr lang="en-US" sz="1600" b="1">
                <a:solidFill>
                  <a:schemeClr val="accent1"/>
                </a:solidFill>
                <a:latin typeface="Calibri" panose="020F0502020204030204" charset="0"/>
                <a:cs typeface="Calibri" panose="020F0502020204030204" charset="0"/>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15" name="TextBox 14"/>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Calibri" panose="020F0502020204030204" charset="0"/>
                  <a:cs typeface="Calibri" panose="020F0502020204030204" charset="0"/>
                </a:rPr>
                <a:t>WHEN TO USE</a:t>
              </a:r>
              <a:endParaRPr lang="en-US" sz="1800" b="1">
                <a:solidFill>
                  <a:schemeClr val="accent1"/>
                </a:solidFill>
                <a:latin typeface="Calibri" panose="020F0502020204030204" charset="0"/>
                <a:cs typeface="Calibri" panose="020F0502020204030204" charset="0"/>
              </a:endParaRPr>
            </a:p>
          </p:txBody>
        </p:sp>
      </p:grpSp>
      <p:grpSp>
        <p:nvGrpSpPr>
          <p:cNvPr id="16" name="Group 15"/>
          <p:cNvGrpSpPr/>
          <p:nvPr/>
        </p:nvGrpSpPr>
        <p:grpSpPr>
          <a:xfrm>
            <a:off x="4928288" y="2202901"/>
            <a:ext cx="5456667" cy="2283024"/>
            <a:chOff x="857443" y="3991128"/>
            <a:chExt cx="5456667" cy="2283024"/>
          </a:xfrm>
        </p:grpSpPr>
        <p:pic>
          <p:nvPicPr>
            <p:cNvPr id="17" name="Picture 4" descr="https://docs.microsoft.com/en-us/power-bi/visuals/media/power-bi-visualization-kpi/power-bi-kpi-don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7443" y="3991128"/>
              <a:ext cx="3014842" cy="2283024"/>
            </a:xfrm>
            <a:prstGeom prst="rect">
              <a:avLst/>
            </a:prstGeom>
            <a:noFill/>
            <a:extLst>
              <a:ext uri="{909E8E84-426E-40DD-AFC4-6F175D3DCCD1}">
                <a14:hiddenFill xmlns:a14="http://schemas.microsoft.com/office/drawing/2010/main">
                  <a:solidFill>
                    <a:srgbClr val="FFFFFF"/>
                  </a:solidFill>
                </a14:hiddenFill>
              </a:ext>
            </a:extLst>
          </p:spPr>
        </p:pic>
        <p:sp>
          <p:nvSpPr>
            <p:cNvPr id="18" name="Speech Bubble: Rectangle with Corners Rounded 17"/>
            <p:cNvSpPr/>
            <p:nvPr/>
          </p:nvSpPr>
          <p:spPr>
            <a:xfrm>
              <a:off x="3965628" y="5361670"/>
              <a:ext cx="2348482" cy="794722"/>
            </a:xfrm>
            <a:prstGeom prst="wedgeRoundRectCallout">
              <a:avLst>
                <a:gd name="adj1" fmla="val -52759"/>
                <a:gd name="adj2" fmla="val -77841"/>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Single number as target: </a:t>
              </a:r>
              <a:r>
                <a:rPr lang="en-US" sz="1200" b="1" dirty="0">
                  <a:solidFill>
                    <a:srgbClr val="C00000"/>
                  </a:solidFill>
                </a:rPr>
                <a:t>red</a:t>
              </a:r>
              <a:r>
                <a:rPr lang="en-US" sz="1200" dirty="0">
                  <a:solidFill>
                    <a:schemeClr val="tx1"/>
                  </a:solidFill>
                </a:rPr>
                <a:t> when target has not been achieved; </a:t>
              </a:r>
              <a:r>
                <a:rPr lang="en-US" sz="1200" b="1" dirty="0">
                  <a:solidFill>
                    <a:schemeClr val="accent6"/>
                  </a:solidFill>
                </a:rPr>
                <a:t>green</a:t>
              </a:r>
              <a:r>
                <a:rPr lang="en-US" sz="1200" dirty="0">
                  <a:solidFill>
                    <a:schemeClr val="tx1"/>
                  </a:solidFill>
                </a:rPr>
                <a:t> when otherwise</a:t>
              </a:r>
              <a:endParaRPr lang="en-US" sz="1200" dirty="0">
                <a:solidFill>
                  <a:schemeClr val="tx1"/>
                </a:solidFill>
              </a:endParaRPr>
            </a:p>
          </p:txBody>
        </p:sp>
        <p:sp>
          <p:nvSpPr>
            <p:cNvPr id="19" name="Right Brace 18"/>
            <p:cNvSpPr/>
            <p:nvPr/>
          </p:nvSpPr>
          <p:spPr>
            <a:xfrm>
              <a:off x="3937218" y="4375978"/>
              <a:ext cx="125899" cy="52202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TextBox 19"/>
            <p:cNvSpPr txBox="1"/>
            <p:nvPr/>
          </p:nvSpPr>
          <p:spPr>
            <a:xfrm>
              <a:off x="4064206" y="4306137"/>
              <a:ext cx="1725106" cy="646331"/>
            </a:xfrm>
            <a:prstGeom prst="rect">
              <a:avLst/>
            </a:prstGeom>
            <a:noFill/>
          </p:spPr>
          <p:txBody>
            <a:bodyPr wrap="square" rtlCol="0">
              <a:spAutoFit/>
            </a:bodyPr>
            <a:lstStyle/>
            <a:p>
              <a:r>
                <a:rPr lang="en-US" sz="1200"/>
                <a:t>Indicator and axis value to create the area chart in background</a:t>
              </a:r>
              <a:endParaRPr lang="en-GB" sz="1200"/>
            </a:p>
          </p:txBody>
        </p:sp>
      </p:grpSp>
      <p:sp>
        <p:nvSpPr>
          <p:cNvPr id="21" name="Isosceles Triangle 20"/>
          <p:cNvSpPr/>
          <p:nvPr/>
        </p:nvSpPr>
        <p:spPr>
          <a:xfrm rot="5400000">
            <a:off x="3546453" y="3200005"/>
            <a:ext cx="2283024"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p:cNvPicPr>
            <a:picLocks noChangeAspect="1"/>
          </p:cNvPicPr>
          <p:nvPr/>
        </p:nvPicPr>
        <p:blipFill>
          <a:blip r:embed="rId2"/>
          <a:stretch>
            <a:fillRect/>
          </a:stretch>
        </p:blipFill>
        <p:spPr>
          <a:xfrm>
            <a:off x="1261338" y="2182934"/>
            <a:ext cx="1547896" cy="3121591"/>
          </a:xfrm>
          <a:prstGeom prst="rect">
            <a:avLst/>
          </a:prstGeom>
        </p:spPr>
      </p:pic>
      <p:pic>
        <p:nvPicPr>
          <p:cNvPr id="23" name="Picture 22"/>
          <p:cNvPicPr>
            <a:picLocks noChangeAspect="1"/>
          </p:cNvPicPr>
          <p:nvPr/>
        </p:nvPicPr>
        <p:blipFill>
          <a:blip r:embed="rId3"/>
          <a:stretch>
            <a:fillRect/>
          </a:stretch>
        </p:blipFill>
        <p:spPr>
          <a:xfrm>
            <a:off x="2917635" y="2055822"/>
            <a:ext cx="1548870" cy="3750354"/>
          </a:xfrm>
          <a:prstGeom prst="rect">
            <a:avLst/>
          </a:prstGeom>
        </p:spPr>
      </p:pic>
      <p:pic>
        <p:nvPicPr>
          <p:cNvPr id="24" name="Picture 23"/>
          <p:cNvPicPr>
            <a:picLocks noChangeAspect="1"/>
          </p:cNvPicPr>
          <p:nvPr/>
        </p:nvPicPr>
        <p:blipFill rotWithShape="1">
          <a:blip r:embed="rId2"/>
          <a:srcRect r="1813"/>
          <a:stretch>
            <a:fillRect/>
          </a:stretch>
        </p:blipFill>
        <p:spPr>
          <a:xfrm>
            <a:off x="6871122" y="2197806"/>
            <a:ext cx="1118680" cy="2297644"/>
          </a:xfrm>
          <a:prstGeom prst="rect">
            <a:avLst/>
          </a:prstGeom>
        </p:spPr>
      </p:pic>
      <p:pic>
        <p:nvPicPr>
          <p:cNvPr id="25" name="Picture 24"/>
          <p:cNvPicPr>
            <a:picLocks noChangeAspect="1"/>
          </p:cNvPicPr>
          <p:nvPr/>
        </p:nvPicPr>
        <p:blipFill>
          <a:blip r:embed="rId4"/>
          <a:stretch>
            <a:fillRect/>
          </a:stretch>
        </p:blipFill>
        <p:spPr>
          <a:xfrm>
            <a:off x="8600360" y="958706"/>
            <a:ext cx="2949433" cy="671485"/>
          </a:xfrm>
          <a:prstGeom prst="rect">
            <a:avLst/>
          </a:prstGeom>
        </p:spPr>
      </p:pic>
      <p:sp>
        <p:nvSpPr>
          <p:cNvPr id="26" name="Freeform 29"/>
          <p:cNvSpPr/>
          <p:nvPr/>
        </p:nvSpPr>
        <p:spPr bwMode="gray">
          <a:xfrm>
            <a:off x="8587295" y="1376679"/>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
        <p:nvSpPr>
          <p:cNvPr id="27" name="TextBox 26"/>
          <p:cNvSpPr txBox="1"/>
          <p:nvPr/>
        </p:nvSpPr>
        <p:spPr>
          <a:xfrm>
            <a:off x="472468" y="5793185"/>
            <a:ext cx="5812774" cy="384721"/>
          </a:xfrm>
          <a:prstGeom prst="rect">
            <a:avLst/>
          </a:prstGeom>
          <a:noFill/>
        </p:spPr>
        <p:txBody>
          <a:bodyPr wrap="square" rtlCol="0">
            <a:spAutoFit/>
          </a:bodyPr>
          <a:lstStyle/>
          <a:p>
            <a:r>
              <a:rPr lang="en-US" sz="1000" b="1" dirty="0">
                <a:solidFill>
                  <a:srgbClr val="0070C0"/>
                </a:solidFill>
                <a:latin typeface="Calibri" panose="020F0502020204030204" charset="0"/>
                <a:cs typeface="Calibri" panose="020F0502020204030204" charset="0"/>
              </a:rPr>
              <a:t>KPI (Key Performance Indicator)</a:t>
            </a:r>
            <a:endParaRPr lang="en-US" sz="1000" dirty="0">
              <a:solidFill>
                <a:srgbClr val="0070C0"/>
              </a:solidFill>
              <a:latin typeface="Calibri" panose="020F0502020204030204" charset="0"/>
              <a:cs typeface="Calibri" panose="020F0502020204030204" charset="0"/>
            </a:endParaRPr>
          </a:p>
          <a:p>
            <a:r>
              <a:rPr lang="en-US" sz="900" dirty="0">
                <a:solidFill>
                  <a:srgbClr val="0070C0"/>
                </a:solidFill>
                <a:latin typeface="Calibri" panose="020F0502020204030204" charset="0"/>
                <a:cs typeface="Calibri" panose="020F0502020204030204" charset="0"/>
              </a:rPr>
              <a:t>A measurable value that demonstrates how effectively a company is achieving key business objectives.</a:t>
            </a:r>
            <a:endParaRPr lang="en-US" sz="900" dirty="0">
              <a:solidFill>
                <a:srgbClr val="0070C0"/>
              </a:solidFill>
              <a:latin typeface="Calibri" panose="020F0502020204030204" charset="0"/>
              <a:cs typeface="Calibri" panose="020F0502020204030204" charset="0"/>
            </a:endParaRPr>
          </a:p>
        </p:txBody>
      </p:sp>
      <p:sp>
        <p:nvSpPr>
          <p:cNvPr id="7" name="Text Placeholder 6"/>
          <p:cNvSpPr>
            <a:spLocks noGrp="1"/>
          </p:cNvSpPr>
          <p:nvPr>
            <p:ph type="body" sz="quarter" idx="20"/>
          </p:nvPr>
        </p:nvSpPr>
        <p:spPr>
          <a:xfrm>
            <a:off x="298558" y="265097"/>
            <a:ext cx="11721164" cy="649303"/>
          </a:xfrm>
        </p:spPr>
        <p:txBody>
          <a:bodyPr/>
          <a:p>
            <a:r>
              <a:rPr lang="en-US" sz="3600" b="0" spc="-10">
                <a:latin typeface="Calibri" panose="020F0502020204030204"/>
                <a:cs typeface="Calibri" panose="020F0502020204030204"/>
              </a:rPr>
              <a:t>Connecting Power BI Desktop to Source Files – KPI Visual</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649303"/>
          </a:xfrm>
        </p:spPr>
        <p:txBody>
          <a:bodyPr/>
          <a:lstStyle/>
          <a:p>
            <a:r>
              <a:rPr lang="en-US" sz="3600" b="0" spc="-10" dirty="0">
                <a:latin typeface="Calibri" panose="020F0502020204030204"/>
                <a:cs typeface="Calibri" panose="020F0502020204030204"/>
              </a:rPr>
              <a:t>Connecting Power BI Desktop to Source Files – Gauge Visual</a:t>
            </a:r>
            <a:endParaRPr lang="en-US" dirty="0"/>
          </a:p>
        </p:txBody>
      </p:sp>
      <p:sp>
        <p:nvSpPr>
          <p:cNvPr id="5" name="Rectangle 4"/>
          <p:cNvSpPr/>
          <p:nvPr/>
        </p:nvSpPr>
        <p:spPr>
          <a:xfrm>
            <a:off x="298558" y="836264"/>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817163" y="866682"/>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A cue showing progress made against measurable goal…</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…thus requiring a </a:t>
            </a:r>
            <a:r>
              <a:rPr lang="en-US" sz="2000" i="1" dirty="0">
                <a:solidFill>
                  <a:prstClr val="black">
                    <a:lumMod val="75000"/>
                    <a:lumOff val="25000"/>
                  </a:prstClr>
                </a:solidFill>
                <a:latin typeface="Calibri" panose="020F0502020204030204" charset="0"/>
                <a:cs typeface="Calibri" panose="020F0502020204030204" charset="0"/>
              </a:rPr>
              <a:t>base</a:t>
            </a:r>
            <a:r>
              <a:rPr lang="en-US" sz="2000" dirty="0">
                <a:solidFill>
                  <a:prstClr val="black">
                    <a:lumMod val="75000"/>
                    <a:lumOff val="25000"/>
                  </a:prstClr>
                </a:solidFill>
                <a:latin typeface="Calibri" panose="020F0502020204030204" charset="0"/>
                <a:cs typeface="Calibri" panose="020F0502020204030204" charset="0"/>
              </a:rPr>
              <a:t>, a </a:t>
            </a:r>
            <a:r>
              <a:rPr lang="en-US" sz="2000" i="1" dirty="0">
                <a:solidFill>
                  <a:prstClr val="black">
                    <a:lumMod val="75000"/>
                    <a:lumOff val="25000"/>
                  </a:prstClr>
                </a:solidFill>
                <a:latin typeface="Calibri" panose="020F0502020204030204" charset="0"/>
                <a:cs typeface="Calibri" panose="020F0502020204030204" charset="0"/>
              </a:rPr>
              <a:t>target, </a:t>
            </a:r>
            <a:r>
              <a:rPr lang="en-US" sz="2000" dirty="0">
                <a:solidFill>
                  <a:prstClr val="black">
                    <a:lumMod val="75000"/>
                    <a:lumOff val="25000"/>
                  </a:prstClr>
                </a:solidFill>
                <a:latin typeface="Calibri" panose="020F0502020204030204" charset="0"/>
                <a:cs typeface="Calibri" panose="020F0502020204030204" charset="0"/>
              </a:rPr>
              <a:t>and a </a:t>
            </a:r>
            <a:r>
              <a:rPr lang="en-US" sz="2000" i="1" dirty="0">
                <a:solidFill>
                  <a:prstClr val="black">
                    <a:lumMod val="75000"/>
                    <a:lumOff val="25000"/>
                  </a:prstClr>
                </a:solidFill>
                <a:latin typeface="Calibri" panose="020F0502020204030204" charset="0"/>
                <a:cs typeface="Calibri" panose="020F0502020204030204" charset="0"/>
              </a:rPr>
              <a:t>threshold </a:t>
            </a:r>
            <a:endParaRPr lang="en-US" sz="2000" dirty="0">
              <a:solidFill>
                <a:prstClr val="black">
                  <a:lumMod val="75000"/>
                  <a:lumOff val="25000"/>
                </a:prstClr>
              </a:solidFill>
              <a:latin typeface="Calibri" panose="020F0502020204030204" charset="0"/>
              <a:cs typeface="Calibri" panose="020F0502020204030204" charset="0"/>
            </a:endParaRPr>
          </a:p>
          <a:p>
            <a:pPr marL="0" indent="0">
              <a:lnSpc>
                <a:spcPct val="100000"/>
              </a:lnSpc>
              <a:spcBef>
                <a:spcPts val="600"/>
              </a:spcBef>
              <a:spcAft>
                <a:spcPts val="600"/>
              </a:spcAft>
              <a:buClr>
                <a:srgbClr val="5B9BD5">
                  <a:lumMod val="75000"/>
                </a:srgbClr>
              </a:buClr>
              <a:buSzPct val="85000"/>
              <a:buFont typeface="Arial" panose="020B0604020202020204" pitchFamily="34" charset="0"/>
              <a:buNone/>
            </a:pP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400214" y="4664112"/>
            <a:ext cx="5494961" cy="1327205"/>
            <a:chOff x="857443" y="2547291"/>
            <a:chExt cx="5494961" cy="1327205"/>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Arial" panose="020B0604020202020204"/>
                </a:rPr>
                <a:t>To measure progress (ahead/behind?)</a:t>
              </a:r>
              <a:endParaRPr lang="en-US" sz="1600" b="1">
                <a:solidFill>
                  <a:schemeClr val="accent1"/>
                </a:solidFill>
                <a:latin typeface="Arial" panose="020B0604020202020204"/>
              </a:endParaRPr>
            </a:p>
          </p:txBody>
        </p:sp>
        <p:sp>
          <p:nvSpPr>
            <p:cNvPr id="13" name="TextBox 12"/>
            <p:cNvSpPr txBox="1"/>
            <p:nvPr/>
          </p:nvSpPr>
          <p:spPr>
            <a:xfrm>
              <a:off x="1301457" y="3428219"/>
              <a:ext cx="5050947" cy="338554"/>
            </a:xfrm>
            <a:prstGeom prst="rect">
              <a:avLst/>
            </a:prstGeom>
            <a:noFill/>
          </p:spPr>
          <p:txBody>
            <a:bodyPr wrap="square" rtlCol="0">
              <a:spAutoFit/>
            </a:bodyPr>
            <a:lstStyle/>
            <a:p>
              <a:r>
                <a:rPr lang="en-US" sz="1600">
                  <a:solidFill>
                    <a:schemeClr val="accent1"/>
                  </a:solidFill>
                  <a:latin typeface="Arial" panose="020B0604020202020204"/>
                </a:rPr>
                <a:t>To measure distance to goal (how far ahead/behind?)</a:t>
              </a:r>
              <a:endParaRPr lang="en-US" sz="1600" b="1">
                <a:solidFill>
                  <a:schemeClr val="accent1"/>
                </a:solidFill>
                <a:latin typeface="Arial" panose="020B0604020202020204"/>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Arial" panose="020B0604020202020204"/>
                </a:rPr>
                <a:t>WHEN TO USE</a:t>
              </a:r>
              <a:endParaRPr lang="en-US" sz="1800" b="1">
                <a:solidFill>
                  <a:schemeClr val="accent1"/>
                </a:solidFill>
                <a:latin typeface="Arial" panose="020B0604020202020204"/>
              </a:endParaRPr>
            </a:p>
          </p:txBody>
        </p:sp>
      </p:grpSp>
      <p:grpSp>
        <p:nvGrpSpPr>
          <p:cNvPr id="16" name="Group 15"/>
          <p:cNvGrpSpPr/>
          <p:nvPr/>
        </p:nvGrpSpPr>
        <p:grpSpPr>
          <a:xfrm>
            <a:off x="4176746" y="2071942"/>
            <a:ext cx="5565486" cy="2374473"/>
            <a:chOff x="633975" y="3899679"/>
            <a:chExt cx="5565486" cy="2374473"/>
          </a:xfrm>
        </p:grpSpPr>
        <p:pic>
          <p:nvPicPr>
            <p:cNvPr id="17" name="Picture 16"/>
            <p:cNvPicPr>
              <a:picLocks noChangeAspect="1"/>
            </p:cNvPicPr>
            <p:nvPr/>
          </p:nvPicPr>
          <p:blipFill>
            <a:blip r:embed="rId1"/>
            <a:stretch>
              <a:fillRect/>
            </a:stretch>
          </p:blipFill>
          <p:spPr>
            <a:xfrm>
              <a:off x="857443" y="3991128"/>
              <a:ext cx="4391222" cy="2283024"/>
            </a:xfrm>
            <a:prstGeom prst="rect">
              <a:avLst/>
            </a:prstGeom>
            <a:ln>
              <a:solidFill>
                <a:schemeClr val="bg2">
                  <a:lumMod val="90000"/>
                </a:schemeClr>
              </a:solidFill>
            </a:ln>
          </p:spPr>
        </p:pic>
        <p:sp>
          <p:nvSpPr>
            <p:cNvPr id="18" name="Speech Bubble: Rectangle with Corners Rounded 17"/>
            <p:cNvSpPr/>
            <p:nvPr/>
          </p:nvSpPr>
          <p:spPr>
            <a:xfrm>
              <a:off x="633975" y="3899679"/>
              <a:ext cx="2282772" cy="689274"/>
            </a:xfrm>
            <a:prstGeom prst="wedgeRoundRectCallout">
              <a:avLst>
                <a:gd name="adj1" fmla="val 44015"/>
                <a:gd name="adj2" fmla="val 128793"/>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Unlike donut, the number here is automatically created; no need to create a card</a:t>
              </a:r>
              <a:endParaRPr lang="en-US" sz="1200">
                <a:solidFill>
                  <a:schemeClr val="tx1"/>
                </a:solidFill>
              </a:endParaRPr>
            </a:p>
          </p:txBody>
        </p:sp>
        <p:sp>
          <p:nvSpPr>
            <p:cNvPr id="19" name="Speech Bubble: Rectangle with Corners Rounded 18"/>
            <p:cNvSpPr/>
            <p:nvPr/>
          </p:nvSpPr>
          <p:spPr>
            <a:xfrm>
              <a:off x="4590532" y="4372698"/>
              <a:ext cx="934157" cy="396119"/>
            </a:xfrm>
            <a:prstGeom prst="wedgeRoundRectCallout">
              <a:avLst>
                <a:gd name="adj1" fmla="val -86524"/>
                <a:gd name="adj2" fmla="val 37649"/>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Target</a:t>
              </a:r>
              <a:endParaRPr lang="en-US" sz="1200">
                <a:solidFill>
                  <a:schemeClr val="tx1"/>
                </a:solidFill>
              </a:endParaRPr>
            </a:p>
          </p:txBody>
        </p:sp>
        <p:sp>
          <p:nvSpPr>
            <p:cNvPr id="20" name="Speech Bubble: Rectangle with Corners Rounded 19"/>
            <p:cNvSpPr/>
            <p:nvPr/>
          </p:nvSpPr>
          <p:spPr>
            <a:xfrm>
              <a:off x="5265304" y="5457043"/>
              <a:ext cx="934157" cy="396119"/>
            </a:xfrm>
            <a:prstGeom prst="wedgeRoundRectCallout">
              <a:avLst>
                <a:gd name="adj1" fmla="val -71068"/>
                <a:gd name="adj2" fmla="val 122695"/>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Maximum</a:t>
              </a:r>
              <a:endParaRPr lang="en-US" sz="1200">
                <a:solidFill>
                  <a:schemeClr val="tx1"/>
                </a:solidFill>
              </a:endParaRPr>
            </a:p>
          </p:txBody>
        </p:sp>
      </p:grpSp>
      <p:sp>
        <p:nvSpPr>
          <p:cNvPr id="21" name="Isosceles Triangle 20"/>
          <p:cNvSpPr/>
          <p:nvPr/>
        </p:nvSpPr>
        <p:spPr>
          <a:xfrm rot="5400000">
            <a:off x="2587163" y="3237568"/>
            <a:ext cx="2374473"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p:cNvPicPr>
            <a:picLocks noChangeAspect="1"/>
          </p:cNvPicPr>
          <p:nvPr/>
        </p:nvPicPr>
        <p:blipFill rotWithShape="1">
          <a:blip r:embed="rId2"/>
          <a:srcRect r="4854"/>
          <a:stretch>
            <a:fillRect/>
          </a:stretch>
        </p:blipFill>
        <p:spPr>
          <a:xfrm>
            <a:off x="607608" y="2071942"/>
            <a:ext cx="1443628" cy="3719520"/>
          </a:xfrm>
          <a:prstGeom prst="rect">
            <a:avLst/>
          </a:prstGeom>
        </p:spPr>
      </p:pic>
      <p:pic>
        <p:nvPicPr>
          <p:cNvPr id="23" name="Picture 22"/>
          <p:cNvPicPr>
            <a:picLocks noChangeAspect="1"/>
          </p:cNvPicPr>
          <p:nvPr/>
        </p:nvPicPr>
        <p:blipFill>
          <a:blip r:embed="rId3"/>
          <a:stretch>
            <a:fillRect/>
          </a:stretch>
        </p:blipFill>
        <p:spPr>
          <a:xfrm>
            <a:off x="2106841" y="1914144"/>
            <a:ext cx="1477061" cy="4222561"/>
          </a:xfrm>
          <a:prstGeom prst="rect">
            <a:avLst/>
          </a:prstGeom>
        </p:spPr>
      </p:pic>
      <p:pic>
        <p:nvPicPr>
          <p:cNvPr id="24" name="Picture 23"/>
          <p:cNvPicPr>
            <a:picLocks noChangeAspect="1"/>
          </p:cNvPicPr>
          <p:nvPr/>
        </p:nvPicPr>
        <p:blipFill>
          <a:blip r:embed="rId4"/>
          <a:stretch>
            <a:fillRect/>
          </a:stretch>
        </p:blipFill>
        <p:spPr>
          <a:xfrm>
            <a:off x="8133303" y="958758"/>
            <a:ext cx="2949433" cy="671485"/>
          </a:xfrm>
          <a:prstGeom prst="rect">
            <a:avLst/>
          </a:prstGeom>
        </p:spPr>
      </p:pic>
      <p:sp>
        <p:nvSpPr>
          <p:cNvPr id="25" name="Freeform 29"/>
          <p:cNvSpPr/>
          <p:nvPr/>
        </p:nvSpPr>
        <p:spPr bwMode="gray">
          <a:xfrm>
            <a:off x="10260018" y="1163712"/>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649303"/>
          </a:xfrm>
        </p:spPr>
        <p:txBody>
          <a:bodyPr/>
          <a:lstStyle/>
          <a:p>
            <a:r>
              <a:rPr lang="en-US" sz="3600" b="0" spc="-10">
                <a:latin typeface="Calibri" panose="020F0502020204030204"/>
                <a:cs typeface="Calibri" panose="020F0502020204030204"/>
              </a:rPr>
              <a:t>Connecting Power BI Desktop to Source Files – Ribbon Chart</a:t>
            </a:r>
            <a:endParaRPr lang="en-US" sz="3600" b="0" spc="-10">
              <a:latin typeface="Calibri" panose="020F0502020204030204"/>
              <a:cs typeface="Calibri" panose="020F0502020204030204"/>
            </a:endParaRPr>
          </a:p>
          <a:p>
            <a:endParaRPr lang="en-US"/>
          </a:p>
        </p:txBody>
      </p:sp>
      <p:sp>
        <p:nvSpPr>
          <p:cNvPr id="5" name="Rectangle 4"/>
          <p:cNvSpPr/>
          <p:nvPr/>
        </p:nvSpPr>
        <p:spPr>
          <a:xfrm>
            <a:off x="382901" y="824983"/>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517124" y="860709"/>
            <a:ext cx="9254045"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Essentially a stacked column chart</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But also sorts data from largest value, thus effective at showing rank change</a:t>
            </a:r>
            <a:endParaRPr lang="en-US" sz="2000" dirty="0">
              <a:solidFill>
                <a:prstClr val="black">
                  <a:lumMod val="75000"/>
                  <a:lumOff val="25000"/>
                </a:prstClr>
              </a:solidFill>
              <a:latin typeface="Calibri" panose="020F0502020204030204" charset="0"/>
              <a:cs typeface="Calibri" panose="020F0502020204030204" charset="0"/>
            </a:endParaRPr>
          </a:p>
          <a:p>
            <a:pPr marL="0" indent="0">
              <a:lnSpc>
                <a:spcPct val="100000"/>
              </a:lnSpc>
              <a:spcBef>
                <a:spcPts val="600"/>
              </a:spcBef>
              <a:spcAft>
                <a:spcPts val="600"/>
              </a:spcAft>
              <a:buClr>
                <a:srgbClr val="5B9BD5">
                  <a:lumMod val="75000"/>
                </a:srgbClr>
              </a:buClr>
              <a:buSzPct val="85000"/>
              <a:buFont typeface="Arial" panose="020B0604020202020204" pitchFamily="34" charset="0"/>
              <a:buNone/>
            </a:pP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504218" y="4881008"/>
            <a:ext cx="5390957" cy="1110309"/>
            <a:chOff x="857443" y="2547291"/>
            <a:chExt cx="5390957" cy="1110309"/>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1" name="TextBox 10"/>
            <p:cNvSpPr txBox="1"/>
            <p:nvPr/>
          </p:nvSpPr>
          <p:spPr>
            <a:xfrm>
              <a:off x="1301457" y="2978916"/>
              <a:ext cx="4946943" cy="584775"/>
            </a:xfrm>
            <a:prstGeom prst="rect">
              <a:avLst/>
            </a:prstGeom>
            <a:noFill/>
          </p:spPr>
          <p:txBody>
            <a:bodyPr wrap="square" rtlCol="0">
              <a:spAutoFit/>
            </a:bodyPr>
            <a:lstStyle/>
            <a:p>
              <a:r>
                <a:rPr lang="en-US" sz="1600" dirty="0">
                  <a:solidFill>
                    <a:schemeClr val="accent1"/>
                  </a:solidFill>
                  <a:latin typeface="Arial" panose="020B0604020202020204"/>
                </a:rPr>
                <a:t>When ranking of components is an interesting metric to observe/measure</a:t>
              </a:r>
              <a:endParaRPr lang="en-US" sz="1600" b="1" dirty="0">
                <a:solidFill>
                  <a:schemeClr val="accent1"/>
                </a:solidFill>
                <a:latin typeface="Arial" panose="020B0604020202020204"/>
              </a:endParaRPr>
            </a:p>
          </p:txBody>
        </p:sp>
        <p:sp>
          <p:nvSpPr>
            <p:cNvPr id="12" name="Rectangle 11"/>
            <p:cNvSpPr/>
            <p:nvPr/>
          </p:nvSpPr>
          <p:spPr>
            <a:xfrm>
              <a:off x="857443" y="2731957"/>
              <a:ext cx="5390957" cy="92564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928924" y="2547291"/>
              <a:ext cx="1809196" cy="369332"/>
            </a:xfrm>
            <a:prstGeom prst="rect">
              <a:avLst/>
            </a:prstGeom>
            <a:solidFill>
              <a:schemeClr val="bg1"/>
            </a:solidFill>
          </p:spPr>
          <p:txBody>
            <a:bodyPr wrap="square" rtlCol="0">
              <a:spAutoFit/>
            </a:bodyPr>
            <a:lstStyle/>
            <a:p>
              <a:r>
                <a:rPr lang="en-US" sz="1800" b="1">
                  <a:solidFill>
                    <a:schemeClr val="accent1"/>
                  </a:solidFill>
                  <a:latin typeface="Arial" panose="020B0604020202020204"/>
                </a:rPr>
                <a:t>WHEN TO USE</a:t>
              </a:r>
              <a:endParaRPr lang="en-US" sz="1800" b="1">
                <a:solidFill>
                  <a:schemeClr val="accent1"/>
                </a:solidFill>
                <a:latin typeface="Arial" panose="020B0604020202020204"/>
              </a:endParaRPr>
            </a:p>
          </p:txBody>
        </p:sp>
      </p:grpSp>
      <p:grpSp>
        <p:nvGrpSpPr>
          <p:cNvPr id="14" name="Group 13"/>
          <p:cNvGrpSpPr/>
          <p:nvPr/>
        </p:nvGrpSpPr>
        <p:grpSpPr>
          <a:xfrm>
            <a:off x="5491007" y="2163391"/>
            <a:ext cx="4404168" cy="2589190"/>
            <a:chOff x="857443" y="3842267"/>
            <a:chExt cx="4404168" cy="2589190"/>
          </a:xfrm>
        </p:grpSpPr>
        <p:pic>
          <p:nvPicPr>
            <p:cNvPr id="15" name="Picture 2" descr="2017-09-27_06h38_2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7443" y="3842267"/>
              <a:ext cx="3939348" cy="2431886"/>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16" name="Speech Bubble: Rectangle with Corners Rounded 15"/>
            <p:cNvSpPr/>
            <p:nvPr/>
          </p:nvSpPr>
          <p:spPr>
            <a:xfrm>
              <a:off x="2700990" y="5742183"/>
              <a:ext cx="2560621" cy="689274"/>
            </a:xfrm>
            <a:prstGeom prst="wedgeRoundRectCallout">
              <a:avLst>
                <a:gd name="adj1" fmla="val -59189"/>
                <a:gd name="adj2" fmla="val -93202"/>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Components (i.e. legend) are always sorted from largest to smallest, thus ranking can be observed</a:t>
              </a:r>
              <a:endParaRPr lang="en-US" sz="1200">
                <a:solidFill>
                  <a:schemeClr val="tx1"/>
                </a:solidFill>
              </a:endParaRPr>
            </a:p>
          </p:txBody>
        </p:sp>
      </p:grpSp>
      <p:sp>
        <p:nvSpPr>
          <p:cNvPr id="17" name="Isosceles Triangle 16"/>
          <p:cNvSpPr/>
          <p:nvPr/>
        </p:nvSpPr>
        <p:spPr>
          <a:xfrm rot="5400000">
            <a:off x="3237650" y="3344927"/>
            <a:ext cx="2589190"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p:nvPicPr>
        <p:blipFill>
          <a:blip r:embed="rId2"/>
          <a:stretch>
            <a:fillRect/>
          </a:stretch>
        </p:blipFill>
        <p:spPr>
          <a:xfrm>
            <a:off x="1430968" y="2228777"/>
            <a:ext cx="1416830" cy="2976135"/>
          </a:xfrm>
          <a:prstGeom prst="rect">
            <a:avLst/>
          </a:prstGeom>
        </p:spPr>
      </p:pic>
      <p:pic>
        <p:nvPicPr>
          <p:cNvPr id="19" name="Picture 18"/>
          <p:cNvPicPr>
            <a:picLocks noChangeAspect="1"/>
          </p:cNvPicPr>
          <p:nvPr/>
        </p:nvPicPr>
        <p:blipFill>
          <a:blip r:embed="rId3"/>
          <a:stretch>
            <a:fillRect/>
          </a:stretch>
        </p:blipFill>
        <p:spPr>
          <a:xfrm>
            <a:off x="2907817" y="2038503"/>
            <a:ext cx="1391330" cy="3895725"/>
          </a:xfrm>
          <a:prstGeom prst="rect">
            <a:avLst/>
          </a:prstGeom>
        </p:spPr>
      </p:pic>
      <p:pic>
        <p:nvPicPr>
          <p:cNvPr id="20" name="Picture 19"/>
          <p:cNvPicPr>
            <a:picLocks noChangeAspect="1"/>
          </p:cNvPicPr>
          <p:nvPr/>
        </p:nvPicPr>
        <p:blipFill>
          <a:blip r:embed="rId4"/>
          <a:stretch>
            <a:fillRect/>
          </a:stretch>
        </p:blipFill>
        <p:spPr>
          <a:xfrm>
            <a:off x="8882241" y="960592"/>
            <a:ext cx="2949433" cy="671485"/>
          </a:xfrm>
          <a:prstGeom prst="rect">
            <a:avLst/>
          </a:prstGeom>
        </p:spPr>
      </p:pic>
      <p:sp>
        <p:nvSpPr>
          <p:cNvPr id="21" name="Freeform 29"/>
          <p:cNvSpPr/>
          <p:nvPr/>
        </p:nvSpPr>
        <p:spPr bwMode="gray">
          <a:xfrm>
            <a:off x="11493666" y="977498"/>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49198" y="43676"/>
            <a:ext cx="11721164" cy="909418"/>
          </a:xfrm>
        </p:spPr>
        <p:txBody>
          <a:bodyPr>
            <a:normAutofit lnSpcReduction="20000"/>
          </a:bodyPr>
          <a:lstStyle/>
          <a:p>
            <a:r>
              <a:rPr lang="en-US" sz="3200" b="0" spc="-10" dirty="0">
                <a:latin typeface="Calibri" panose="020F0502020204030204"/>
                <a:cs typeface="Calibri" panose="020F0502020204030204"/>
              </a:rPr>
              <a:t>Connecting Power BI Desktop to Source Files – Scatter &amp; Bubble Charts</a:t>
            </a:r>
            <a:endParaRPr lang="en-US" sz="3200" dirty="0"/>
          </a:p>
        </p:txBody>
      </p:sp>
      <p:sp>
        <p:nvSpPr>
          <p:cNvPr id="5" name="Rectangle 4"/>
          <p:cNvSpPr/>
          <p:nvPr/>
        </p:nvSpPr>
        <p:spPr>
          <a:xfrm>
            <a:off x="463826" y="936990"/>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753824" y="1014416"/>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Both have two axes showing one set of </a:t>
            </a:r>
            <a:r>
              <a:rPr lang="en-US" sz="2000" b="1" dirty="0">
                <a:solidFill>
                  <a:prstClr val="black">
                    <a:lumMod val="75000"/>
                    <a:lumOff val="25000"/>
                  </a:prstClr>
                </a:solidFill>
                <a:latin typeface="Calibri" panose="020F0502020204030204" charset="0"/>
                <a:cs typeface="Calibri" panose="020F0502020204030204" charset="0"/>
              </a:rPr>
              <a:t>numerical</a:t>
            </a:r>
            <a:r>
              <a:rPr lang="en-US" sz="2000" dirty="0">
                <a:solidFill>
                  <a:prstClr val="black">
                    <a:lumMod val="75000"/>
                    <a:lumOff val="25000"/>
                  </a:prstClr>
                </a:solidFill>
                <a:latin typeface="Calibri" panose="020F0502020204030204" charset="0"/>
                <a:cs typeface="Calibri" panose="020F0502020204030204" charset="0"/>
              </a:rPr>
              <a:t> data (x and y)</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Show relationships between 2 values (scatter) or 3 values (bubble)</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553645" y="4806707"/>
            <a:ext cx="5390957" cy="1327205"/>
            <a:chOff x="857443" y="2547291"/>
            <a:chExt cx="5390957" cy="1327205"/>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To show patterns of large data set</a:t>
              </a:r>
              <a:endParaRPr lang="en-US" sz="1600" b="1">
                <a:solidFill>
                  <a:schemeClr val="accent1"/>
                </a:solidFill>
                <a:latin typeface="Calibri" panose="020F0502020204030204" charset="0"/>
                <a:cs typeface="Calibri" panose="020F0502020204030204" charset="0"/>
              </a:endParaRPr>
            </a:p>
          </p:txBody>
        </p:sp>
        <p:sp>
          <p:nvSpPr>
            <p:cNvPr id="13" name="TextBox 12"/>
            <p:cNvSpPr txBox="1"/>
            <p:nvPr/>
          </p:nvSpPr>
          <p:spPr>
            <a:xfrm>
              <a:off x="1301457" y="3428219"/>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To compare data points without regard to time</a:t>
              </a:r>
              <a:endParaRPr lang="en-US" sz="1600" b="1">
                <a:solidFill>
                  <a:schemeClr val="accent1"/>
                </a:solidFill>
                <a:latin typeface="Calibri" panose="020F0502020204030204" charset="0"/>
                <a:cs typeface="Calibri" panose="020F0502020204030204" charset="0"/>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15" name="TextBox 14"/>
            <p:cNvSpPr txBox="1"/>
            <p:nvPr/>
          </p:nvSpPr>
          <p:spPr>
            <a:xfrm>
              <a:off x="928924" y="2547291"/>
              <a:ext cx="2969308" cy="369332"/>
            </a:xfrm>
            <a:prstGeom prst="rect">
              <a:avLst/>
            </a:prstGeom>
            <a:solidFill>
              <a:schemeClr val="bg1"/>
            </a:solidFill>
          </p:spPr>
          <p:txBody>
            <a:bodyPr wrap="square" rtlCol="0">
              <a:spAutoFit/>
            </a:bodyPr>
            <a:lstStyle/>
            <a:p>
              <a:r>
                <a:rPr lang="en-US" sz="1800" b="1">
                  <a:solidFill>
                    <a:schemeClr val="accent1"/>
                  </a:solidFill>
                  <a:latin typeface="Calibri" panose="020F0502020204030204" charset="0"/>
                  <a:cs typeface="Calibri" panose="020F0502020204030204" charset="0"/>
                </a:rPr>
                <a:t>WHEN TO USE SCATTER</a:t>
              </a:r>
              <a:endParaRPr lang="en-US" sz="1800" b="1">
                <a:solidFill>
                  <a:schemeClr val="accent1"/>
                </a:solidFill>
                <a:latin typeface="Calibri" panose="020F0502020204030204" charset="0"/>
                <a:cs typeface="Calibri" panose="020F0502020204030204" charset="0"/>
              </a:endParaRPr>
            </a:p>
          </p:txBody>
        </p:sp>
      </p:grpSp>
      <p:sp>
        <p:nvSpPr>
          <p:cNvPr id="16" name="Isosceles Triangle 15"/>
          <p:cNvSpPr/>
          <p:nvPr/>
        </p:nvSpPr>
        <p:spPr>
          <a:xfrm rot="5400000">
            <a:off x="2839146" y="3235295"/>
            <a:ext cx="2279313"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p:cNvPicPr>
            <a:picLocks noChangeAspect="1"/>
          </p:cNvPicPr>
          <p:nvPr/>
        </p:nvPicPr>
        <p:blipFill>
          <a:blip r:embed="rId1"/>
          <a:stretch>
            <a:fillRect/>
          </a:stretch>
        </p:blipFill>
        <p:spPr>
          <a:xfrm>
            <a:off x="5136138" y="1955545"/>
            <a:ext cx="3793262" cy="2832107"/>
          </a:xfrm>
          <a:prstGeom prst="rect">
            <a:avLst/>
          </a:prstGeom>
        </p:spPr>
      </p:pic>
      <p:sp>
        <p:nvSpPr>
          <p:cNvPr id="18" name="Speech Bubble: Rectangle with Corners Rounded 17"/>
          <p:cNvSpPr/>
          <p:nvPr/>
        </p:nvSpPr>
        <p:spPr>
          <a:xfrm>
            <a:off x="8637451" y="3306405"/>
            <a:ext cx="1714941" cy="457101"/>
          </a:xfrm>
          <a:prstGeom prst="wedgeRoundRectCallout">
            <a:avLst>
              <a:gd name="adj1" fmla="val -59189"/>
              <a:gd name="adj2" fmla="val -93202"/>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Shows positive linear relationship</a:t>
            </a:r>
            <a:endParaRPr lang="en-US" sz="1200">
              <a:solidFill>
                <a:schemeClr val="tx1"/>
              </a:solidFill>
            </a:endParaRPr>
          </a:p>
        </p:txBody>
      </p:sp>
      <p:pic>
        <p:nvPicPr>
          <p:cNvPr id="19" name="Picture 18"/>
          <p:cNvPicPr>
            <a:picLocks noChangeAspect="1"/>
          </p:cNvPicPr>
          <p:nvPr/>
        </p:nvPicPr>
        <p:blipFill>
          <a:blip r:embed="rId2"/>
          <a:stretch>
            <a:fillRect/>
          </a:stretch>
        </p:blipFill>
        <p:spPr>
          <a:xfrm>
            <a:off x="1151697" y="2259694"/>
            <a:ext cx="1335645" cy="3548779"/>
          </a:xfrm>
          <a:prstGeom prst="rect">
            <a:avLst/>
          </a:prstGeom>
        </p:spPr>
      </p:pic>
      <p:pic>
        <p:nvPicPr>
          <p:cNvPr id="20" name="Picture 19"/>
          <p:cNvPicPr>
            <a:picLocks noChangeAspect="1"/>
          </p:cNvPicPr>
          <p:nvPr/>
        </p:nvPicPr>
        <p:blipFill>
          <a:blip r:embed="rId3"/>
          <a:stretch>
            <a:fillRect/>
          </a:stretch>
        </p:blipFill>
        <p:spPr>
          <a:xfrm>
            <a:off x="2555076" y="1904340"/>
            <a:ext cx="1242933" cy="4259488"/>
          </a:xfrm>
          <a:prstGeom prst="rect">
            <a:avLst/>
          </a:prstGeom>
        </p:spPr>
      </p:pic>
      <p:pic>
        <p:nvPicPr>
          <p:cNvPr id="21" name="Picture 20"/>
          <p:cNvPicPr>
            <a:picLocks noChangeAspect="1"/>
          </p:cNvPicPr>
          <p:nvPr/>
        </p:nvPicPr>
        <p:blipFill>
          <a:blip r:embed="rId4"/>
          <a:stretch>
            <a:fillRect/>
          </a:stretch>
        </p:blipFill>
        <p:spPr>
          <a:xfrm>
            <a:off x="8877675" y="1075129"/>
            <a:ext cx="2949433" cy="671485"/>
          </a:xfrm>
          <a:prstGeom prst="rect">
            <a:avLst/>
          </a:prstGeom>
        </p:spPr>
      </p:pic>
      <p:sp>
        <p:nvSpPr>
          <p:cNvPr id="22" name="Freeform 29"/>
          <p:cNvSpPr/>
          <p:nvPr/>
        </p:nvSpPr>
        <p:spPr bwMode="gray">
          <a:xfrm>
            <a:off x="9103893" y="1275842"/>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Rectangle 22"/>
          <p:cNvSpPr/>
          <p:nvPr/>
        </p:nvSpPr>
        <p:spPr>
          <a:xfrm>
            <a:off x="357809" y="983493"/>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ontent Placeholder 2"/>
          <p:cNvSpPr txBox="1"/>
          <p:nvPr/>
        </p:nvSpPr>
        <p:spPr>
          <a:xfrm>
            <a:off x="876414" y="1013911"/>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Shows hierarchical data as a set of nested rectangles</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With each level of hierarchy (“branch”) containing other rectangle (“leaves”)</a:t>
            </a:r>
            <a:endParaRPr lang="en-US" sz="2000" dirty="0">
              <a:solidFill>
                <a:prstClr val="black">
                  <a:lumMod val="75000"/>
                  <a:lumOff val="25000"/>
                </a:prstClr>
              </a:solidFill>
              <a:latin typeface="Calibri" panose="020F0502020204030204" charset="0"/>
              <a:cs typeface="Calibri" panose="020F0502020204030204" charset="0"/>
            </a:endParaRPr>
          </a:p>
          <a:p>
            <a:pPr marL="0" indent="0">
              <a:lnSpc>
                <a:spcPct val="100000"/>
              </a:lnSpc>
              <a:spcBef>
                <a:spcPts val="600"/>
              </a:spcBef>
              <a:spcAft>
                <a:spcPts val="600"/>
              </a:spcAft>
              <a:buClr>
                <a:srgbClr val="5B9BD5">
                  <a:lumMod val="75000"/>
                </a:srgbClr>
              </a:buClr>
              <a:buSzPct val="85000"/>
              <a:buFont typeface="Arial" panose="020B0604020202020204" pitchFamily="34" charset="0"/>
              <a:buNone/>
            </a:pP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25" name="Group 24"/>
          <p:cNvGrpSpPr/>
          <p:nvPr/>
        </p:nvGrpSpPr>
        <p:grpSpPr>
          <a:xfrm>
            <a:off x="4563469" y="5028237"/>
            <a:ext cx="5390957" cy="1110309"/>
            <a:chOff x="857443" y="2547291"/>
            <a:chExt cx="5390957" cy="1110309"/>
          </a:xfrm>
        </p:grpSpPr>
        <p:sp>
          <p:nvSpPr>
            <p:cNvPr id="26" name="TextBox 25"/>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27" name="TextBox 26"/>
            <p:cNvSpPr txBox="1"/>
            <p:nvPr/>
          </p:nvSpPr>
          <p:spPr>
            <a:xfrm>
              <a:off x="1301457" y="2978916"/>
              <a:ext cx="4946943" cy="584775"/>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you need to present </a:t>
              </a:r>
              <a:r>
                <a:rPr lang="en-US" sz="1600" b="1">
                  <a:solidFill>
                    <a:schemeClr val="accent1"/>
                  </a:solidFill>
                  <a:latin typeface="Calibri" panose="020F0502020204030204" charset="0"/>
                  <a:cs typeface="Calibri" panose="020F0502020204030204" charset="0"/>
                </a:rPr>
                <a:t>breakdown</a:t>
              </a:r>
              <a:r>
                <a:rPr lang="en-US" sz="1600">
                  <a:solidFill>
                    <a:schemeClr val="accent1"/>
                  </a:solidFill>
                  <a:latin typeface="Calibri" panose="020F0502020204030204" charset="0"/>
                  <a:cs typeface="Calibri" panose="020F0502020204030204" charset="0"/>
                </a:rPr>
                <a:t> of large amount of data with </a:t>
              </a:r>
              <a:r>
                <a:rPr lang="en-US" sz="1600" b="1">
                  <a:solidFill>
                    <a:schemeClr val="accent1"/>
                  </a:solidFill>
                  <a:latin typeface="Calibri" panose="020F0502020204030204" charset="0"/>
                  <a:cs typeface="Calibri" panose="020F0502020204030204" charset="0"/>
                </a:rPr>
                <a:t>many</a:t>
              </a:r>
              <a:r>
                <a:rPr lang="en-US" sz="1600">
                  <a:solidFill>
                    <a:schemeClr val="accent1"/>
                  </a:solidFill>
                  <a:latin typeface="Calibri" panose="020F0502020204030204" charset="0"/>
                  <a:cs typeface="Calibri" panose="020F0502020204030204" charset="0"/>
                </a:rPr>
                <a:t> categories</a:t>
              </a:r>
              <a:endParaRPr lang="en-US" sz="1600">
                <a:solidFill>
                  <a:schemeClr val="accent1"/>
                </a:solidFill>
                <a:latin typeface="Calibri" panose="020F0502020204030204" charset="0"/>
                <a:cs typeface="Calibri" panose="020F0502020204030204" charset="0"/>
              </a:endParaRPr>
            </a:p>
          </p:txBody>
        </p:sp>
        <p:sp>
          <p:nvSpPr>
            <p:cNvPr id="28" name="Rectangle 27"/>
            <p:cNvSpPr/>
            <p:nvPr/>
          </p:nvSpPr>
          <p:spPr>
            <a:xfrm>
              <a:off x="857443" y="2731958"/>
              <a:ext cx="5390957" cy="92564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29" name="TextBox 28"/>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Calibri" panose="020F0502020204030204" charset="0"/>
                  <a:cs typeface="Calibri" panose="020F0502020204030204" charset="0"/>
                </a:rPr>
                <a:t>WHEN TO USE</a:t>
              </a:r>
              <a:endParaRPr lang="en-US" sz="1800" b="1">
                <a:solidFill>
                  <a:schemeClr val="accent1"/>
                </a:solidFill>
                <a:latin typeface="Calibri" panose="020F0502020204030204" charset="0"/>
                <a:cs typeface="Calibri" panose="020F0502020204030204" charset="0"/>
              </a:endParaRPr>
            </a:p>
          </p:txBody>
        </p:sp>
      </p:grpSp>
      <p:pic>
        <p:nvPicPr>
          <p:cNvPr id="30" name="Picture 2" descr="https://i0.wp.com/beatexcel.com/wp-content/uploads/2016/07/Excel-Treemap-4.jpg?w=600"/>
          <p:cNvPicPr>
            <a:picLocks noChangeAspect="1" noChangeArrowheads="1"/>
          </p:cNvPicPr>
          <p:nvPr/>
        </p:nvPicPr>
        <p:blipFill rotWithShape="1">
          <a:blip r:embed="rId1">
            <a:extLst>
              <a:ext uri="{28A0092B-C50C-407E-A947-70E740481C1C}">
                <a14:useLocalDpi xmlns:a14="http://schemas.microsoft.com/office/drawing/2010/main" val="0"/>
              </a:ext>
            </a:extLst>
          </a:blip>
          <a:srcRect l="2422" t="27516" r="3248" b="4499"/>
          <a:stretch>
            <a:fillRect/>
          </a:stretch>
        </p:blipFill>
        <p:spPr bwMode="auto">
          <a:xfrm>
            <a:off x="4563468" y="2310620"/>
            <a:ext cx="5390958" cy="2344196"/>
          </a:xfrm>
          <a:prstGeom prst="rect">
            <a:avLst/>
          </a:prstGeom>
          <a:noFill/>
          <a:extLst>
            <a:ext uri="{909E8E84-426E-40DD-AFC4-6F175D3DCCD1}">
              <a14:hiddenFill xmlns:a14="http://schemas.microsoft.com/office/drawing/2010/main">
                <a:solidFill>
                  <a:srgbClr val="FFFFFF"/>
                </a:solidFill>
              </a14:hiddenFill>
            </a:ext>
          </a:extLst>
        </p:spPr>
      </p:pic>
      <p:sp>
        <p:nvSpPr>
          <p:cNvPr id="31" name="Right Brace 30"/>
          <p:cNvSpPr/>
          <p:nvPr/>
        </p:nvSpPr>
        <p:spPr>
          <a:xfrm rot="5400000">
            <a:off x="8413113" y="4177800"/>
            <a:ext cx="154102" cy="11555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Speech Bubble: Rectangle with Corners Rounded 31"/>
          <p:cNvSpPr/>
          <p:nvPr/>
        </p:nvSpPr>
        <p:spPr>
          <a:xfrm>
            <a:off x="6787478" y="4720895"/>
            <a:ext cx="922517" cy="283107"/>
          </a:xfrm>
          <a:prstGeom prst="wedgeRoundRectCallout">
            <a:avLst>
              <a:gd name="adj1" fmla="val 82295"/>
              <a:gd name="adj2" fmla="val -136059"/>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Leaves</a:t>
            </a:r>
            <a:endParaRPr lang="en-US" sz="1200">
              <a:solidFill>
                <a:schemeClr val="tx1"/>
              </a:solidFill>
            </a:endParaRPr>
          </a:p>
        </p:txBody>
      </p:sp>
      <p:sp>
        <p:nvSpPr>
          <p:cNvPr id="33" name="TextBox 32"/>
          <p:cNvSpPr txBox="1"/>
          <p:nvPr/>
        </p:nvSpPr>
        <p:spPr>
          <a:xfrm>
            <a:off x="8017089" y="4887848"/>
            <a:ext cx="946150" cy="276999"/>
          </a:xfrm>
          <a:prstGeom prst="rect">
            <a:avLst/>
          </a:prstGeom>
          <a:noFill/>
        </p:spPr>
        <p:txBody>
          <a:bodyPr wrap="square" rtlCol="0">
            <a:spAutoFit/>
          </a:bodyPr>
          <a:lstStyle/>
          <a:p>
            <a:pPr algn="ctr"/>
            <a:r>
              <a:rPr lang="en-US" sz="1200" b="1"/>
              <a:t>Branch</a:t>
            </a:r>
            <a:endParaRPr lang="en-GB" sz="1200" b="1"/>
          </a:p>
        </p:txBody>
      </p:sp>
      <p:sp>
        <p:nvSpPr>
          <p:cNvPr id="34" name="Isosceles Triangle 33"/>
          <p:cNvSpPr/>
          <p:nvPr/>
        </p:nvSpPr>
        <p:spPr>
          <a:xfrm rot="5400000">
            <a:off x="3056477" y="3377364"/>
            <a:ext cx="2344196"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Picture 34"/>
          <p:cNvPicPr>
            <a:picLocks noChangeAspect="1"/>
          </p:cNvPicPr>
          <p:nvPr/>
        </p:nvPicPr>
        <p:blipFill>
          <a:blip r:embed="rId2"/>
          <a:stretch>
            <a:fillRect/>
          </a:stretch>
        </p:blipFill>
        <p:spPr>
          <a:xfrm>
            <a:off x="919464" y="2284677"/>
            <a:ext cx="1473851" cy="3621462"/>
          </a:xfrm>
          <a:prstGeom prst="rect">
            <a:avLst/>
          </a:prstGeom>
        </p:spPr>
      </p:pic>
      <p:pic>
        <p:nvPicPr>
          <p:cNvPr id="36" name="Picture 35"/>
          <p:cNvPicPr>
            <a:picLocks noChangeAspect="1"/>
          </p:cNvPicPr>
          <p:nvPr/>
        </p:nvPicPr>
        <p:blipFill>
          <a:blip r:embed="rId3"/>
          <a:stretch>
            <a:fillRect/>
          </a:stretch>
        </p:blipFill>
        <p:spPr>
          <a:xfrm>
            <a:off x="2494523" y="2200105"/>
            <a:ext cx="1477087" cy="3866979"/>
          </a:xfrm>
          <a:prstGeom prst="rect">
            <a:avLst/>
          </a:prstGeom>
        </p:spPr>
      </p:pic>
      <p:pic>
        <p:nvPicPr>
          <p:cNvPr id="37" name="Picture 36"/>
          <p:cNvPicPr>
            <a:picLocks noChangeAspect="1"/>
          </p:cNvPicPr>
          <p:nvPr/>
        </p:nvPicPr>
        <p:blipFill>
          <a:blip r:embed="rId4"/>
          <a:stretch>
            <a:fillRect/>
          </a:stretch>
        </p:blipFill>
        <p:spPr>
          <a:xfrm>
            <a:off x="8129384" y="748581"/>
            <a:ext cx="2949433" cy="671485"/>
          </a:xfrm>
          <a:prstGeom prst="rect">
            <a:avLst/>
          </a:prstGeom>
        </p:spPr>
      </p:pic>
      <p:sp>
        <p:nvSpPr>
          <p:cNvPr id="38" name="Freeform 29"/>
          <p:cNvSpPr/>
          <p:nvPr/>
        </p:nvSpPr>
        <p:spPr bwMode="gray">
          <a:xfrm>
            <a:off x="9064903" y="942310"/>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
        <p:nvSpPr>
          <p:cNvPr id="7" name="Text Placeholder 6"/>
          <p:cNvSpPr>
            <a:spLocks noGrp="1"/>
          </p:cNvSpPr>
          <p:nvPr>
            <p:ph type="body" sz="quarter" idx="20"/>
          </p:nvPr>
        </p:nvSpPr>
        <p:spPr>
          <a:xfrm>
            <a:off x="249198" y="-14073"/>
            <a:ext cx="11721164" cy="909418"/>
          </a:xfrm>
        </p:spPr>
        <p:txBody>
          <a:bodyPr>
            <a:normAutofit fontScale="90000"/>
          </a:bodyPr>
          <a:p>
            <a:r>
              <a:rPr lang="en-US" sz="3600" b="0" spc="-10">
                <a:latin typeface="Calibri" panose="020F0502020204030204"/>
                <a:cs typeface="Calibri" panose="020F0502020204030204"/>
              </a:rPr>
              <a:t>Connecting Power BI Desktop to Source Files – </a:t>
            </a:r>
            <a:r>
              <a:rPr lang="en-US" sz="3600" b="0" spc="-10" err="1">
                <a:latin typeface="Calibri" panose="020F0502020204030204"/>
                <a:cs typeface="Calibri" panose="020F0502020204030204"/>
              </a:rPr>
              <a:t>Treemap</a:t>
            </a:r>
            <a:r>
              <a:rPr lang="en-US" sz="3600" b="0" spc="-10">
                <a:latin typeface="Calibri" panose="020F0502020204030204"/>
                <a:cs typeface="Calibri" panose="020F0502020204030204"/>
              </a:rPr>
              <a:t> Visuals</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49197" y="-14073"/>
            <a:ext cx="12479831" cy="909418"/>
          </a:xfrm>
        </p:spPr>
        <p:txBody>
          <a:bodyPr>
            <a:normAutofit fontScale="90000"/>
          </a:bodyPr>
          <a:lstStyle/>
          <a:p>
            <a:r>
              <a:rPr lang="en-US" sz="3600" b="0" spc="-10">
                <a:latin typeface="Calibri" panose="020F0502020204030204"/>
                <a:cs typeface="Calibri" panose="020F0502020204030204"/>
              </a:rPr>
              <a:t>Connecting Power BI Desktop to Source Files – </a:t>
            </a:r>
            <a:r>
              <a:rPr lang="en-US" b="0" spc="-10">
                <a:latin typeface="Calibri" panose="020F0502020204030204"/>
                <a:cs typeface="Calibri" panose="020F0502020204030204"/>
              </a:rPr>
              <a:t>ArcGIS Maps for Power BI visual</a:t>
            </a:r>
            <a:endParaRPr lang="en-US" b="0" spc="-10">
              <a:latin typeface="Calibri" panose="020F0502020204030204"/>
              <a:cs typeface="Calibri" panose="020F0502020204030204"/>
            </a:endParaRPr>
          </a:p>
          <a:p>
            <a:endParaRPr lang="en-US"/>
          </a:p>
        </p:txBody>
      </p:sp>
      <p:sp>
        <p:nvSpPr>
          <p:cNvPr id="21" name="Rectangle 20"/>
          <p:cNvSpPr/>
          <p:nvPr/>
        </p:nvSpPr>
        <p:spPr>
          <a:xfrm>
            <a:off x="603330" y="1088033"/>
            <a:ext cx="10058400" cy="11496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ontent Placeholder 2"/>
          <p:cNvSpPr txBox="1"/>
          <p:nvPr/>
        </p:nvSpPr>
        <p:spPr>
          <a:xfrm>
            <a:off x="729060" y="1146098"/>
            <a:ext cx="10058399" cy="51246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377825">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1800" dirty="0">
                <a:latin typeface="Calibri" panose="020F0502020204030204" charset="0"/>
                <a:ea typeface="Verdana" panose="020B0604030504040204"/>
                <a:cs typeface="Calibri" panose="020F0502020204030204" charset="0"/>
              </a:rPr>
              <a:t>Map and analyze data in Power BI</a:t>
            </a:r>
            <a:endParaRPr lang="en-US" sz="1800" dirty="0">
              <a:latin typeface="Calibri" panose="020F0502020204030204" charset="0"/>
              <a:cs typeface="Calibri" panose="020F0502020204030204" charset="0"/>
            </a:endParaRPr>
          </a:p>
          <a:p>
            <a:pPr marL="182880" indent="-377825">
              <a:lnSpc>
                <a:spcPct val="100000"/>
              </a:lnSpc>
              <a:spcBef>
                <a:spcPts val="600"/>
              </a:spcBef>
              <a:spcAft>
                <a:spcPts val="600"/>
              </a:spcAft>
              <a:buClr>
                <a:srgbClr val="2E75B6"/>
              </a:buClr>
              <a:buSzPct val="85000"/>
              <a:buFont typeface="Wingdings" panose="05000000000000000000" pitchFamily="2" charset="2"/>
              <a:buChar char="§"/>
            </a:pPr>
            <a:r>
              <a:rPr lang="en-US" sz="1800" dirty="0">
                <a:latin typeface="Calibri" panose="020F0502020204030204" charset="0"/>
                <a:ea typeface="Verdana" panose="020B0604030504040204"/>
                <a:cs typeface="Calibri" panose="020F0502020204030204" charset="0"/>
              </a:rPr>
              <a:t>The built-in spatial analysis tools and Esri's rich collection of global data can help you uncover patterns and trends that are difficult to see in charts, tables, or spreadsheets.</a:t>
            </a: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39" name="Group 38"/>
          <p:cNvGrpSpPr/>
          <p:nvPr/>
        </p:nvGrpSpPr>
        <p:grpSpPr>
          <a:xfrm>
            <a:off x="2127625" y="5640849"/>
            <a:ext cx="6012925" cy="906300"/>
            <a:chOff x="857443" y="2547291"/>
            <a:chExt cx="6012925" cy="906300"/>
          </a:xfrm>
        </p:grpSpPr>
        <p:sp>
          <p:nvSpPr>
            <p:cNvPr id="40" name="TextBox 39"/>
            <p:cNvSpPr txBox="1"/>
            <p:nvPr/>
          </p:nvSpPr>
          <p:spPr>
            <a:xfrm>
              <a:off x="1032928" y="2871195"/>
              <a:ext cx="268528" cy="338554"/>
            </a:xfrm>
            <a:prstGeom prst="rect">
              <a:avLst/>
            </a:prstGeom>
            <a:noFill/>
          </p:spPr>
          <p:txBody>
            <a:bodyPr wrap="square" rtlCol="0">
              <a:spAutoFit/>
            </a:bodyPr>
            <a:lstStyle/>
            <a:p>
              <a:pPr lvl="0" algn="ctr" eaLnBrk="0" hangingPunct="0">
                <a:spcBef>
                  <a:spcPct val="0"/>
                </a:spcBef>
              </a:pPr>
              <a:r>
                <a:rPr lang="en-US" sz="1600" b="1">
                  <a:solidFill>
                    <a:srgbClr val="0070C0"/>
                  </a:solidFill>
                  <a:latin typeface="Calibri" panose="020F0502020204030204" charset="0"/>
                  <a:cs typeface="Calibri" panose="020F0502020204030204" charset="0"/>
                  <a:sym typeface="Wingdings" panose="05000000000000000000" pitchFamily="2" charset="2"/>
                </a:rPr>
                <a:t></a:t>
              </a:r>
              <a:endParaRPr lang="en-US" sz="16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41" name="TextBox 40"/>
            <p:cNvSpPr txBox="1"/>
            <p:nvPr/>
          </p:nvSpPr>
          <p:spPr>
            <a:xfrm>
              <a:off x="1301457" y="2978916"/>
              <a:ext cx="5568911"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the data needs to be represented geographically</a:t>
              </a:r>
              <a:endParaRPr lang="en-US" sz="1600" b="1">
                <a:solidFill>
                  <a:schemeClr val="accent1"/>
                </a:solidFill>
                <a:latin typeface="Calibri" panose="020F0502020204030204" charset="0"/>
                <a:cs typeface="Calibri" panose="020F0502020204030204" charset="0"/>
              </a:endParaRPr>
            </a:p>
          </p:txBody>
        </p:sp>
        <p:sp>
          <p:nvSpPr>
            <p:cNvPr id="42" name="Rectangle 41"/>
            <p:cNvSpPr/>
            <p:nvPr/>
          </p:nvSpPr>
          <p:spPr>
            <a:xfrm>
              <a:off x="857443" y="2731957"/>
              <a:ext cx="5779687" cy="72163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Calibri" panose="020F0502020204030204" charset="0"/>
                <a:cs typeface="Calibri" panose="020F0502020204030204" charset="0"/>
              </a:endParaRPr>
            </a:p>
          </p:txBody>
        </p:sp>
        <p:sp>
          <p:nvSpPr>
            <p:cNvPr id="43" name="TextBox 42"/>
            <p:cNvSpPr txBox="1"/>
            <p:nvPr/>
          </p:nvSpPr>
          <p:spPr>
            <a:xfrm>
              <a:off x="928924" y="2547291"/>
              <a:ext cx="1818509" cy="338554"/>
            </a:xfrm>
            <a:prstGeom prst="rect">
              <a:avLst/>
            </a:prstGeom>
            <a:solidFill>
              <a:schemeClr val="bg1"/>
            </a:solidFill>
          </p:spPr>
          <p:txBody>
            <a:bodyPr wrap="square" rtlCol="0">
              <a:spAutoFit/>
            </a:bodyPr>
            <a:lstStyle/>
            <a:p>
              <a:r>
                <a:rPr lang="en-US" sz="1600" b="1">
                  <a:solidFill>
                    <a:schemeClr val="accent1"/>
                  </a:solidFill>
                  <a:latin typeface="Calibri" panose="020F0502020204030204" charset="0"/>
                  <a:cs typeface="Calibri" panose="020F0502020204030204" charset="0"/>
                </a:rPr>
                <a:t>WHEN TO USE</a:t>
              </a:r>
              <a:endParaRPr lang="en-US" sz="1600" b="1">
                <a:solidFill>
                  <a:schemeClr val="accent1"/>
                </a:solidFill>
                <a:latin typeface="Calibri" panose="020F0502020204030204" charset="0"/>
                <a:cs typeface="Calibri" panose="020F0502020204030204" charset="0"/>
              </a:endParaRPr>
            </a:p>
          </p:txBody>
        </p:sp>
      </p:grpSp>
      <p:sp>
        <p:nvSpPr>
          <p:cNvPr id="44" name="Isosceles Triangle 43"/>
          <p:cNvSpPr/>
          <p:nvPr/>
        </p:nvSpPr>
        <p:spPr>
          <a:xfrm rot="5400000">
            <a:off x="2307540" y="3850586"/>
            <a:ext cx="2637847"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5" name="Group 44"/>
          <p:cNvGrpSpPr/>
          <p:nvPr/>
        </p:nvGrpSpPr>
        <p:grpSpPr>
          <a:xfrm>
            <a:off x="7487426" y="532322"/>
            <a:ext cx="2763675" cy="726896"/>
            <a:chOff x="6326791" y="1464473"/>
            <a:chExt cx="2763675" cy="726896"/>
          </a:xfrm>
        </p:grpSpPr>
        <p:pic>
          <p:nvPicPr>
            <p:cNvPr id="46" name="Picture 3" descr="Graphical user interface, icon&#10;&#10;Description automatically generated"/>
            <p:cNvPicPr>
              <a:picLocks noChangeAspect="1"/>
            </p:cNvPicPr>
            <p:nvPr/>
          </p:nvPicPr>
          <p:blipFill rotWithShape="1">
            <a:blip r:embed="rId1"/>
            <a:srcRect l="355" t="27845" r="-1064" b="-980"/>
            <a:stretch>
              <a:fillRect/>
            </a:stretch>
          </p:blipFill>
          <p:spPr>
            <a:xfrm>
              <a:off x="6326791" y="1464473"/>
              <a:ext cx="2763675" cy="726896"/>
            </a:xfrm>
            <a:prstGeom prst="rect">
              <a:avLst/>
            </a:prstGeom>
          </p:spPr>
        </p:pic>
        <p:sp>
          <p:nvSpPr>
            <p:cNvPr id="47" name="Freeform 29"/>
            <p:cNvSpPr/>
            <p:nvPr/>
          </p:nvSpPr>
          <p:spPr bwMode="gray">
            <a:xfrm>
              <a:off x="8488722" y="1867085"/>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grpSp>
      <p:pic>
        <p:nvPicPr>
          <p:cNvPr id="48" name="Picture 11" descr="Graphical user interface, text, application&#10;&#10;Description automatically generated"/>
          <p:cNvPicPr>
            <a:picLocks noChangeAspect="1"/>
          </p:cNvPicPr>
          <p:nvPr/>
        </p:nvPicPr>
        <p:blipFill rotWithShape="1">
          <a:blip r:embed="rId2"/>
          <a:srcRect r="7831" b="-708"/>
          <a:stretch>
            <a:fillRect/>
          </a:stretch>
        </p:blipFill>
        <p:spPr>
          <a:xfrm>
            <a:off x="639082" y="2357625"/>
            <a:ext cx="1398565" cy="3871890"/>
          </a:xfrm>
          <a:prstGeom prst="rect">
            <a:avLst/>
          </a:prstGeom>
        </p:spPr>
      </p:pic>
      <p:pic>
        <p:nvPicPr>
          <p:cNvPr id="49" name="Picture 12" descr="Graphical user interface, text, application&#10;&#10;Description automatically generated"/>
          <p:cNvPicPr>
            <a:picLocks noChangeAspect="1"/>
          </p:cNvPicPr>
          <p:nvPr/>
        </p:nvPicPr>
        <p:blipFill>
          <a:blip r:embed="rId3"/>
          <a:stretch>
            <a:fillRect/>
          </a:stretch>
        </p:blipFill>
        <p:spPr>
          <a:xfrm>
            <a:off x="2179541" y="2362425"/>
            <a:ext cx="1379158" cy="2871427"/>
          </a:xfrm>
          <a:prstGeom prst="rect">
            <a:avLst/>
          </a:prstGeom>
        </p:spPr>
      </p:pic>
      <p:pic>
        <p:nvPicPr>
          <p:cNvPr id="3" name="Picture 2"/>
          <p:cNvPicPr>
            <a:picLocks noChangeAspect="1"/>
          </p:cNvPicPr>
          <p:nvPr/>
        </p:nvPicPr>
        <p:blipFill>
          <a:blip r:embed="rId4"/>
          <a:stretch>
            <a:fillRect/>
          </a:stretch>
        </p:blipFill>
        <p:spPr>
          <a:xfrm>
            <a:off x="3739523" y="2295789"/>
            <a:ext cx="4076591" cy="2299928"/>
          </a:xfrm>
          <a:prstGeom prst="rect">
            <a:avLst/>
          </a:prstGeom>
        </p:spPr>
      </p:pic>
      <p:pic>
        <p:nvPicPr>
          <p:cNvPr id="8" name="Picture 7"/>
          <p:cNvPicPr>
            <a:picLocks noChangeAspect="1"/>
          </p:cNvPicPr>
          <p:nvPr/>
        </p:nvPicPr>
        <p:blipFill>
          <a:blip r:embed="rId5"/>
          <a:stretch>
            <a:fillRect/>
          </a:stretch>
        </p:blipFill>
        <p:spPr>
          <a:xfrm>
            <a:off x="7801897" y="3361648"/>
            <a:ext cx="4319425" cy="243129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Rectangle 20"/>
          <p:cNvSpPr/>
          <p:nvPr/>
        </p:nvSpPr>
        <p:spPr>
          <a:xfrm>
            <a:off x="603330" y="1088034"/>
            <a:ext cx="9599449" cy="6541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ontent Placeholder 2"/>
          <p:cNvSpPr txBox="1"/>
          <p:nvPr/>
        </p:nvSpPr>
        <p:spPr>
          <a:xfrm>
            <a:off x="729060" y="1146098"/>
            <a:ext cx="10058399" cy="51246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377825">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1800" dirty="0">
                <a:latin typeface="Calibri" panose="020F0502020204030204" charset="0"/>
                <a:ea typeface="Verdana" panose="020B0604030504040204"/>
                <a:cs typeface="Calibri" panose="020F0502020204030204" charset="0"/>
              </a:rPr>
              <a:t>Map and analyze data in Power BI</a:t>
            </a:r>
            <a:endParaRPr lang="en-US" sz="1800" dirty="0">
              <a:latin typeface="Calibri" panose="020F0502020204030204" charset="0"/>
              <a:cs typeface="Calibri" panose="020F0502020204030204" charset="0"/>
            </a:endParaRPr>
          </a:p>
        </p:txBody>
      </p:sp>
      <p:grpSp>
        <p:nvGrpSpPr>
          <p:cNvPr id="39" name="Group 38"/>
          <p:cNvGrpSpPr/>
          <p:nvPr/>
        </p:nvGrpSpPr>
        <p:grpSpPr>
          <a:xfrm>
            <a:off x="1837434" y="5817583"/>
            <a:ext cx="6012925" cy="906300"/>
            <a:chOff x="857443" y="2547291"/>
            <a:chExt cx="6012925" cy="906300"/>
          </a:xfrm>
        </p:grpSpPr>
        <p:sp>
          <p:nvSpPr>
            <p:cNvPr id="40" name="TextBox 39"/>
            <p:cNvSpPr txBox="1"/>
            <p:nvPr/>
          </p:nvSpPr>
          <p:spPr>
            <a:xfrm>
              <a:off x="1032928" y="2871195"/>
              <a:ext cx="268528" cy="338554"/>
            </a:xfrm>
            <a:prstGeom prst="rect">
              <a:avLst/>
            </a:prstGeom>
            <a:noFill/>
          </p:spPr>
          <p:txBody>
            <a:bodyPr wrap="square" rtlCol="0">
              <a:spAutoFit/>
            </a:bodyPr>
            <a:lstStyle/>
            <a:p>
              <a:pPr lvl="0" algn="ctr" eaLnBrk="0" hangingPunct="0">
                <a:spcBef>
                  <a:spcPct val="0"/>
                </a:spcBef>
              </a:pPr>
              <a:r>
                <a:rPr lang="en-US" sz="1600" b="1">
                  <a:solidFill>
                    <a:srgbClr val="0070C0"/>
                  </a:solidFill>
                  <a:latin typeface="Calibri" panose="020F0502020204030204" charset="0"/>
                  <a:cs typeface="Calibri" panose="020F0502020204030204" charset="0"/>
                  <a:sym typeface="Wingdings" panose="05000000000000000000" pitchFamily="2" charset="2"/>
                </a:rPr>
                <a:t></a:t>
              </a:r>
              <a:endParaRPr lang="en-US" sz="16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41" name="TextBox 40"/>
            <p:cNvSpPr txBox="1"/>
            <p:nvPr/>
          </p:nvSpPr>
          <p:spPr>
            <a:xfrm>
              <a:off x="1301457" y="2978916"/>
              <a:ext cx="5568911"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the data needs to be represented geographically</a:t>
              </a:r>
              <a:endParaRPr lang="en-US" sz="1600" b="1">
                <a:solidFill>
                  <a:schemeClr val="accent1"/>
                </a:solidFill>
                <a:latin typeface="Calibri" panose="020F0502020204030204" charset="0"/>
                <a:cs typeface="Calibri" panose="020F0502020204030204" charset="0"/>
              </a:endParaRPr>
            </a:p>
          </p:txBody>
        </p:sp>
        <p:sp>
          <p:nvSpPr>
            <p:cNvPr id="42" name="Rectangle 41"/>
            <p:cNvSpPr/>
            <p:nvPr/>
          </p:nvSpPr>
          <p:spPr>
            <a:xfrm>
              <a:off x="857443" y="2731957"/>
              <a:ext cx="5779687" cy="72163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Calibri" panose="020F0502020204030204" charset="0"/>
                <a:cs typeface="Calibri" panose="020F0502020204030204" charset="0"/>
              </a:endParaRPr>
            </a:p>
          </p:txBody>
        </p:sp>
        <p:sp>
          <p:nvSpPr>
            <p:cNvPr id="43" name="TextBox 42"/>
            <p:cNvSpPr txBox="1"/>
            <p:nvPr/>
          </p:nvSpPr>
          <p:spPr>
            <a:xfrm>
              <a:off x="928924" y="2547291"/>
              <a:ext cx="1818509" cy="338554"/>
            </a:xfrm>
            <a:prstGeom prst="rect">
              <a:avLst/>
            </a:prstGeom>
            <a:solidFill>
              <a:schemeClr val="bg1"/>
            </a:solidFill>
          </p:spPr>
          <p:txBody>
            <a:bodyPr wrap="square" rtlCol="0">
              <a:spAutoFit/>
            </a:bodyPr>
            <a:lstStyle/>
            <a:p>
              <a:r>
                <a:rPr lang="en-US" sz="1600" b="1">
                  <a:solidFill>
                    <a:schemeClr val="accent1"/>
                  </a:solidFill>
                  <a:latin typeface="Calibri" panose="020F0502020204030204" charset="0"/>
                  <a:cs typeface="Calibri" panose="020F0502020204030204" charset="0"/>
                </a:rPr>
                <a:t>WHEN TO USE</a:t>
              </a:r>
              <a:endParaRPr lang="en-US" sz="1600" b="1">
                <a:solidFill>
                  <a:schemeClr val="accent1"/>
                </a:solidFill>
                <a:latin typeface="Calibri" panose="020F0502020204030204" charset="0"/>
                <a:cs typeface="Calibri" panose="020F0502020204030204" charset="0"/>
              </a:endParaRPr>
            </a:p>
          </p:txBody>
        </p:sp>
      </p:grpSp>
      <p:grpSp>
        <p:nvGrpSpPr>
          <p:cNvPr id="9" name="Group 8"/>
          <p:cNvGrpSpPr/>
          <p:nvPr/>
        </p:nvGrpSpPr>
        <p:grpSpPr>
          <a:xfrm>
            <a:off x="10661730" y="660810"/>
            <a:ext cx="1373255" cy="1613840"/>
            <a:chOff x="8674910" y="1289854"/>
            <a:chExt cx="1686160" cy="1895740"/>
          </a:xfrm>
        </p:grpSpPr>
        <p:pic>
          <p:nvPicPr>
            <p:cNvPr id="5" name="Picture 4"/>
            <p:cNvPicPr>
              <a:picLocks noChangeAspect="1"/>
            </p:cNvPicPr>
            <p:nvPr/>
          </p:nvPicPr>
          <p:blipFill>
            <a:blip r:embed="rId1"/>
            <a:stretch>
              <a:fillRect/>
            </a:stretch>
          </p:blipFill>
          <p:spPr>
            <a:xfrm>
              <a:off x="8674910" y="1289854"/>
              <a:ext cx="1686160" cy="1895740"/>
            </a:xfrm>
            <a:prstGeom prst="rect">
              <a:avLst/>
            </a:prstGeom>
          </p:spPr>
        </p:pic>
        <p:sp>
          <p:nvSpPr>
            <p:cNvPr id="23" name="Freeform 29"/>
            <p:cNvSpPr/>
            <p:nvPr/>
          </p:nvSpPr>
          <p:spPr bwMode="gray">
            <a:xfrm>
              <a:off x="8686650" y="2106936"/>
              <a:ext cx="312971" cy="250689"/>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grpSp>
      <p:pic>
        <p:nvPicPr>
          <p:cNvPr id="11" name="Picture 10"/>
          <p:cNvPicPr>
            <a:picLocks noChangeAspect="1"/>
          </p:cNvPicPr>
          <p:nvPr/>
        </p:nvPicPr>
        <p:blipFill>
          <a:blip r:embed="rId2"/>
          <a:stretch>
            <a:fillRect/>
          </a:stretch>
        </p:blipFill>
        <p:spPr>
          <a:xfrm>
            <a:off x="216375" y="1742174"/>
            <a:ext cx="1469443" cy="2962715"/>
          </a:xfrm>
          <a:prstGeom prst="rect">
            <a:avLst/>
          </a:prstGeom>
        </p:spPr>
      </p:pic>
      <p:pic>
        <p:nvPicPr>
          <p:cNvPr id="26" name="Picture 25"/>
          <p:cNvPicPr>
            <a:picLocks noChangeAspect="1"/>
          </p:cNvPicPr>
          <p:nvPr/>
        </p:nvPicPr>
        <p:blipFill>
          <a:blip r:embed="rId3"/>
          <a:stretch>
            <a:fillRect/>
          </a:stretch>
        </p:blipFill>
        <p:spPr>
          <a:xfrm>
            <a:off x="1909642" y="2817865"/>
            <a:ext cx="4069990" cy="2962714"/>
          </a:xfrm>
          <a:prstGeom prst="rect">
            <a:avLst/>
          </a:prstGeom>
          <a:ln>
            <a:noFill/>
          </a:ln>
          <a:effectLst>
            <a:outerShdw blurRad="190500" algn="tl" rotWithShape="0">
              <a:srgbClr val="000000">
                <a:alpha val="70000"/>
              </a:srgbClr>
            </a:outerShdw>
          </a:effectLst>
        </p:spPr>
      </p:pic>
      <p:pic>
        <p:nvPicPr>
          <p:cNvPr id="28" name="Picture 27"/>
          <p:cNvPicPr>
            <a:picLocks noChangeAspect="1"/>
          </p:cNvPicPr>
          <p:nvPr/>
        </p:nvPicPr>
        <p:blipFill>
          <a:blip r:embed="rId4"/>
          <a:stretch>
            <a:fillRect/>
          </a:stretch>
        </p:blipFill>
        <p:spPr>
          <a:xfrm>
            <a:off x="4035240" y="1774779"/>
            <a:ext cx="4140244" cy="2524443"/>
          </a:xfrm>
          <a:prstGeom prst="rect">
            <a:avLst/>
          </a:prstGeom>
          <a:ln>
            <a:noFill/>
          </a:ln>
          <a:effectLst>
            <a:outerShdw blurRad="190500" algn="tl" rotWithShape="0">
              <a:srgbClr val="000000">
                <a:alpha val="70000"/>
              </a:srgbClr>
            </a:outerShdw>
          </a:effectLst>
        </p:spPr>
      </p:pic>
      <p:sp>
        <p:nvSpPr>
          <p:cNvPr id="7" name="Text Placeholder 6"/>
          <p:cNvSpPr>
            <a:spLocks noGrp="1"/>
          </p:cNvSpPr>
          <p:nvPr>
            <p:ph type="body" sz="quarter" idx="20"/>
          </p:nvPr>
        </p:nvSpPr>
        <p:spPr>
          <a:xfrm>
            <a:off x="249198" y="-14073"/>
            <a:ext cx="11785788" cy="909418"/>
          </a:xfrm>
        </p:spPr>
        <p:txBody>
          <a:bodyPr>
            <a:normAutofit fontScale="90000"/>
          </a:bodyPr>
          <a:p>
            <a:r>
              <a:rPr lang="en-US" sz="3600" b="0" spc="-10" dirty="0">
                <a:latin typeface="Calibri" panose="020F0502020204030204"/>
                <a:cs typeface="Calibri" panose="020F0502020204030204"/>
              </a:rPr>
              <a:t>Connecting Power BI Desktop to Source Files – </a:t>
            </a:r>
            <a:r>
              <a:rPr lang="en-US" b="0" spc="-10" dirty="0">
                <a:latin typeface="Calibri" panose="020F0502020204030204"/>
                <a:cs typeface="Calibri" panose="020F0502020204030204"/>
              </a:rPr>
              <a:t> Maps for Power BI visual</a:t>
            </a:r>
            <a:endParaRPr lang="en-US" b="0" spc="-10" dirty="0">
              <a:latin typeface="Calibri" panose="020F0502020204030204"/>
              <a:cs typeface="Calibri" panose="020F0502020204030204"/>
            </a:endParaRP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3200" noProof="0" dirty="0">
                <a:ln>
                  <a:noFill/>
                </a:ln>
                <a:solidFill>
                  <a:prstClr val="black"/>
                </a:solidFill>
                <a:effectLst/>
                <a:uLnTx/>
                <a:uFillTx/>
                <a:latin typeface="Calibri" panose="020F0502020204030204" charset="0"/>
                <a:ea typeface="Verdana" panose="020B0604030504040204"/>
                <a:cs typeface="Calibri" panose="020F0502020204030204" charset="0"/>
                <a:sym typeface="+mn-ea"/>
              </a:rPr>
              <a:t>Business Intelligence (BI) is a set of techniques and tools which turn data into meaningful information to take important business decisions</a:t>
            </a:r>
            <a:endParaRPr lang="en-US" altLang="en-US" sz="3200" noProof="0" dirty="0">
              <a:ln>
                <a:noFill/>
              </a:ln>
              <a:solidFill>
                <a:prstClr val="black"/>
              </a:solidFill>
              <a:effectLst/>
              <a:uLnTx/>
              <a:uFillTx/>
              <a:latin typeface="Calibri" panose="020F0502020204030204" charset="0"/>
              <a:ea typeface="Verdana" panose="020B0604030504040204"/>
              <a:cs typeface="Calibri" panose="020F0502020204030204" charset="0"/>
              <a:sym typeface="+mn-ea"/>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7683" y="1981640"/>
            <a:ext cx="7740545" cy="47503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43070" y="196069"/>
            <a:ext cx="7493044" cy="618130"/>
          </a:xfrm>
        </p:spPr>
        <p:txBody>
          <a:bodyPr>
            <a:normAutofit lnSpcReduction="20000"/>
          </a:bodyPr>
          <a:p>
            <a:r>
              <a:rPr lang="en-US" sz="3600" b="0" spc="-10">
                <a:latin typeface="Calibri" panose="020F0502020204030204"/>
                <a:cs typeface="Calibri" panose="020F0502020204030204"/>
              </a:rPr>
              <a:t>Importing and Using Custom Visuals</a:t>
            </a:r>
            <a:endParaRPr lang="en-US"/>
          </a:p>
        </p:txBody>
      </p:sp>
      <p:grpSp>
        <p:nvGrpSpPr>
          <p:cNvPr id="12" name="object 2"/>
          <p:cNvGrpSpPr/>
          <p:nvPr/>
        </p:nvGrpSpPr>
        <p:grpSpPr>
          <a:xfrm>
            <a:off x="439495" y="650897"/>
            <a:ext cx="10398125" cy="5321935"/>
            <a:chOff x="545567" y="1187926"/>
            <a:chExt cx="10398125" cy="5321935"/>
          </a:xfrm>
        </p:grpSpPr>
        <p:pic>
          <p:nvPicPr>
            <p:cNvPr id="13" name="object 3"/>
            <p:cNvPicPr/>
            <p:nvPr/>
          </p:nvPicPr>
          <p:blipFill>
            <a:blip r:embed="rId1" cstate="print"/>
            <a:stretch>
              <a:fillRect/>
            </a:stretch>
          </p:blipFill>
          <p:spPr>
            <a:xfrm>
              <a:off x="545567" y="3452602"/>
              <a:ext cx="4751118" cy="3057157"/>
            </a:xfrm>
            <a:prstGeom prst="rect">
              <a:avLst/>
            </a:prstGeom>
          </p:spPr>
        </p:pic>
        <p:pic>
          <p:nvPicPr>
            <p:cNvPr id="14" name="object 4"/>
            <p:cNvPicPr/>
            <p:nvPr/>
          </p:nvPicPr>
          <p:blipFill>
            <a:blip r:embed="rId2" cstate="print"/>
            <a:stretch>
              <a:fillRect/>
            </a:stretch>
          </p:blipFill>
          <p:spPr>
            <a:xfrm>
              <a:off x="557021" y="3464052"/>
              <a:ext cx="4681728" cy="2987802"/>
            </a:xfrm>
            <a:prstGeom prst="rect">
              <a:avLst/>
            </a:prstGeom>
          </p:spPr>
        </p:pic>
        <p:pic>
          <p:nvPicPr>
            <p:cNvPr id="15" name="object 5"/>
            <p:cNvPicPr/>
            <p:nvPr/>
          </p:nvPicPr>
          <p:blipFill>
            <a:blip r:embed="rId3" cstate="print"/>
            <a:stretch>
              <a:fillRect/>
            </a:stretch>
          </p:blipFill>
          <p:spPr>
            <a:xfrm>
              <a:off x="4161282" y="4587963"/>
              <a:ext cx="741476" cy="483908"/>
            </a:xfrm>
            <a:prstGeom prst="rect">
              <a:avLst/>
            </a:prstGeom>
          </p:spPr>
        </p:pic>
        <p:sp>
          <p:nvSpPr>
            <p:cNvPr id="16" name="object 6"/>
            <p:cNvSpPr/>
            <p:nvPr/>
          </p:nvSpPr>
          <p:spPr>
            <a:xfrm>
              <a:off x="4199001" y="4625720"/>
              <a:ext cx="619125" cy="361315"/>
            </a:xfrm>
            <a:custGeom>
              <a:avLst/>
              <a:gdLst/>
              <a:ahLst/>
              <a:cxnLst/>
              <a:rect l="l" t="t" r="r" b="b"/>
              <a:pathLst>
                <a:path w="619125" h="361314">
                  <a:moveTo>
                    <a:pt x="0" y="361187"/>
                  </a:moveTo>
                  <a:lnTo>
                    <a:pt x="618744" y="361187"/>
                  </a:lnTo>
                  <a:lnTo>
                    <a:pt x="618744" y="0"/>
                  </a:lnTo>
                  <a:lnTo>
                    <a:pt x="0" y="0"/>
                  </a:lnTo>
                  <a:lnTo>
                    <a:pt x="0" y="361187"/>
                  </a:lnTo>
                  <a:close/>
                </a:path>
              </a:pathLst>
            </a:custGeom>
            <a:ln w="25400">
              <a:solidFill>
                <a:srgbClr val="E6AE00"/>
              </a:solidFill>
            </a:ln>
          </p:spPr>
          <p:txBody>
            <a:bodyPr wrap="square" lIns="0" tIns="0" rIns="0" bIns="0" rtlCol="0"/>
            <a:p/>
          </p:txBody>
        </p:sp>
        <p:pic>
          <p:nvPicPr>
            <p:cNvPr id="17" name="object 7"/>
            <p:cNvPicPr/>
            <p:nvPr/>
          </p:nvPicPr>
          <p:blipFill>
            <a:blip r:embed="rId4" cstate="print"/>
            <a:stretch>
              <a:fillRect/>
            </a:stretch>
          </p:blipFill>
          <p:spPr>
            <a:xfrm>
              <a:off x="3698730" y="1662663"/>
              <a:ext cx="4109501" cy="1479083"/>
            </a:xfrm>
            <a:prstGeom prst="rect">
              <a:avLst/>
            </a:prstGeom>
          </p:spPr>
        </p:pic>
        <p:pic>
          <p:nvPicPr>
            <p:cNvPr id="18" name="object 8"/>
            <p:cNvPicPr/>
            <p:nvPr/>
          </p:nvPicPr>
          <p:blipFill>
            <a:blip r:embed="rId5" cstate="print"/>
            <a:stretch>
              <a:fillRect/>
            </a:stretch>
          </p:blipFill>
          <p:spPr>
            <a:xfrm>
              <a:off x="3710177" y="1674113"/>
              <a:ext cx="4040124" cy="1409700"/>
            </a:xfrm>
            <a:prstGeom prst="rect">
              <a:avLst/>
            </a:prstGeom>
          </p:spPr>
        </p:pic>
        <p:pic>
          <p:nvPicPr>
            <p:cNvPr id="19" name="object 9"/>
            <p:cNvPicPr/>
            <p:nvPr/>
          </p:nvPicPr>
          <p:blipFill>
            <a:blip r:embed="rId6" cstate="print"/>
            <a:stretch>
              <a:fillRect/>
            </a:stretch>
          </p:blipFill>
          <p:spPr>
            <a:xfrm>
              <a:off x="6809232" y="2492489"/>
              <a:ext cx="853465" cy="513600"/>
            </a:xfrm>
            <a:prstGeom prst="rect">
              <a:avLst/>
            </a:prstGeom>
          </p:spPr>
        </p:pic>
        <p:sp>
          <p:nvSpPr>
            <p:cNvPr id="20" name="object 10"/>
            <p:cNvSpPr/>
            <p:nvPr/>
          </p:nvSpPr>
          <p:spPr>
            <a:xfrm>
              <a:off x="6846951" y="2530220"/>
              <a:ext cx="730885" cy="391160"/>
            </a:xfrm>
            <a:custGeom>
              <a:avLst/>
              <a:gdLst/>
              <a:ahLst/>
              <a:cxnLst/>
              <a:rect l="l" t="t" r="r" b="b"/>
              <a:pathLst>
                <a:path w="730884" h="391160">
                  <a:moveTo>
                    <a:pt x="0" y="390905"/>
                  </a:moveTo>
                  <a:lnTo>
                    <a:pt x="730757" y="390905"/>
                  </a:lnTo>
                  <a:lnTo>
                    <a:pt x="730757" y="0"/>
                  </a:lnTo>
                  <a:lnTo>
                    <a:pt x="0" y="0"/>
                  </a:lnTo>
                  <a:lnTo>
                    <a:pt x="0" y="390905"/>
                  </a:lnTo>
                  <a:close/>
                </a:path>
              </a:pathLst>
            </a:custGeom>
            <a:ln w="25400">
              <a:solidFill>
                <a:srgbClr val="E6AE00"/>
              </a:solidFill>
            </a:ln>
          </p:spPr>
          <p:txBody>
            <a:bodyPr wrap="square" lIns="0" tIns="0" rIns="0" bIns="0" rtlCol="0"/>
            <a:p/>
          </p:txBody>
        </p:sp>
        <p:pic>
          <p:nvPicPr>
            <p:cNvPr id="21" name="object 11"/>
            <p:cNvPicPr/>
            <p:nvPr/>
          </p:nvPicPr>
          <p:blipFill>
            <a:blip r:embed="rId7" cstate="print"/>
            <a:stretch>
              <a:fillRect/>
            </a:stretch>
          </p:blipFill>
          <p:spPr>
            <a:xfrm>
              <a:off x="799999" y="1374630"/>
              <a:ext cx="1824429" cy="1753397"/>
            </a:xfrm>
            <a:prstGeom prst="rect">
              <a:avLst/>
            </a:prstGeom>
          </p:spPr>
        </p:pic>
        <p:pic>
          <p:nvPicPr>
            <p:cNvPr id="22" name="object 12"/>
            <p:cNvPicPr/>
            <p:nvPr/>
          </p:nvPicPr>
          <p:blipFill>
            <a:blip r:embed="rId8" cstate="print"/>
            <a:stretch>
              <a:fillRect/>
            </a:stretch>
          </p:blipFill>
          <p:spPr>
            <a:xfrm>
              <a:off x="811529" y="1386077"/>
              <a:ext cx="1754886" cy="1684020"/>
            </a:xfrm>
            <a:prstGeom prst="rect">
              <a:avLst/>
            </a:prstGeom>
          </p:spPr>
        </p:pic>
        <p:pic>
          <p:nvPicPr>
            <p:cNvPr id="23" name="object 13"/>
            <p:cNvPicPr/>
            <p:nvPr/>
          </p:nvPicPr>
          <p:blipFill>
            <a:blip r:embed="rId9" cstate="print"/>
            <a:stretch>
              <a:fillRect/>
            </a:stretch>
          </p:blipFill>
          <p:spPr>
            <a:xfrm>
              <a:off x="2154173" y="2748572"/>
              <a:ext cx="480148" cy="406869"/>
            </a:xfrm>
            <a:prstGeom prst="rect">
              <a:avLst/>
            </a:prstGeom>
          </p:spPr>
        </p:pic>
        <p:sp>
          <p:nvSpPr>
            <p:cNvPr id="24" name="object 14"/>
            <p:cNvSpPr/>
            <p:nvPr/>
          </p:nvSpPr>
          <p:spPr>
            <a:xfrm>
              <a:off x="2191893" y="2786252"/>
              <a:ext cx="357505" cy="284480"/>
            </a:xfrm>
            <a:custGeom>
              <a:avLst/>
              <a:gdLst/>
              <a:ahLst/>
              <a:cxnLst/>
              <a:rect l="l" t="t" r="r" b="b"/>
              <a:pathLst>
                <a:path w="357505" h="284480">
                  <a:moveTo>
                    <a:pt x="0" y="284225"/>
                  </a:moveTo>
                  <a:lnTo>
                    <a:pt x="357378" y="284225"/>
                  </a:lnTo>
                  <a:lnTo>
                    <a:pt x="357378" y="0"/>
                  </a:lnTo>
                  <a:lnTo>
                    <a:pt x="0" y="0"/>
                  </a:lnTo>
                  <a:lnTo>
                    <a:pt x="0" y="284225"/>
                  </a:lnTo>
                  <a:close/>
                </a:path>
              </a:pathLst>
            </a:custGeom>
            <a:ln w="25400">
              <a:solidFill>
                <a:srgbClr val="E6AE00"/>
              </a:solidFill>
            </a:ln>
          </p:spPr>
          <p:txBody>
            <a:bodyPr wrap="square" lIns="0" tIns="0" rIns="0" bIns="0" rtlCol="0"/>
            <a:p/>
          </p:txBody>
        </p:sp>
        <p:sp>
          <p:nvSpPr>
            <p:cNvPr id="25" name="object 15"/>
            <p:cNvSpPr/>
            <p:nvPr/>
          </p:nvSpPr>
          <p:spPr>
            <a:xfrm>
              <a:off x="2426716" y="2691129"/>
              <a:ext cx="4347210" cy="2106930"/>
            </a:xfrm>
            <a:custGeom>
              <a:avLst/>
              <a:gdLst/>
              <a:ahLst/>
              <a:cxnLst/>
              <a:rect l="l" t="t" r="r" b="b"/>
              <a:pathLst>
                <a:path w="4347209" h="2106929">
                  <a:moveTo>
                    <a:pt x="902970" y="1845691"/>
                  </a:moveTo>
                  <a:lnTo>
                    <a:pt x="902728" y="1845564"/>
                  </a:lnTo>
                  <a:lnTo>
                    <a:pt x="902970" y="1845691"/>
                  </a:lnTo>
                  <a:close/>
                </a:path>
                <a:path w="4347209" h="2106929">
                  <a:moveTo>
                    <a:pt x="1651317" y="2081872"/>
                  </a:moveTo>
                  <a:lnTo>
                    <a:pt x="1587881" y="2032127"/>
                  </a:lnTo>
                  <a:lnTo>
                    <a:pt x="1582801" y="2056980"/>
                  </a:lnTo>
                  <a:lnTo>
                    <a:pt x="1513332" y="2042541"/>
                  </a:lnTo>
                  <a:lnTo>
                    <a:pt x="1513459" y="2042541"/>
                  </a:lnTo>
                  <a:lnTo>
                    <a:pt x="1442402" y="2027047"/>
                  </a:lnTo>
                  <a:lnTo>
                    <a:pt x="1441831" y="2026920"/>
                  </a:lnTo>
                  <a:lnTo>
                    <a:pt x="1441958" y="2027047"/>
                  </a:lnTo>
                  <a:lnTo>
                    <a:pt x="1370838" y="2010537"/>
                  </a:lnTo>
                  <a:lnTo>
                    <a:pt x="1371092" y="2010537"/>
                  </a:lnTo>
                  <a:lnTo>
                    <a:pt x="1300480" y="1992884"/>
                  </a:lnTo>
                  <a:lnTo>
                    <a:pt x="1300734" y="1992884"/>
                  </a:lnTo>
                  <a:lnTo>
                    <a:pt x="1231468" y="1973834"/>
                  </a:lnTo>
                  <a:lnTo>
                    <a:pt x="1231011" y="1973707"/>
                  </a:lnTo>
                  <a:lnTo>
                    <a:pt x="1231392" y="1973834"/>
                  </a:lnTo>
                  <a:lnTo>
                    <a:pt x="1162964" y="1952879"/>
                  </a:lnTo>
                  <a:lnTo>
                    <a:pt x="1162558" y="1952752"/>
                  </a:lnTo>
                  <a:lnTo>
                    <a:pt x="1162812" y="1952879"/>
                  </a:lnTo>
                  <a:lnTo>
                    <a:pt x="1129284" y="1941703"/>
                  </a:lnTo>
                  <a:lnTo>
                    <a:pt x="1128903" y="1941576"/>
                  </a:lnTo>
                  <a:lnTo>
                    <a:pt x="1129157" y="1941703"/>
                  </a:lnTo>
                  <a:lnTo>
                    <a:pt x="1095502" y="1929892"/>
                  </a:lnTo>
                  <a:lnTo>
                    <a:pt x="1095756" y="1929892"/>
                  </a:lnTo>
                  <a:lnTo>
                    <a:pt x="1062812" y="1917573"/>
                  </a:lnTo>
                  <a:lnTo>
                    <a:pt x="1062482" y="1917446"/>
                  </a:lnTo>
                  <a:lnTo>
                    <a:pt x="1062609" y="1917573"/>
                  </a:lnTo>
                  <a:lnTo>
                    <a:pt x="1029906" y="1904619"/>
                  </a:lnTo>
                  <a:lnTo>
                    <a:pt x="1029589" y="1904492"/>
                  </a:lnTo>
                  <a:lnTo>
                    <a:pt x="1029843" y="1904619"/>
                  </a:lnTo>
                  <a:lnTo>
                    <a:pt x="997623" y="1891030"/>
                  </a:lnTo>
                  <a:lnTo>
                    <a:pt x="965733" y="1876679"/>
                  </a:lnTo>
                  <a:lnTo>
                    <a:pt x="965454" y="1876552"/>
                  </a:lnTo>
                  <a:lnTo>
                    <a:pt x="934085" y="1861566"/>
                  </a:lnTo>
                  <a:lnTo>
                    <a:pt x="933907" y="1861489"/>
                  </a:lnTo>
                  <a:lnTo>
                    <a:pt x="902716" y="1845564"/>
                  </a:lnTo>
                  <a:lnTo>
                    <a:pt x="872439" y="1829181"/>
                  </a:lnTo>
                  <a:lnTo>
                    <a:pt x="871982" y="1828927"/>
                  </a:lnTo>
                  <a:lnTo>
                    <a:pt x="872350" y="1829181"/>
                  </a:lnTo>
                  <a:lnTo>
                    <a:pt x="842314" y="1811655"/>
                  </a:lnTo>
                  <a:lnTo>
                    <a:pt x="841883" y="1811401"/>
                  </a:lnTo>
                  <a:lnTo>
                    <a:pt x="842251" y="1811655"/>
                  </a:lnTo>
                  <a:lnTo>
                    <a:pt x="812698" y="1793240"/>
                  </a:lnTo>
                  <a:lnTo>
                    <a:pt x="812292" y="1792986"/>
                  </a:lnTo>
                  <a:lnTo>
                    <a:pt x="812546" y="1793240"/>
                  </a:lnTo>
                  <a:lnTo>
                    <a:pt x="783463" y="1773936"/>
                  </a:lnTo>
                  <a:lnTo>
                    <a:pt x="783082" y="1773682"/>
                  </a:lnTo>
                  <a:lnTo>
                    <a:pt x="783336" y="1773936"/>
                  </a:lnTo>
                  <a:lnTo>
                    <a:pt x="754380" y="1753489"/>
                  </a:lnTo>
                  <a:lnTo>
                    <a:pt x="754761" y="1753743"/>
                  </a:lnTo>
                  <a:lnTo>
                    <a:pt x="754418" y="1753489"/>
                  </a:lnTo>
                  <a:lnTo>
                    <a:pt x="726770" y="1732407"/>
                  </a:lnTo>
                  <a:lnTo>
                    <a:pt x="726440" y="1732153"/>
                  </a:lnTo>
                  <a:lnTo>
                    <a:pt x="726694" y="1732407"/>
                  </a:lnTo>
                  <a:lnTo>
                    <a:pt x="698881" y="1709801"/>
                  </a:lnTo>
                  <a:lnTo>
                    <a:pt x="699262" y="1710055"/>
                  </a:lnTo>
                  <a:lnTo>
                    <a:pt x="698957" y="1709801"/>
                  </a:lnTo>
                  <a:lnTo>
                    <a:pt x="672388" y="1686814"/>
                  </a:lnTo>
                  <a:lnTo>
                    <a:pt x="671957" y="1686433"/>
                  </a:lnTo>
                  <a:lnTo>
                    <a:pt x="672338" y="1686814"/>
                  </a:lnTo>
                  <a:lnTo>
                    <a:pt x="646061" y="1662303"/>
                  </a:lnTo>
                  <a:lnTo>
                    <a:pt x="620395" y="1636776"/>
                  </a:lnTo>
                  <a:lnTo>
                    <a:pt x="620026" y="1636395"/>
                  </a:lnTo>
                  <a:lnTo>
                    <a:pt x="594995" y="1609598"/>
                  </a:lnTo>
                  <a:lnTo>
                    <a:pt x="595249" y="1609852"/>
                  </a:lnTo>
                  <a:lnTo>
                    <a:pt x="595020" y="1609598"/>
                  </a:lnTo>
                  <a:lnTo>
                    <a:pt x="570484" y="1581658"/>
                  </a:lnTo>
                  <a:lnTo>
                    <a:pt x="570865" y="1582039"/>
                  </a:lnTo>
                  <a:lnTo>
                    <a:pt x="570547" y="1581658"/>
                  </a:lnTo>
                  <a:lnTo>
                    <a:pt x="546735" y="1552575"/>
                  </a:lnTo>
                  <a:lnTo>
                    <a:pt x="546989" y="1552829"/>
                  </a:lnTo>
                  <a:lnTo>
                    <a:pt x="546785" y="1552575"/>
                  </a:lnTo>
                  <a:lnTo>
                    <a:pt x="523659" y="1522730"/>
                  </a:lnTo>
                  <a:lnTo>
                    <a:pt x="523367" y="1522349"/>
                  </a:lnTo>
                  <a:lnTo>
                    <a:pt x="523621" y="1522730"/>
                  </a:lnTo>
                  <a:lnTo>
                    <a:pt x="500634" y="1491107"/>
                  </a:lnTo>
                  <a:lnTo>
                    <a:pt x="500888" y="1491361"/>
                  </a:lnTo>
                  <a:lnTo>
                    <a:pt x="500710" y="1491107"/>
                  </a:lnTo>
                  <a:lnTo>
                    <a:pt x="478701" y="1459230"/>
                  </a:lnTo>
                  <a:lnTo>
                    <a:pt x="478536" y="1458976"/>
                  </a:lnTo>
                  <a:lnTo>
                    <a:pt x="478663" y="1459230"/>
                  </a:lnTo>
                  <a:lnTo>
                    <a:pt x="456819" y="1425702"/>
                  </a:lnTo>
                  <a:lnTo>
                    <a:pt x="457073" y="1425956"/>
                  </a:lnTo>
                  <a:lnTo>
                    <a:pt x="456907" y="1425702"/>
                  </a:lnTo>
                  <a:lnTo>
                    <a:pt x="435889" y="1391666"/>
                  </a:lnTo>
                  <a:lnTo>
                    <a:pt x="435737" y="1391412"/>
                  </a:lnTo>
                  <a:lnTo>
                    <a:pt x="435864" y="1391666"/>
                  </a:lnTo>
                  <a:lnTo>
                    <a:pt x="415048" y="1356614"/>
                  </a:lnTo>
                  <a:lnTo>
                    <a:pt x="394652" y="1320546"/>
                  </a:lnTo>
                  <a:lnTo>
                    <a:pt x="394639" y="1320419"/>
                  </a:lnTo>
                  <a:lnTo>
                    <a:pt x="374840" y="1283716"/>
                  </a:lnTo>
                  <a:lnTo>
                    <a:pt x="374827" y="1283589"/>
                  </a:lnTo>
                  <a:lnTo>
                    <a:pt x="355473" y="1246124"/>
                  </a:lnTo>
                  <a:lnTo>
                    <a:pt x="355358" y="1245920"/>
                  </a:lnTo>
                  <a:lnTo>
                    <a:pt x="336346" y="1207643"/>
                  </a:lnTo>
                  <a:lnTo>
                    <a:pt x="336359" y="1207516"/>
                  </a:lnTo>
                  <a:lnTo>
                    <a:pt x="317627" y="1168400"/>
                  </a:lnTo>
                  <a:lnTo>
                    <a:pt x="299516" y="1128776"/>
                  </a:lnTo>
                  <a:lnTo>
                    <a:pt x="299466" y="1128649"/>
                  </a:lnTo>
                  <a:lnTo>
                    <a:pt x="299466" y="1128776"/>
                  </a:lnTo>
                  <a:lnTo>
                    <a:pt x="281660" y="1088390"/>
                  </a:lnTo>
                  <a:lnTo>
                    <a:pt x="281559" y="1088136"/>
                  </a:lnTo>
                  <a:lnTo>
                    <a:pt x="281559" y="1088390"/>
                  </a:lnTo>
                  <a:lnTo>
                    <a:pt x="263956" y="1047242"/>
                  </a:lnTo>
                  <a:lnTo>
                    <a:pt x="263906" y="1047115"/>
                  </a:lnTo>
                  <a:lnTo>
                    <a:pt x="263906" y="1047242"/>
                  </a:lnTo>
                  <a:lnTo>
                    <a:pt x="246608" y="1005713"/>
                  </a:lnTo>
                  <a:lnTo>
                    <a:pt x="246507" y="1005459"/>
                  </a:lnTo>
                  <a:lnTo>
                    <a:pt x="246507" y="1005713"/>
                  </a:lnTo>
                  <a:lnTo>
                    <a:pt x="212686" y="920877"/>
                  </a:lnTo>
                  <a:lnTo>
                    <a:pt x="212648" y="920724"/>
                  </a:lnTo>
                  <a:lnTo>
                    <a:pt x="179743" y="834136"/>
                  </a:lnTo>
                  <a:lnTo>
                    <a:pt x="179781" y="834009"/>
                  </a:lnTo>
                  <a:lnTo>
                    <a:pt x="147739" y="745998"/>
                  </a:lnTo>
                  <a:lnTo>
                    <a:pt x="147777" y="745871"/>
                  </a:lnTo>
                  <a:lnTo>
                    <a:pt x="116205" y="656463"/>
                  </a:lnTo>
                  <a:lnTo>
                    <a:pt x="116332" y="656463"/>
                  </a:lnTo>
                  <a:lnTo>
                    <a:pt x="85217" y="566039"/>
                  </a:lnTo>
                  <a:lnTo>
                    <a:pt x="54610" y="475107"/>
                  </a:lnTo>
                  <a:lnTo>
                    <a:pt x="24130" y="383667"/>
                  </a:lnTo>
                  <a:lnTo>
                    <a:pt x="0" y="391795"/>
                  </a:lnTo>
                  <a:lnTo>
                    <a:pt x="30480" y="483108"/>
                  </a:lnTo>
                  <a:lnTo>
                    <a:pt x="61214" y="574167"/>
                  </a:lnTo>
                  <a:lnTo>
                    <a:pt x="92329" y="664845"/>
                  </a:lnTo>
                  <a:lnTo>
                    <a:pt x="123825" y="754380"/>
                  </a:lnTo>
                  <a:lnTo>
                    <a:pt x="155956" y="842899"/>
                  </a:lnTo>
                  <a:lnTo>
                    <a:pt x="188976" y="929894"/>
                  </a:lnTo>
                  <a:lnTo>
                    <a:pt x="223012" y="1015238"/>
                  </a:lnTo>
                  <a:lnTo>
                    <a:pt x="240538" y="1057021"/>
                  </a:lnTo>
                  <a:lnTo>
                    <a:pt x="258318" y="1098423"/>
                  </a:lnTo>
                  <a:lnTo>
                    <a:pt x="276352" y="1139190"/>
                  </a:lnTo>
                  <a:lnTo>
                    <a:pt x="294640" y="1179322"/>
                  </a:lnTo>
                  <a:lnTo>
                    <a:pt x="313563" y="1218692"/>
                  </a:lnTo>
                  <a:lnTo>
                    <a:pt x="332740" y="1257427"/>
                  </a:lnTo>
                  <a:lnTo>
                    <a:pt x="352425" y="1295527"/>
                  </a:lnTo>
                  <a:lnTo>
                    <a:pt x="372364" y="1332738"/>
                  </a:lnTo>
                  <a:lnTo>
                    <a:pt x="392938" y="1369187"/>
                  </a:lnTo>
                  <a:lnTo>
                    <a:pt x="414020" y="1404747"/>
                  </a:lnTo>
                  <a:lnTo>
                    <a:pt x="435483" y="1439418"/>
                  </a:lnTo>
                  <a:lnTo>
                    <a:pt x="457454" y="1473200"/>
                  </a:lnTo>
                  <a:lnTo>
                    <a:pt x="480060" y="1505966"/>
                  </a:lnTo>
                  <a:lnTo>
                    <a:pt x="503174" y="1537716"/>
                  </a:lnTo>
                  <a:lnTo>
                    <a:pt x="526923" y="1568577"/>
                  </a:lnTo>
                  <a:lnTo>
                    <a:pt x="551307" y="1598295"/>
                  </a:lnTo>
                  <a:lnTo>
                    <a:pt x="601980" y="1654302"/>
                  </a:lnTo>
                  <a:lnTo>
                    <a:pt x="655193" y="1705483"/>
                  </a:lnTo>
                  <a:lnTo>
                    <a:pt x="710946" y="1752219"/>
                  </a:lnTo>
                  <a:lnTo>
                    <a:pt x="768858" y="1794764"/>
                  </a:lnTo>
                  <a:lnTo>
                    <a:pt x="828929" y="1833245"/>
                  </a:lnTo>
                  <a:lnTo>
                    <a:pt x="891032" y="1868170"/>
                  </a:lnTo>
                  <a:lnTo>
                    <a:pt x="954786" y="1899666"/>
                  </a:lnTo>
                  <a:lnTo>
                    <a:pt x="1020191" y="1928114"/>
                  </a:lnTo>
                  <a:lnTo>
                    <a:pt x="1086866" y="1953768"/>
                  </a:lnTo>
                  <a:lnTo>
                    <a:pt x="1155065" y="1977009"/>
                  </a:lnTo>
                  <a:lnTo>
                    <a:pt x="1224153" y="1998091"/>
                  </a:lnTo>
                  <a:lnTo>
                    <a:pt x="1294130" y="2017395"/>
                  </a:lnTo>
                  <a:lnTo>
                    <a:pt x="1364996" y="2035175"/>
                  </a:lnTo>
                  <a:lnTo>
                    <a:pt x="1436370" y="2051812"/>
                  </a:lnTo>
                  <a:lnTo>
                    <a:pt x="1508125" y="2067433"/>
                  </a:lnTo>
                  <a:lnTo>
                    <a:pt x="1577721" y="2081872"/>
                  </a:lnTo>
                  <a:lnTo>
                    <a:pt x="1590687" y="2081872"/>
                  </a:lnTo>
                  <a:lnTo>
                    <a:pt x="1651317" y="2081872"/>
                  </a:lnTo>
                  <a:close/>
                </a:path>
                <a:path w="4347209" h="2106929">
                  <a:moveTo>
                    <a:pt x="1654937" y="2084705"/>
                  </a:moveTo>
                  <a:lnTo>
                    <a:pt x="1654606" y="2084451"/>
                  </a:lnTo>
                  <a:lnTo>
                    <a:pt x="1590167" y="2084451"/>
                  </a:lnTo>
                  <a:lnTo>
                    <a:pt x="1577200" y="2084451"/>
                  </a:lnTo>
                  <a:lnTo>
                    <a:pt x="1572641" y="2106803"/>
                  </a:lnTo>
                  <a:lnTo>
                    <a:pt x="1654937" y="2084705"/>
                  </a:lnTo>
                  <a:close/>
                </a:path>
                <a:path w="4347209" h="2106929">
                  <a:moveTo>
                    <a:pt x="4347083" y="27305"/>
                  </a:moveTo>
                  <a:lnTo>
                    <a:pt x="4335805" y="23495"/>
                  </a:lnTo>
                  <a:lnTo>
                    <a:pt x="4266311" y="0"/>
                  </a:lnTo>
                  <a:lnTo>
                    <a:pt x="4269829" y="25234"/>
                  </a:lnTo>
                  <a:lnTo>
                    <a:pt x="4125849" y="45466"/>
                  </a:lnTo>
                  <a:lnTo>
                    <a:pt x="3908425" y="79121"/>
                  </a:lnTo>
                  <a:lnTo>
                    <a:pt x="3801491" y="97790"/>
                  </a:lnTo>
                  <a:lnTo>
                    <a:pt x="3695954" y="118237"/>
                  </a:lnTo>
                  <a:lnTo>
                    <a:pt x="3643884" y="129159"/>
                  </a:lnTo>
                  <a:lnTo>
                    <a:pt x="3592195" y="140716"/>
                  </a:lnTo>
                  <a:lnTo>
                    <a:pt x="3541141" y="152908"/>
                  </a:lnTo>
                  <a:lnTo>
                    <a:pt x="3490468" y="165735"/>
                  </a:lnTo>
                  <a:lnTo>
                    <a:pt x="3440557" y="179197"/>
                  </a:lnTo>
                  <a:lnTo>
                    <a:pt x="3391281" y="193421"/>
                  </a:lnTo>
                  <a:lnTo>
                    <a:pt x="3342640" y="208534"/>
                  </a:lnTo>
                  <a:lnTo>
                    <a:pt x="3294761" y="224409"/>
                  </a:lnTo>
                  <a:lnTo>
                    <a:pt x="3247517" y="241173"/>
                  </a:lnTo>
                  <a:lnTo>
                    <a:pt x="3201162" y="258699"/>
                  </a:lnTo>
                  <a:lnTo>
                    <a:pt x="3155569" y="277368"/>
                  </a:lnTo>
                  <a:lnTo>
                    <a:pt x="3110865" y="296926"/>
                  </a:lnTo>
                  <a:lnTo>
                    <a:pt x="3067177" y="317627"/>
                  </a:lnTo>
                  <a:lnTo>
                    <a:pt x="3024378" y="339344"/>
                  </a:lnTo>
                  <a:lnTo>
                    <a:pt x="2982468" y="362331"/>
                  </a:lnTo>
                  <a:lnTo>
                    <a:pt x="2941574" y="386334"/>
                  </a:lnTo>
                  <a:lnTo>
                    <a:pt x="2901950" y="411734"/>
                  </a:lnTo>
                  <a:lnTo>
                    <a:pt x="2863215" y="438277"/>
                  </a:lnTo>
                  <a:lnTo>
                    <a:pt x="2825750" y="466217"/>
                  </a:lnTo>
                  <a:lnTo>
                    <a:pt x="2789428" y="495427"/>
                  </a:lnTo>
                  <a:lnTo>
                    <a:pt x="2754376" y="526034"/>
                  </a:lnTo>
                  <a:lnTo>
                    <a:pt x="2720340" y="558165"/>
                  </a:lnTo>
                  <a:lnTo>
                    <a:pt x="2687701" y="591312"/>
                  </a:lnTo>
                  <a:lnTo>
                    <a:pt x="2656078" y="625856"/>
                  </a:lnTo>
                  <a:lnTo>
                    <a:pt x="2625598" y="661543"/>
                  </a:lnTo>
                  <a:lnTo>
                    <a:pt x="2596261" y="698500"/>
                  </a:lnTo>
                  <a:lnTo>
                    <a:pt x="2567940" y="736473"/>
                  </a:lnTo>
                  <a:lnTo>
                    <a:pt x="2540508" y="775589"/>
                  </a:lnTo>
                  <a:lnTo>
                    <a:pt x="2513965" y="815594"/>
                  </a:lnTo>
                  <a:lnTo>
                    <a:pt x="2488438" y="856742"/>
                  </a:lnTo>
                  <a:lnTo>
                    <a:pt x="2463673" y="898791"/>
                  </a:lnTo>
                  <a:lnTo>
                    <a:pt x="2439924" y="941578"/>
                  </a:lnTo>
                  <a:lnTo>
                    <a:pt x="2416683" y="985266"/>
                  </a:lnTo>
                  <a:lnTo>
                    <a:pt x="2394331" y="1029843"/>
                  </a:lnTo>
                  <a:lnTo>
                    <a:pt x="2372614" y="1075182"/>
                  </a:lnTo>
                  <a:lnTo>
                    <a:pt x="2351659" y="1121283"/>
                  </a:lnTo>
                  <a:lnTo>
                    <a:pt x="2331339" y="1167892"/>
                  </a:lnTo>
                  <a:lnTo>
                    <a:pt x="2311527" y="1215263"/>
                  </a:lnTo>
                  <a:lnTo>
                    <a:pt x="2292350" y="1263142"/>
                  </a:lnTo>
                  <a:lnTo>
                    <a:pt x="2273554" y="1311656"/>
                  </a:lnTo>
                  <a:lnTo>
                    <a:pt x="2237486" y="1409954"/>
                  </a:lnTo>
                  <a:lnTo>
                    <a:pt x="2202815" y="1510157"/>
                  </a:lnTo>
                  <a:lnTo>
                    <a:pt x="2169541" y="1611503"/>
                  </a:lnTo>
                  <a:lnTo>
                    <a:pt x="2137283" y="1713865"/>
                  </a:lnTo>
                  <a:lnTo>
                    <a:pt x="2105533" y="1816862"/>
                  </a:lnTo>
                  <a:lnTo>
                    <a:pt x="2074037" y="1920240"/>
                  </a:lnTo>
                  <a:lnTo>
                    <a:pt x="2098421" y="1927606"/>
                  </a:lnTo>
                  <a:lnTo>
                    <a:pt x="2129739" y="1824355"/>
                  </a:lnTo>
                  <a:lnTo>
                    <a:pt x="2129828" y="1824228"/>
                  </a:lnTo>
                  <a:lnTo>
                    <a:pt x="2161489" y="1721485"/>
                  </a:lnTo>
                  <a:lnTo>
                    <a:pt x="2161578" y="1721358"/>
                  </a:lnTo>
                  <a:lnTo>
                    <a:pt x="2193747" y="1619377"/>
                  </a:lnTo>
                  <a:lnTo>
                    <a:pt x="2193836" y="1619250"/>
                  </a:lnTo>
                  <a:lnTo>
                    <a:pt x="2226894" y="1518285"/>
                  </a:lnTo>
                  <a:lnTo>
                    <a:pt x="2226983" y="1518158"/>
                  </a:lnTo>
                  <a:lnTo>
                    <a:pt x="2261362" y="1418336"/>
                  </a:lnTo>
                  <a:lnTo>
                    <a:pt x="2261362" y="1418590"/>
                  </a:lnTo>
                  <a:lnTo>
                    <a:pt x="2261451" y="1418336"/>
                  </a:lnTo>
                  <a:lnTo>
                    <a:pt x="2297379" y="1320673"/>
                  </a:lnTo>
                  <a:lnTo>
                    <a:pt x="2297430" y="1320546"/>
                  </a:lnTo>
                  <a:lnTo>
                    <a:pt x="2297303" y="1320673"/>
                  </a:lnTo>
                  <a:lnTo>
                    <a:pt x="2315921" y="1272413"/>
                  </a:lnTo>
                  <a:lnTo>
                    <a:pt x="2316022" y="1272286"/>
                  </a:lnTo>
                  <a:lnTo>
                    <a:pt x="2335085" y="1224915"/>
                  </a:lnTo>
                  <a:lnTo>
                    <a:pt x="2335149" y="1224788"/>
                  </a:lnTo>
                  <a:lnTo>
                    <a:pt x="2335022" y="1224915"/>
                  </a:lnTo>
                  <a:lnTo>
                    <a:pt x="2354643" y="1177925"/>
                  </a:lnTo>
                  <a:lnTo>
                    <a:pt x="2354757" y="1177798"/>
                  </a:lnTo>
                  <a:lnTo>
                    <a:pt x="2374900" y="1131443"/>
                  </a:lnTo>
                  <a:lnTo>
                    <a:pt x="2374900" y="1131697"/>
                  </a:lnTo>
                  <a:lnTo>
                    <a:pt x="2375014" y="1131443"/>
                  </a:lnTo>
                  <a:lnTo>
                    <a:pt x="2395601" y="1086104"/>
                  </a:lnTo>
                  <a:lnTo>
                    <a:pt x="2417191" y="1040892"/>
                  </a:lnTo>
                  <a:lnTo>
                    <a:pt x="2417191" y="1041146"/>
                  </a:lnTo>
                  <a:lnTo>
                    <a:pt x="2417305" y="1040892"/>
                  </a:lnTo>
                  <a:lnTo>
                    <a:pt x="2439162" y="997077"/>
                  </a:lnTo>
                  <a:lnTo>
                    <a:pt x="2462276" y="953516"/>
                  </a:lnTo>
                  <a:lnTo>
                    <a:pt x="2462149" y="953770"/>
                  </a:lnTo>
                  <a:lnTo>
                    <a:pt x="2462288" y="953516"/>
                  </a:lnTo>
                  <a:lnTo>
                    <a:pt x="2485745" y="911491"/>
                  </a:lnTo>
                  <a:lnTo>
                    <a:pt x="2485898" y="911225"/>
                  </a:lnTo>
                  <a:lnTo>
                    <a:pt x="2485644" y="911491"/>
                  </a:lnTo>
                  <a:lnTo>
                    <a:pt x="2510205" y="869950"/>
                  </a:lnTo>
                  <a:lnTo>
                    <a:pt x="2510282" y="869823"/>
                  </a:lnTo>
                  <a:lnTo>
                    <a:pt x="2510155" y="869950"/>
                  </a:lnTo>
                  <a:lnTo>
                    <a:pt x="2535428" y="829183"/>
                  </a:lnTo>
                  <a:lnTo>
                    <a:pt x="2535301" y="829437"/>
                  </a:lnTo>
                  <a:lnTo>
                    <a:pt x="2535466" y="829183"/>
                  </a:lnTo>
                  <a:lnTo>
                    <a:pt x="2561336" y="790067"/>
                  </a:lnTo>
                  <a:lnTo>
                    <a:pt x="2588641" y="751205"/>
                  </a:lnTo>
                  <a:lnTo>
                    <a:pt x="2588387" y="751586"/>
                  </a:lnTo>
                  <a:lnTo>
                    <a:pt x="2588666" y="751205"/>
                  </a:lnTo>
                  <a:lnTo>
                    <a:pt x="2616263" y="714121"/>
                  </a:lnTo>
                  <a:lnTo>
                    <a:pt x="2616454" y="713867"/>
                  </a:lnTo>
                  <a:lnTo>
                    <a:pt x="2616200" y="714121"/>
                  </a:lnTo>
                  <a:lnTo>
                    <a:pt x="2645410" y="677545"/>
                  </a:lnTo>
                  <a:lnTo>
                    <a:pt x="2645156" y="677926"/>
                  </a:lnTo>
                  <a:lnTo>
                    <a:pt x="2645473" y="677545"/>
                  </a:lnTo>
                  <a:lnTo>
                    <a:pt x="2675255" y="642493"/>
                  </a:lnTo>
                  <a:lnTo>
                    <a:pt x="2675001" y="642874"/>
                  </a:lnTo>
                  <a:lnTo>
                    <a:pt x="2675344" y="642493"/>
                  </a:lnTo>
                  <a:lnTo>
                    <a:pt x="2706014" y="608965"/>
                  </a:lnTo>
                  <a:lnTo>
                    <a:pt x="2737993" y="576453"/>
                  </a:lnTo>
                  <a:lnTo>
                    <a:pt x="2771648" y="544703"/>
                  </a:lnTo>
                  <a:lnTo>
                    <a:pt x="2771267" y="545084"/>
                  </a:lnTo>
                  <a:lnTo>
                    <a:pt x="2771698" y="544703"/>
                  </a:lnTo>
                  <a:lnTo>
                    <a:pt x="2805938" y="514731"/>
                  </a:lnTo>
                  <a:lnTo>
                    <a:pt x="2805557" y="515112"/>
                  </a:lnTo>
                  <a:lnTo>
                    <a:pt x="2806027" y="514731"/>
                  </a:lnTo>
                  <a:lnTo>
                    <a:pt x="2841180" y="486410"/>
                  </a:lnTo>
                  <a:lnTo>
                    <a:pt x="2841498" y="486156"/>
                  </a:lnTo>
                  <a:lnTo>
                    <a:pt x="2840990" y="486410"/>
                  </a:lnTo>
                  <a:lnTo>
                    <a:pt x="2878201" y="458724"/>
                  </a:lnTo>
                  <a:lnTo>
                    <a:pt x="2877820" y="459105"/>
                  </a:lnTo>
                  <a:lnTo>
                    <a:pt x="2878366" y="458724"/>
                  </a:lnTo>
                  <a:lnTo>
                    <a:pt x="2916047" y="432816"/>
                  </a:lnTo>
                  <a:lnTo>
                    <a:pt x="2915793" y="433070"/>
                  </a:lnTo>
                  <a:lnTo>
                    <a:pt x="2916186" y="432816"/>
                  </a:lnTo>
                  <a:lnTo>
                    <a:pt x="2954832" y="408051"/>
                  </a:lnTo>
                  <a:lnTo>
                    <a:pt x="2955036" y="407924"/>
                  </a:lnTo>
                  <a:lnTo>
                    <a:pt x="2954655" y="408051"/>
                  </a:lnTo>
                  <a:lnTo>
                    <a:pt x="2994939" y="384429"/>
                  </a:lnTo>
                  <a:lnTo>
                    <a:pt x="2995168" y="384302"/>
                  </a:lnTo>
                  <a:lnTo>
                    <a:pt x="2994787" y="384429"/>
                  </a:lnTo>
                  <a:lnTo>
                    <a:pt x="3036316" y="361696"/>
                  </a:lnTo>
                  <a:lnTo>
                    <a:pt x="3035935" y="361950"/>
                  </a:lnTo>
                  <a:lnTo>
                    <a:pt x="3036430" y="361696"/>
                  </a:lnTo>
                  <a:lnTo>
                    <a:pt x="3078226" y="340487"/>
                  </a:lnTo>
                  <a:lnTo>
                    <a:pt x="3121660" y="319913"/>
                  </a:lnTo>
                  <a:lnTo>
                    <a:pt x="3121279" y="320167"/>
                  </a:lnTo>
                  <a:lnTo>
                    <a:pt x="3121850" y="319913"/>
                  </a:lnTo>
                  <a:lnTo>
                    <a:pt x="3165602" y="300736"/>
                  </a:lnTo>
                  <a:lnTo>
                    <a:pt x="3165348" y="300863"/>
                  </a:lnTo>
                  <a:lnTo>
                    <a:pt x="3165652" y="300736"/>
                  </a:lnTo>
                  <a:lnTo>
                    <a:pt x="3210560" y="282321"/>
                  </a:lnTo>
                  <a:lnTo>
                    <a:pt x="3210306" y="282448"/>
                  </a:lnTo>
                  <a:lnTo>
                    <a:pt x="3210636" y="282321"/>
                  </a:lnTo>
                  <a:lnTo>
                    <a:pt x="3256407" y="264922"/>
                  </a:lnTo>
                  <a:lnTo>
                    <a:pt x="3256153" y="265049"/>
                  </a:lnTo>
                  <a:lnTo>
                    <a:pt x="3256508" y="264922"/>
                  </a:lnTo>
                  <a:lnTo>
                    <a:pt x="3303143" y="248285"/>
                  </a:lnTo>
                  <a:lnTo>
                    <a:pt x="3302889" y="248412"/>
                  </a:lnTo>
                  <a:lnTo>
                    <a:pt x="3303270" y="248285"/>
                  </a:lnTo>
                  <a:lnTo>
                    <a:pt x="3350514" y="232664"/>
                  </a:lnTo>
                  <a:lnTo>
                    <a:pt x="3350260" y="232664"/>
                  </a:lnTo>
                  <a:lnTo>
                    <a:pt x="3398647" y="217805"/>
                  </a:lnTo>
                  <a:lnTo>
                    <a:pt x="3398393" y="217805"/>
                  </a:lnTo>
                  <a:lnTo>
                    <a:pt x="3447542" y="203581"/>
                  </a:lnTo>
                  <a:lnTo>
                    <a:pt x="3447288" y="203708"/>
                  </a:lnTo>
                  <a:lnTo>
                    <a:pt x="3447745" y="203581"/>
                  </a:lnTo>
                  <a:lnTo>
                    <a:pt x="3497072" y="190246"/>
                  </a:lnTo>
                  <a:lnTo>
                    <a:pt x="3496818" y="190246"/>
                  </a:lnTo>
                  <a:lnTo>
                    <a:pt x="3547237" y="177546"/>
                  </a:lnTo>
                  <a:lnTo>
                    <a:pt x="3547110" y="177546"/>
                  </a:lnTo>
                  <a:lnTo>
                    <a:pt x="3597910" y="165481"/>
                  </a:lnTo>
                  <a:lnTo>
                    <a:pt x="3597783" y="165481"/>
                  </a:lnTo>
                  <a:lnTo>
                    <a:pt x="3649345" y="154051"/>
                  </a:lnTo>
                  <a:lnTo>
                    <a:pt x="3649091" y="154051"/>
                  </a:lnTo>
                  <a:lnTo>
                    <a:pt x="3701161" y="143129"/>
                  </a:lnTo>
                  <a:lnTo>
                    <a:pt x="3700907" y="143129"/>
                  </a:lnTo>
                  <a:lnTo>
                    <a:pt x="3806190" y="122682"/>
                  </a:lnTo>
                  <a:lnTo>
                    <a:pt x="3805936" y="122809"/>
                  </a:lnTo>
                  <a:lnTo>
                    <a:pt x="3806660" y="122682"/>
                  </a:lnTo>
                  <a:lnTo>
                    <a:pt x="3912743" y="104140"/>
                  </a:lnTo>
                  <a:lnTo>
                    <a:pt x="3912489" y="104140"/>
                  </a:lnTo>
                  <a:lnTo>
                    <a:pt x="4020693" y="86868"/>
                  </a:lnTo>
                  <a:lnTo>
                    <a:pt x="4020566" y="86868"/>
                  </a:lnTo>
                  <a:lnTo>
                    <a:pt x="4129532" y="70612"/>
                  </a:lnTo>
                  <a:lnTo>
                    <a:pt x="4129405" y="70612"/>
                  </a:lnTo>
                  <a:lnTo>
                    <a:pt x="4273334" y="50380"/>
                  </a:lnTo>
                  <a:lnTo>
                    <a:pt x="4276852" y="75565"/>
                  </a:lnTo>
                  <a:lnTo>
                    <a:pt x="4347083" y="27305"/>
                  </a:lnTo>
                  <a:close/>
                </a:path>
              </a:pathLst>
            </a:custGeom>
            <a:solidFill>
              <a:srgbClr val="E6AE00"/>
            </a:solidFill>
          </p:spPr>
          <p:txBody>
            <a:bodyPr wrap="square" lIns="0" tIns="0" rIns="0" bIns="0" rtlCol="0"/>
            <a:p/>
          </p:txBody>
        </p:sp>
        <p:pic>
          <p:nvPicPr>
            <p:cNvPr id="26" name="object 16"/>
            <p:cNvPicPr/>
            <p:nvPr/>
          </p:nvPicPr>
          <p:blipFill>
            <a:blip r:embed="rId10" cstate="print"/>
            <a:stretch>
              <a:fillRect/>
            </a:stretch>
          </p:blipFill>
          <p:spPr>
            <a:xfrm>
              <a:off x="8884077" y="1187926"/>
              <a:ext cx="2031653" cy="1956879"/>
            </a:xfrm>
            <a:prstGeom prst="rect">
              <a:avLst/>
            </a:prstGeom>
          </p:spPr>
        </p:pic>
        <p:pic>
          <p:nvPicPr>
            <p:cNvPr id="27" name="object 17"/>
            <p:cNvPicPr/>
            <p:nvPr/>
          </p:nvPicPr>
          <p:blipFill>
            <a:blip r:embed="rId11" cstate="print"/>
            <a:stretch>
              <a:fillRect/>
            </a:stretch>
          </p:blipFill>
          <p:spPr>
            <a:xfrm>
              <a:off x="8895587" y="1199388"/>
              <a:ext cx="1962150" cy="1887474"/>
            </a:xfrm>
            <a:prstGeom prst="rect">
              <a:avLst/>
            </a:prstGeom>
          </p:spPr>
        </p:pic>
        <p:pic>
          <p:nvPicPr>
            <p:cNvPr id="28" name="object 18"/>
            <p:cNvPicPr/>
            <p:nvPr/>
          </p:nvPicPr>
          <p:blipFill>
            <a:blip r:embed="rId12" cstate="print"/>
            <a:stretch>
              <a:fillRect/>
            </a:stretch>
          </p:blipFill>
          <p:spPr>
            <a:xfrm>
              <a:off x="10405110" y="2701289"/>
              <a:ext cx="538022" cy="486917"/>
            </a:xfrm>
            <a:prstGeom prst="rect">
              <a:avLst/>
            </a:prstGeom>
          </p:spPr>
        </p:pic>
        <p:sp>
          <p:nvSpPr>
            <p:cNvPr id="29" name="object 19"/>
            <p:cNvSpPr/>
            <p:nvPr/>
          </p:nvSpPr>
          <p:spPr>
            <a:xfrm>
              <a:off x="10442828" y="2739008"/>
              <a:ext cx="415290" cy="364490"/>
            </a:xfrm>
            <a:custGeom>
              <a:avLst/>
              <a:gdLst/>
              <a:ahLst/>
              <a:cxnLst/>
              <a:rect l="l" t="t" r="r" b="b"/>
              <a:pathLst>
                <a:path w="415290" h="364489">
                  <a:moveTo>
                    <a:pt x="0" y="364236"/>
                  </a:moveTo>
                  <a:lnTo>
                    <a:pt x="415290" y="364236"/>
                  </a:lnTo>
                  <a:lnTo>
                    <a:pt x="415290" y="0"/>
                  </a:lnTo>
                  <a:lnTo>
                    <a:pt x="0" y="0"/>
                  </a:lnTo>
                  <a:lnTo>
                    <a:pt x="0" y="364236"/>
                  </a:lnTo>
                  <a:close/>
                </a:path>
              </a:pathLst>
            </a:custGeom>
            <a:ln w="25400">
              <a:solidFill>
                <a:srgbClr val="E6AE00"/>
              </a:solidFill>
            </a:ln>
          </p:spPr>
          <p:txBody>
            <a:bodyPr wrap="square" lIns="0" tIns="0" rIns="0" bIns="0" rtlCol="0"/>
            <a:p/>
          </p:txBody>
        </p:sp>
        <p:sp>
          <p:nvSpPr>
            <p:cNvPr id="30" name="object 20"/>
            <p:cNvSpPr/>
            <p:nvPr/>
          </p:nvSpPr>
          <p:spPr>
            <a:xfrm>
              <a:off x="7445756" y="2918078"/>
              <a:ext cx="3201035" cy="449580"/>
            </a:xfrm>
            <a:custGeom>
              <a:avLst/>
              <a:gdLst/>
              <a:ahLst/>
              <a:cxnLst/>
              <a:rect l="l" t="t" r="r" b="b"/>
              <a:pathLst>
                <a:path w="3201034" h="449579">
                  <a:moveTo>
                    <a:pt x="10922" y="0"/>
                  </a:moveTo>
                  <a:lnTo>
                    <a:pt x="119252" y="80010"/>
                  </a:lnTo>
                  <a:lnTo>
                    <a:pt x="179577" y="108204"/>
                  </a:lnTo>
                  <a:lnTo>
                    <a:pt x="240538" y="136017"/>
                  </a:lnTo>
                  <a:lnTo>
                    <a:pt x="302514" y="163449"/>
                  </a:lnTo>
                  <a:lnTo>
                    <a:pt x="365633" y="190246"/>
                  </a:lnTo>
                  <a:lnTo>
                    <a:pt x="430149" y="216281"/>
                  </a:lnTo>
                  <a:lnTo>
                    <a:pt x="496189" y="241426"/>
                  </a:lnTo>
                  <a:lnTo>
                    <a:pt x="564134" y="265684"/>
                  </a:lnTo>
                  <a:lnTo>
                    <a:pt x="634111" y="288671"/>
                  </a:lnTo>
                  <a:lnTo>
                    <a:pt x="706374" y="310515"/>
                  </a:lnTo>
                  <a:lnTo>
                    <a:pt x="743458" y="320929"/>
                  </a:lnTo>
                  <a:lnTo>
                    <a:pt x="781176" y="330962"/>
                  </a:lnTo>
                  <a:lnTo>
                    <a:pt x="819530" y="340741"/>
                  </a:lnTo>
                  <a:lnTo>
                    <a:pt x="858647" y="350012"/>
                  </a:lnTo>
                  <a:lnTo>
                    <a:pt x="898398" y="358901"/>
                  </a:lnTo>
                  <a:lnTo>
                    <a:pt x="939038" y="367411"/>
                  </a:lnTo>
                  <a:lnTo>
                    <a:pt x="980440" y="375412"/>
                  </a:lnTo>
                  <a:lnTo>
                    <a:pt x="1065657" y="390144"/>
                  </a:lnTo>
                  <a:lnTo>
                    <a:pt x="1109599" y="396748"/>
                  </a:lnTo>
                  <a:lnTo>
                    <a:pt x="1155192" y="402844"/>
                  </a:lnTo>
                  <a:lnTo>
                    <a:pt x="1203198" y="408559"/>
                  </a:lnTo>
                  <a:lnTo>
                    <a:pt x="1253363" y="413893"/>
                  </a:lnTo>
                  <a:lnTo>
                    <a:pt x="1305687" y="418719"/>
                  </a:lnTo>
                  <a:lnTo>
                    <a:pt x="1369671" y="423925"/>
                  </a:lnTo>
                  <a:lnTo>
                    <a:pt x="1415288" y="427355"/>
                  </a:lnTo>
                  <a:lnTo>
                    <a:pt x="1530603" y="434213"/>
                  </a:lnTo>
                  <a:lnTo>
                    <a:pt x="1650238" y="439800"/>
                  </a:lnTo>
                  <a:lnTo>
                    <a:pt x="1772920" y="443992"/>
                  </a:lnTo>
                  <a:lnTo>
                    <a:pt x="2020824" y="448691"/>
                  </a:lnTo>
                  <a:lnTo>
                    <a:pt x="2143379" y="449325"/>
                  </a:lnTo>
                  <a:lnTo>
                    <a:pt x="2433193" y="446786"/>
                  </a:lnTo>
                  <a:lnTo>
                    <a:pt x="2636393" y="441071"/>
                  </a:lnTo>
                  <a:lnTo>
                    <a:pt x="2764282" y="435229"/>
                  </a:lnTo>
                  <a:lnTo>
                    <a:pt x="2835275" y="430657"/>
                  </a:lnTo>
                  <a:lnTo>
                    <a:pt x="2896108" y="425196"/>
                  </a:lnTo>
                  <a:lnTo>
                    <a:pt x="2907131" y="423925"/>
                  </a:lnTo>
                  <a:lnTo>
                    <a:pt x="2143252" y="423925"/>
                  </a:lnTo>
                  <a:lnTo>
                    <a:pt x="2021077" y="423291"/>
                  </a:lnTo>
                  <a:lnTo>
                    <a:pt x="1773427" y="418592"/>
                  </a:lnTo>
                  <a:lnTo>
                    <a:pt x="1773682" y="418592"/>
                  </a:lnTo>
                  <a:lnTo>
                    <a:pt x="1651253" y="414400"/>
                  </a:lnTo>
                  <a:lnTo>
                    <a:pt x="1531874" y="408940"/>
                  </a:lnTo>
                  <a:lnTo>
                    <a:pt x="1416939" y="401955"/>
                  </a:lnTo>
                  <a:lnTo>
                    <a:pt x="1361567" y="397891"/>
                  </a:lnTo>
                  <a:lnTo>
                    <a:pt x="1307846" y="393446"/>
                  </a:lnTo>
                  <a:lnTo>
                    <a:pt x="1257238" y="388620"/>
                  </a:lnTo>
                  <a:lnTo>
                    <a:pt x="1256029" y="388620"/>
                  </a:lnTo>
                  <a:lnTo>
                    <a:pt x="1205992" y="383286"/>
                  </a:lnTo>
                  <a:lnTo>
                    <a:pt x="1159428" y="377698"/>
                  </a:lnTo>
                  <a:lnTo>
                    <a:pt x="1158494" y="377698"/>
                  </a:lnTo>
                  <a:lnTo>
                    <a:pt x="1113154" y="371601"/>
                  </a:lnTo>
                  <a:lnTo>
                    <a:pt x="1113282" y="371601"/>
                  </a:lnTo>
                  <a:lnTo>
                    <a:pt x="1069594" y="364998"/>
                  </a:lnTo>
                  <a:lnTo>
                    <a:pt x="1026795" y="357886"/>
                  </a:lnTo>
                  <a:lnTo>
                    <a:pt x="985012" y="350393"/>
                  </a:lnTo>
                  <a:lnTo>
                    <a:pt x="944644" y="342519"/>
                  </a:lnTo>
                  <a:lnTo>
                    <a:pt x="944118" y="342519"/>
                  </a:lnTo>
                  <a:lnTo>
                    <a:pt x="903732" y="334137"/>
                  </a:lnTo>
                  <a:lnTo>
                    <a:pt x="864235" y="325247"/>
                  </a:lnTo>
                  <a:lnTo>
                    <a:pt x="825500" y="316103"/>
                  </a:lnTo>
                  <a:lnTo>
                    <a:pt x="787400" y="306450"/>
                  </a:lnTo>
                  <a:lnTo>
                    <a:pt x="750062" y="296418"/>
                  </a:lnTo>
                  <a:lnTo>
                    <a:pt x="713359" y="286131"/>
                  </a:lnTo>
                  <a:lnTo>
                    <a:pt x="677164" y="275463"/>
                  </a:lnTo>
                  <a:lnTo>
                    <a:pt x="677418" y="275463"/>
                  </a:lnTo>
                  <a:lnTo>
                    <a:pt x="642141" y="264541"/>
                  </a:lnTo>
                  <a:lnTo>
                    <a:pt x="641858" y="264541"/>
                  </a:lnTo>
                  <a:lnTo>
                    <a:pt x="572646" y="241681"/>
                  </a:lnTo>
                  <a:lnTo>
                    <a:pt x="572516" y="241681"/>
                  </a:lnTo>
                  <a:lnTo>
                    <a:pt x="505181" y="217678"/>
                  </a:lnTo>
                  <a:lnTo>
                    <a:pt x="439625" y="192659"/>
                  </a:lnTo>
                  <a:lnTo>
                    <a:pt x="375158" y="166750"/>
                  </a:lnTo>
                  <a:lnTo>
                    <a:pt x="375412" y="166750"/>
                  </a:lnTo>
                  <a:lnTo>
                    <a:pt x="312846" y="140208"/>
                  </a:lnTo>
                  <a:lnTo>
                    <a:pt x="312674" y="140208"/>
                  </a:lnTo>
                  <a:lnTo>
                    <a:pt x="250951" y="112903"/>
                  </a:lnTo>
                  <a:lnTo>
                    <a:pt x="190523" y="85217"/>
                  </a:lnTo>
                  <a:lnTo>
                    <a:pt x="190246" y="85217"/>
                  </a:lnTo>
                  <a:lnTo>
                    <a:pt x="130048" y="57023"/>
                  </a:lnTo>
                  <a:lnTo>
                    <a:pt x="10922" y="0"/>
                  </a:lnTo>
                  <a:close/>
                </a:path>
                <a:path w="3201034" h="449579">
                  <a:moveTo>
                    <a:pt x="2143330" y="423925"/>
                  </a:moveTo>
                  <a:close/>
                </a:path>
                <a:path w="3201034" h="449579">
                  <a:moveTo>
                    <a:pt x="2945892" y="393319"/>
                  </a:moveTo>
                  <a:lnTo>
                    <a:pt x="2920365" y="396748"/>
                  </a:lnTo>
                  <a:lnTo>
                    <a:pt x="2920619" y="396748"/>
                  </a:lnTo>
                  <a:lnTo>
                    <a:pt x="2893314" y="399923"/>
                  </a:lnTo>
                  <a:lnTo>
                    <a:pt x="2893568" y="399923"/>
                  </a:lnTo>
                  <a:lnTo>
                    <a:pt x="2864358" y="402717"/>
                  </a:lnTo>
                  <a:lnTo>
                    <a:pt x="2833370" y="405257"/>
                  </a:lnTo>
                  <a:lnTo>
                    <a:pt x="2799715" y="407543"/>
                  </a:lnTo>
                  <a:lnTo>
                    <a:pt x="2723134" y="411988"/>
                  </a:lnTo>
                  <a:lnTo>
                    <a:pt x="2635377" y="415798"/>
                  </a:lnTo>
                  <a:lnTo>
                    <a:pt x="2587879" y="417322"/>
                  </a:lnTo>
                  <a:lnTo>
                    <a:pt x="2538095" y="418846"/>
                  </a:lnTo>
                  <a:lnTo>
                    <a:pt x="2486279" y="420243"/>
                  </a:lnTo>
                  <a:lnTo>
                    <a:pt x="2432685" y="421386"/>
                  </a:lnTo>
                  <a:lnTo>
                    <a:pt x="2377440" y="422275"/>
                  </a:lnTo>
                  <a:lnTo>
                    <a:pt x="2262504" y="423545"/>
                  </a:lnTo>
                  <a:lnTo>
                    <a:pt x="2143330" y="423925"/>
                  </a:lnTo>
                  <a:lnTo>
                    <a:pt x="2907133" y="423925"/>
                  </a:lnTo>
                  <a:lnTo>
                    <a:pt x="2949321" y="418465"/>
                  </a:lnTo>
                  <a:lnTo>
                    <a:pt x="2995676" y="410718"/>
                  </a:lnTo>
                  <a:lnTo>
                    <a:pt x="3035427" y="401828"/>
                  </a:lnTo>
                  <a:lnTo>
                    <a:pt x="3064052" y="393446"/>
                  </a:lnTo>
                  <a:lnTo>
                    <a:pt x="2945638" y="393446"/>
                  </a:lnTo>
                  <a:lnTo>
                    <a:pt x="2945892" y="393319"/>
                  </a:lnTo>
                  <a:close/>
                </a:path>
                <a:path w="3201034" h="449579">
                  <a:moveTo>
                    <a:pt x="2969260" y="389636"/>
                  </a:moveTo>
                  <a:lnTo>
                    <a:pt x="2945638" y="393446"/>
                  </a:lnTo>
                  <a:lnTo>
                    <a:pt x="3064052" y="393446"/>
                  </a:lnTo>
                  <a:lnTo>
                    <a:pt x="3069336" y="391795"/>
                  </a:lnTo>
                  <a:lnTo>
                    <a:pt x="3074864" y="389763"/>
                  </a:lnTo>
                  <a:lnTo>
                    <a:pt x="2969005" y="389763"/>
                  </a:lnTo>
                  <a:lnTo>
                    <a:pt x="2969260" y="389636"/>
                  </a:lnTo>
                  <a:close/>
                </a:path>
                <a:path w="3201034" h="449579">
                  <a:moveTo>
                    <a:pt x="2990850" y="385699"/>
                  </a:moveTo>
                  <a:lnTo>
                    <a:pt x="2969005" y="389763"/>
                  </a:lnTo>
                  <a:lnTo>
                    <a:pt x="3074864" y="389763"/>
                  </a:lnTo>
                  <a:lnTo>
                    <a:pt x="3084195" y="386334"/>
                  </a:lnTo>
                  <a:lnTo>
                    <a:pt x="3085430" y="385825"/>
                  </a:lnTo>
                  <a:lnTo>
                    <a:pt x="2990596" y="385825"/>
                  </a:lnTo>
                  <a:lnTo>
                    <a:pt x="2990850" y="385699"/>
                  </a:lnTo>
                  <a:close/>
                </a:path>
                <a:path w="3201034" h="449579">
                  <a:moveTo>
                    <a:pt x="1255902" y="388493"/>
                  </a:moveTo>
                  <a:lnTo>
                    <a:pt x="1257238" y="388620"/>
                  </a:lnTo>
                  <a:lnTo>
                    <a:pt x="1255902" y="388493"/>
                  </a:lnTo>
                  <a:close/>
                </a:path>
                <a:path w="3201034" h="449579">
                  <a:moveTo>
                    <a:pt x="3010916" y="381508"/>
                  </a:moveTo>
                  <a:lnTo>
                    <a:pt x="2990596" y="385825"/>
                  </a:lnTo>
                  <a:lnTo>
                    <a:pt x="3085430" y="385825"/>
                  </a:lnTo>
                  <a:lnTo>
                    <a:pt x="3095622" y="381635"/>
                  </a:lnTo>
                  <a:lnTo>
                    <a:pt x="3010662" y="381635"/>
                  </a:lnTo>
                  <a:lnTo>
                    <a:pt x="3010916" y="381508"/>
                  </a:lnTo>
                  <a:close/>
                </a:path>
                <a:path w="3201034" h="449579">
                  <a:moveTo>
                    <a:pt x="3029330" y="377063"/>
                  </a:moveTo>
                  <a:lnTo>
                    <a:pt x="3010662" y="381635"/>
                  </a:lnTo>
                  <a:lnTo>
                    <a:pt x="3095622" y="381635"/>
                  </a:lnTo>
                  <a:lnTo>
                    <a:pt x="3097784" y="380746"/>
                  </a:lnTo>
                  <a:lnTo>
                    <a:pt x="3105198" y="377190"/>
                  </a:lnTo>
                  <a:lnTo>
                    <a:pt x="3028950" y="377190"/>
                  </a:lnTo>
                  <a:lnTo>
                    <a:pt x="3029330" y="377063"/>
                  </a:lnTo>
                  <a:close/>
                </a:path>
                <a:path w="3201034" h="449579">
                  <a:moveTo>
                    <a:pt x="1158367" y="377571"/>
                  </a:moveTo>
                  <a:lnTo>
                    <a:pt x="1159428" y="377698"/>
                  </a:lnTo>
                  <a:lnTo>
                    <a:pt x="1158367" y="377571"/>
                  </a:lnTo>
                  <a:close/>
                </a:path>
                <a:path w="3201034" h="449579">
                  <a:moveTo>
                    <a:pt x="3122800" y="367665"/>
                  </a:moveTo>
                  <a:lnTo>
                    <a:pt x="3061462" y="367665"/>
                  </a:lnTo>
                  <a:lnTo>
                    <a:pt x="3045714" y="372618"/>
                  </a:lnTo>
                  <a:lnTo>
                    <a:pt x="3028950" y="377190"/>
                  </a:lnTo>
                  <a:lnTo>
                    <a:pt x="3105198" y="377190"/>
                  </a:lnTo>
                  <a:lnTo>
                    <a:pt x="3110229" y="374776"/>
                  </a:lnTo>
                  <a:lnTo>
                    <a:pt x="3121405" y="368554"/>
                  </a:lnTo>
                  <a:lnTo>
                    <a:pt x="3122800" y="367665"/>
                  </a:lnTo>
                  <a:close/>
                </a:path>
                <a:path w="3201034" h="449579">
                  <a:moveTo>
                    <a:pt x="3046095" y="372491"/>
                  </a:moveTo>
                  <a:lnTo>
                    <a:pt x="3045631" y="372618"/>
                  </a:lnTo>
                  <a:lnTo>
                    <a:pt x="3046095" y="372491"/>
                  </a:lnTo>
                  <a:close/>
                </a:path>
                <a:path w="3201034" h="449579">
                  <a:moveTo>
                    <a:pt x="3075178" y="362585"/>
                  </a:moveTo>
                  <a:lnTo>
                    <a:pt x="3060954" y="367792"/>
                  </a:lnTo>
                  <a:lnTo>
                    <a:pt x="3061462" y="367665"/>
                  </a:lnTo>
                  <a:lnTo>
                    <a:pt x="3122800" y="367665"/>
                  </a:lnTo>
                  <a:lnTo>
                    <a:pt x="3130370" y="362838"/>
                  </a:lnTo>
                  <a:lnTo>
                    <a:pt x="3074670" y="362838"/>
                  </a:lnTo>
                  <a:lnTo>
                    <a:pt x="3075178" y="362585"/>
                  </a:lnTo>
                  <a:close/>
                </a:path>
                <a:path w="3201034" h="449579">
                  <a:moveTo>
                    <a:pt x="3137949" y="357378"/>
                  </a:moveTo>
                  <a:lnTo>
                    <a:pt x="3087751" y="357378"/>
                  </a:lnTo>
                  <a:lnTo>
                    <a:pt x="3074670" y="362838"/>
                  </a:lnTo>
                  <a:lnTo>
                    <a:pt x="3130370" y="362838"/>
                  </a:lnTo>
                  <a:lnTo>
                    <a:pt x="3131566" y="362076"/>
                  </a:lnTo>
                  <a:lnTo>
                    <a:pt x="3137949" y="357378"/>
                  </a:lnTo>
                  <a:close/>
                </a:path>
                <a:path w="3201034" h="449579">
                  <a:moveTo>
                    <a:pt x="3098927" y="352044"/>
                  </a:moveTo>
                  <a:lnTo>
                    <a:pt x="3087116" y="357632"/>
                  </a:lnTo>
                  <a:lnTo>
                    <a:pt x="3087751" y="357378"/>
                  </a:lnTo>
                  <a:lnTo>
                    <a:pt x="3137949" y="357378"/>
                  </a:lnTo>
                  <a:lnTo>
                    <a:pt x="3140710" y="355346"/>
                  </a:lnTo>
                  <a:lnTo>
                    <a:pt x="3144063" y="352425"/>
                  </a:lnTo>
                  <a:lnTo>
                    <a:pt x="3098292" y="352425"/>
                  </a:lnTo>
                  <a:lnTo>
                    <a:pt x="3098927" y="352044"/>
                  </a:lnTo>
                  <a:close/>
                </a:path>
                <a:path w="3201034" h="449579">
                  <a:moveTo>
                    <a:pt x="3150455" y="346583"/>
                  </a:moveTo>
                  <a:lnTo>
                    <a:pt x="3108705" y="346583"/>
                  </a:lnTo>
                  <a:lnTo>
                    <a:pt x="3108071" y="346963"/>
                  </a:lnTo>
                  <a:lnTo>
                    <a:pt x="3098292" y="352425"/>
                  </a:lnTo>
                  <a:lnTo>
                    <a:pt x="3144063" y="352425"/>
                  </a:lnTo>
                  <a:lnTo>
                    <a:pt x="3148584" y="348488"/>
                  </a:lnTo>
                  <a:lnTo>
                    <a:pt x="3150455" y="346583"/>
                  </a:lnTo>
                  <a:close/>
                </a:path>
                <a:path w="3201034" h="449579">
                  <a:moveTo>
                    <a:pt x="3108405" y="346751"/>
                  </a:moveTo>
                  <a:lnTo>
                    <a:pt x="3108026" y="346963"/>
                  </a:lnTo>
                  <a:lnTo>
                    <a:pt x="3108405" y="346751"/>
                  </a:lnTo>
                  <a:close/>
                </a:path>
                <a:path w="3201034" h="449579">
                  <a:moveTo>
                    <a:pt x="3117469" y="340995"/>
                  </a:moveTo>
                  <a:lnTo>
                    <a:pt x="3108405" y="346751"/>
                  </a:lnTo>
                  <a:lnTo>
                    <a:pt x="3108705" y="346583"/>
                  </a:lnTo>
                  <a:lnTo>
                    <a:pt x="3150455" y="346583"/>
                  </a:lnTo>
                  <a:lnTo>
                    <a:pt x="3155446" y="341503"/>
                  </a:lnTo>
                  <a:lnTo>
                    <a:pt x="3116834" y="341503"/>
                  </a:lnTo>
                  <a:lnTo>
                    <a:pt x="3117469" y="340995"/>
                  </a:lnTo>
                  <a:close/>
                </a:path>
                <a:path w="3201034" h="449579">
                  <a:moveTo>
                    <a:pt x="943991" y="342392"/>
                  </a:moveTo>
                  <a:lnTo>
                    <a:pt x="944644" y="342519"/>
                  </a:lnTo>
                  <a:lnTo>
                    <a:pt x="943991" y="342392"/>
                  </a:lnTo>
                  <a:close/>
                </a:path>
                <a:path w="3201034" h="449579">
                  <a:moveTo>
                    <a:pt x="3160670" y="335280"/>
                  </a:moveTo>
                  <a:lnTo>
                    <a:pt x="3125216" y="335280"/>
                  </a:lnTo>
                  <a:lnTo>
                    <a:pt x="3116834" y="341503"/>
                  </a:lnTo>
                  <a:lnTo>
                    <a:pt x="3155446" y="341503"/>
                  </a:lnTo>
                  <a:lnTo>
                    <a:pt x="3155696" y="341249"/>
                  </a:lnTo>
                  <a:lnTo>
                    <a:pt x="3160670" y="335280"/>
                  </a:lnTo>
                  <a:close/>
                </a:path>
                <a:path w="3201034" h="449579">
                  <a:moveTo>
                    <a:pt x="3131566" y="329565"/>
                  </a:moveTo>
                  <a:lnTo>
                    <a:pt x="3124327" y="335915"/>
                  </a:lnTo>
                  <a:lnTo>
                    <a:pt x="3125216" y="335280"/>
                  </a:lnTo>
                  <a:lnTo>
                    <a:pt x="3160670" y="335280"/>
                  </a:lnTo>
                  <a:lnTo>
                    <a:pt x="3162046" y="333629"/>
                  </a:lnTo>
                  <a:lnTo>
                    <a:pt x="3164302" y="330326"/>
                  </a:lnTo>
                  <a:lnTo>
                    <a:pt x="3130930" y="330326"/>
                  </a:lnTo>
                  <a:lnTo>
                    <a:pt x="3131566" y="329565"/>
                  </a:lnTo>
                  <a:close/>
                </a:path>
                <a:path w="3201034" h="449579">
                  <a:moveTo>
                    <a:pt x="3168469" y="323850"/>
                  </a:moveTo>
                  <a:lnTo>
                    <a:pt x="3137280" y="323850"/>
                  </a:lnTo>
                  <a:lnTo>
                    <a:pt x="3130930" y="330326"/>
                  </a:lnTo>
                  <a:lnTo>
                    <a:pt x="3164302" y="330326"/>
                  </a:lnTo>
                  <a:lnTo>
                    <a:pt x="3167253" y="326009"/>
                  </a:lnTo>
                  <a:lnTo>
                    <a:pt x="3168469" y="323850"/>
                  </a:lnTo>
                  <a:close/>
                </a:path>
                <a:path w="3201034" h="449579">
                  <a:moveTo>
                    <a:pt x="3171832" y="317881"/>
                  </a:moveTo>
                  <a:lnTo>
                    <a:pt x="3142107" y="317881"/>
                  </a:lnTo>
                  <a:lnTo>
                    <a:pt x="3141345" y="318897"/>
                  </a:lnTo>
                  <a:lnTo>
                    <a:pt x="3136519" y="324612"/>
                  </a:lnTo>
                  <a:lnTo>
                    <a:pt x="3137280" y="323850"/>
                  </a:lnTo>
                  <a:lnTo>
                    <a:pt x="3168469" y="323850"/>
                  </a:lnTo>
                  <a:lnTo>
                    <a:pt x="3171832" y="317881"/>
                  </a:lnTo>
                  <a:close/>
                </a:path>
                <a:path w="3201034" h="449579">
                  <a:moveTo>
                    <a:pt x="3141711" y="318357"/>
                  </a:moveTo>
                  <a:lnTo>
                    <a:pt x="3141263" y="318897"/>
                  </a:lnTo>
                  <a:lnTo>
                    <a:pt x="3141711" y="318357"/>
                  </a:lnTo>
                  <a:close/>
                </a:path>
                <a:path w="3201034" h="449579">
                  <a:moveTo>
                    <a:pt x="3142107" y="317881"/>
                  </a:moveTo>
                  <a:lnTo>
                    <a:pt x="3141711" y="318357"/>
                  </a:lnTo>
                  <a:lnTo>
                    <a:pt x="3141345" y="318897"/>
                  </a:lnTo>
                  <a:lnTo>
                    <a:pt x="3142107" y="317881"/>
                  </a:lnTo>
                  <a:close/>
                </a:path>
                <a:path w="3201034" h="449579">
                  <a:moveTo>
                    <a:pt x="3148316" y="307989"/>
                  </a:moveTo>
                  <a:lnTo>
                    <a:pt x="3145409" y="313055"/>
                  </a:lnTo>
                  <a:lnTo>
                    <a:pt x="3141711" y="318357"/>
                  </a:lnTo>
                  <a:lnTo>
                    <a:pt x="3142107" y="317881"/>
                  </a:lnTo>
                  <a:lnTo>
                    <a:pt x="3171832" y="317881"/>
                  </a:lnTo>
                  <a:lnTo>
                    <a:pt x="3172333" y="316992"/>
                  </a:lnTo>
                  <a:lnTo>
                    <a:pt x="3173884" y="309753"/>
                  </a:lnTo>
                  <a:lnTo>
                    <a:pt x="3147949" y="309753"/>
                  </a:lnTo>
                  <a:lnTo>
                    <a:pt x="3148316" y="307989"/>
                  </a:lnTo>
                  <a:close/>
                </a:path>
                <a:path w="3201034" h="449579">
                  <a:moveTo>
                    <a:pt x="3145917" y="312166"/>
                  </a:moveTo>
                  <a:lnTo>
                    <a:pt x="3145313" y="313055"/>
                  </a:lnTo>
                  <a:lnTo>
                    <a:pt x="3145917" y="312166"/>
                  </a:lnTo>
                  <a:close/>
                </a:path>
                <a:path w="3201034" h="449579">
                  <a:moveTo>
                    <a:pt x="3193329" y="292100"/>
                  </a:moveTo>
                  <a:lnTo>
                    <a:pt x="3151632" y="292100"/>
                  </a:lnTo>
                  <a:lnTo>
                    <a:pt x="3176524" y="297434"/>
                  </a:lnTo>
                  <a:lnTo>
                    <a:pt x="3174129" y="308607"/>
                  </a:lnTo>
                  <a:lnTo>
                    <a:pt x="3200527" y="311531"/>
                  </a:lnTo>
                  <a:lnTo>
                    <a:pt x="3193329" y="292100"/>
                  </a:lnTo>
                  <a:close/>
                </a:path>
                <a:path w="3201034" h="449579">
                  <a:moveTo>
                    <a:pt x="3149346" y="306197"/>
                  </a:moveTo>
                  <a:lnTo>
                    <a:pt x="3148316" y="307989"/>
                  </a:lnTo>
                  <a:lnTo>
                    <a:pt x="3147949" y="309753"/>
                  </a:lnTo>
                  <a:lnTo>
                    <a:pt x="3149346" y="306197"/>
                  </a:lnTo>
                  <a:close/>
                </a:path>
                <a:path w="3201034" h="449579">
                  <a:moveTo>
                    <a:pt x="3152359" y="306197"/>
                  </a:moveTo>
                  <a:lnTo>
                    <a:pt x="3149346" y="306197"/>
                  </a:lnTo>
                  <a:lnTo>
                    <a:pt x="3147949" y="309753"/>
                  </a:lnTo>
                  <a:lnTo>
                    <a:pt x="3173884" y="309753"/>
                  </a:lnTo>
                  <a:lnTo>
                    <a:pt x="3174129" y="308607"/>
                  </a:lnTo>
                  <a:lnTo>
                    <a:pt x="3152359" y="306197"/>
                  </a:lnTo>
                  <a:close/>
                </a:path>
                <a:path w="3201034" h="449579">
                  <a:moveTo>
                    <a:pt x="3151632" y="292100"/>
                  </a:moveTo>
                  <a:lnTo>
                    <a:pt x="3148773" y="305799"/>
                  </a:lnTo>
                  <a:lnTo>
                    <a:pt x="3174129" y="308607"/>
                  </a:lnTo>
                  <a:lnTo>
                    <a:pt x="3176524" y="297434"/>
                  </a:lnTo>
                  <a:lnTo>
                    <a:pt x="3151632" y="292100"/>
                  </a:lnTo>
                  <a:close/>
                </a:path>
                <a:path w="3201034" h="449579">
                  <a:moveTo>
                    <a:pt x="3148773" y="305799"/>
                  </a:moveTo>
                  <a:lnTo>
                    <a:pt x="3148316" y="307989"/>
                  </a:lnTo>
                  <a:lnTo>
                    <a:pt x="3149346" y="306197"/>
                  </a:lnTo>
                  <a:lnTo>
                    <a:pt x="3152359" y="306197"/>
                  </a:lnTo>
                  <a:lnTo>
                    <a:pt x="3148773" y="305799"/>
                  </a:lnTo>
                  <a:close/>
                </a:path>
                <a:path w="3201034" h="449579">
                  <a:moveTo>
                    <a:pt x="3170936" y="231648"/>
                  </a:moveTo>
                  <a:lnTo>
                    <a:pt x="3124835" y="303149"/>
                  </a:lnTo>
                  <a:lnTo>
                    <a:pt x="3148773" y="305799"/>
                  </a:lnTo>
                  <a:lnTo>
                    <a:pt x="3151632" y="292100"/>
                  </a:lnTo>
                  <a:lnTo>
                    <a:pt x="3193329" y="292100"/>
                  </a:lnTo>
                  <a:lnTo>
                    <a:pt x="3170936" y="231648"/>
                  </a:lnTo>
                  <a:close/>
                </a:path>
                <a:path w="3201034" h="449579">
                  <a:moveTo>
                    <a:pt x="641730" y="264413"/>
                  </a:moveTo>
                  <a:lnTo>
                    <a:pt x="641858" y="264541"/>
                  </a:lnTo>
                  <a:lnTo>
                    <a:pt x="642141" y="264541"/>
                  </a:lnTo>
                  <a:lnTo>
                    <a:pt x="641730" y="264413"/>
                  </a:lnTo>
                  <a:close/>
                </a:path>
                <a:path w="3201034" h="449579">
                  <a:moveTo>
                    <a:pt x="572262" y="241554"/>
                  </a:moveTo>
                  <a:lnTo>
                    <a:pt x="572516" y="241681"/>
                  </a:lnTo>
                  <a:lnTo>
                    <a:pt x="572646" y="241681"/>
                  </a:lnTo>
                  <a:lnTo>
                    <a:pt x="572262" y="241554"/>
                  </a:lnTo>
                  <a:close/>
                </a:path>
                <a:path w="3201034" h="449579">
                  <a:moveTo>
                    <a:pt x="504825" y="217550"/>
                  </a:moveTo>
                  <a:lnTo>
                    <a:pt x="505078" y="217678"/>
                  </a:lnTo>
                  <a:lnTo>
                    <a:pt x="504825" y="217550"/>
                  </a:lnTo>
                  <a:close/>
                </a:path>
                <a:path w="3201034" h="449579">
                  <a:moveTo>
                    <a:pt x="439293" y="192532"/>
                  </a:moveTo>
                  <a:lnTo>
                    <a:pt x="439547" y="192659"/>
                  </a:lnTo>
                  <a:lnTo>
                    <a:pt x="439293" y="192532"/>
                  </a:lnTo>
                  <a:close/>
                </a:path>
                <a:path w="3201034" h="449579">
                  <a:moveTo>
                    <a:pt x="312547" y="140081"/>
                  </a:moveTo>
                  <a:lnTo>
                    <a:pt x="312846" y="140208"/>
                  </a:lnTo>
                  <a:lnTo>
                    <a:pt x="312547" y="140081"/>
                  </a:lnTo>
                  <a:close/>
                </a:path>
                <a:path w="3201034" h="449579">
                  <a:moveTo>
                    <a:pt x="190246" y="85090"/>
                  </a:moveTo>
                  <a:lnTo>
                    <a:pt x="190523" y="85217"/>
                  </a:lnTo>
                  <a:lnTo>
                    <a:pt x="190246" y="85090"/>
                  </a:lnTo>
                  <a:close/>
                </a:path>
              </a:pathLst>
            </a:custGeom>
            <a:solidFill>
              <a:srgbClr val="E6AE00"/>
            </a:solidFill>
          </p:spPr>
          <p:txBody>
            <a:bodyPr wrap="square" lIns="0" tIns="0" rIns="0" bIns="0" rtlCol="0"/>
            <a:p/>
          </p:txBody>
        </p:sp>
      </p:grpSp>
      <p:sp>
        <p:nvSpPr>
          <p:cNvPr id="31" name="object 23"/>
          <p:cNvSpPr txBox="1"/>
          <p:nvPr/>
        </p:nvSpPr>
        <p:spPr>
          <a:xfrm>
            <a:off x="5367500" y="3848682"/>
            <a:ext cx="5912432" cy="1397000"/>
          </a:xfrm>
          <a:prstGeom prst="rect">
            <a:avLst/>
          </a:prstGeom>
        </p:spPr>
        <p:txBody>
          <a:bodyPr vert="horz" wrap="square" lIns="0" tIns="12700" rIns="0" bIns="0" rtlCol="0">
            <a:spAutoFit/>
          </a:bodyPr>
          <a:p>
            <a:pPr marL="12700" marR="5080" algn="just">
              <a:lnSpc>
                <a:spcPct val="100000"/>
              </a:lnSpc>
              <a:spcBef>
                <a:spcPts val="100"/>
              </a:spcBef>
            </a:pPr>
            <a:r>
              <a:rPr sz="1800" spc="-5" dirty="0">
                <a:solidFill>
                  <a:srgbClr val="252525"/>
                </a:solidFill>
                <a:latin typeface="Calibri" panose="020F0502020204030204"/>
                <a:cs typeface="Calibri" panose="020F0502020204030204"/>
              </a:rPr>
              <a:t>Click </a:t>
            </a:r>
            <a:r>
              <a:rPr sz="1800" dirty="0">
                <a:solidFill>
                  <a:srgbClr val="252525"/>
                </a:solidFill>
                <a:latin typeface="Calibri" panose="020F0502020204030204"/>
                <a:cs typeface="Calibri" panose="020F0502020204030204"/>
              </a:rPr>
              <a:t>the </a:t>
            </a:r>
            <a:r>
              <a:rPr sz="1800" spc="-5" dirty="0">
                <a:solidFill>
                  <a:srgbClr val="252525"/>
                </a:solidFill>
                <a:latin typeface="Calibri" panose="020F0502020204030204"/>
                <a:cs typeface="Calibri" panose="020F0502020204030204"/>
              </a:rPr>
              <a:t>ellipsis </a:t>
            </a:r>
            <a:r>
              <a:rPr sz="1800" dirty="0">
                <a:solidFill>
                  <a:srgbClr val="252525"/>
                </a:solidFill>
                <a:latin typeface="Calibri" panose="020F0502020204030204"/>
                <a:cs typeface="Calibri" panose="020F0502020204030204"/>
              </a:rPr>
              <a:t>in the visuals </a:t>
            </a:r>
            <a:r>
              <a:rPr sz="1800" spc="-5" dirty="0">
                <a:solidFill>
                  <a:srgbClr val="252525"/>
                </a:solidFill>
                <a:latin typeface="Calibri" panose="020F0502020204030204"/>
                <a:cs typeface="Calibri" panose="020F0502020204030204"/>
              </a:rPr>
              <a:t>pane </a:t>
            </a:r>
            <a:r>
              <a:rPr sz="1800" spc="-15" dirty="0">
                <a:solidFill>
                  <a:srgbClr val="252525"/>
                </a:solidFill>
                <a:latin typeface="Calibri" panose="020F0502020204030204"/>
                <a:cs typeface="Calibri" panose="020F0502020204030204"/>
              </a:rPr>
              <a:t>to </a:t>
            </a:r>
            <a:r>
              <a:rPr sz="1800" dirty="0">
                <a:solidFill>
                  <a:srgbClr val="252525"/>
                </a:solidFill>
                <a:latin typeface="Calibri" panose="020F0502020204030204"/>
                <a:cs typeface="Calibri" panose="020F0502020204030204"/>
              </a:rPr>
              <a:t>import </a:t>
            </a:r>
            <a:r>
              <a:rPr sz="1800" b="1" spc="-10" dirty="0">
                <a:solidFill>
                  <a:srgbClr val="252525"/>
                </a:solidFill>
                <a:latin typeface="Calibri" panose="020F0502020204030204"/>
                <a:cs typeface="Calibri" panose="020F0502020204030204"/>
              </a:rPr>
              <a:t>custom </a:t>
            </a:r>
            <a:r>
              <a:rPr sz="1800" b="1" spc="-5" dirty="0">
                <a:solidFill>
                  <a:srgbClr val="252525"/>
                </a:solidFill>
                <a:latin typeface="Calibri" panose="020F0502020204030204"/>
                <a:cs typeface="Calibri" panose="020F0502020204030204"/>
              </a:rPr>
              <a:t>visuals </a:t>
            </a:r>
            <a:r>
              <a:rPr sz="1800" b="1" dirty="0">
                <a:solidFill>
                  <a:srgbClr val="252525"/>
                </a:solidFill>
                <a:latin typeface="Calibri" panose="020F0502020204030204"/>
                <a:cs typeface="Calibri" panose="020F0502020204030204"/>
              </a:rPr>
              <a:t> </a:t>
            </a:r>
            <a:r>
              <a:rPr sz="1800" spc="-10" dirty="0">
                <a:solidFill>
                  <a:srgbClr val="252525"/>
                </a:solidFill>
                <a:latin typeface="Calibri" panose="020F0502020204030204"/>
                <a:cs typeface="Calibri" panose="020F0502020204030204"/>
              </a:rPr>
              <a:t>from </a:t>
            </a:r>
            <a:r>
              <a:rPr sz="1800" spc="-5" dirty="0">
                <a:solidFill>
                  <a:srgbClr val="252525"/>
                </a:solidFill>
                <a:latin typeface="Calibri" panose="020F0502020204030204"/>
                <a:cs typeface="Calibri" panose="020F0502020204030204"/>
              </a:rPr>
              <a:t>files or </a:t>
            </a:r>
            <a:r>
              <a:rPr sz="1800" spc="-10" dirty="0">
                <a:solidFill>
                  <a:srgbClr val="252525"/>
                </a:solidFill>
                <a:latin typeface="Calibri" panose="020F0502020204030204"/>
                <a:cs typeface="Calibri" panose="020F0502020204030204"/>
              </a:rPr>
              <a:t>from </a:t>
            </a:r>
            <a:r>
              <a:rPr sz="1800" dirty="0">
                <a:solidFill>
                  <a:srgbClr val="252525"/>
                </a:solidFill>
                <a:latin typeface="Calibri" panose="020F0502020204030204"/>
                <a:cs typeface="Calibri" panose="020F0502020204030204"/>
              </a:rPr>
              <a:t>the </a:t>
            </a:r>
            <a:r>
              <a:rPr sz="1800" spc="-15" dirty="0">
                <a:solidFill>
                  <a:srgbClr val="252525"/>
                </a:solidFill>
                <a:latin typeface="Calibri" panose="020F0502020204030204"/>
                <a:cs typeface="Calibri" panose="020F0502020204030204"/>
              </a:rPr>
              <a:t>Power </a:t>
            </a:r>
            <a:r>
              <a:rPr sz="1800" dirty="0">
                <a:solidFill>
                  <a:srgbClr val="252525"/>
                </a:solidFill>
                <a:latin typeface="Calibri" panose="020F0502020204030204"/>
                <a:cs typeface="Calibri" panose="020F0502020204030204"/>
              </a:rPr>
              <a:t>BI </a:t>
            </a:r>
            <a:r>
              <a:rPr sz="1800" spc="-10" dirty="0">
                <a:solidFill>
                  <a:srgbClr val="252525"/>
                </a:solidFill>
                <a:latin typeface="Calibri" panose="020F0502020204030204"/>
                <a:cs typeface="Calibri" panose="020F0502020204030204"/>
              </a:rPr>
              <a:t>Marketplace, </a:t>
            </a:r>
            <a:r>
              <a:rPr sz="1800" spc="-5" dirty="0">
                <a:solidFill>
                  <a:srgbClr val="252525"/>
                </a:solidFill>
                <a:latin typeface="Calibri" panose="020F0502020204030204"/>
                <a:cs typeface="Calibri" panose="020F0502020204030204"/>
              </a:rPr>
              <a:t>directly </a:t>
            </a:r>
            <a:r>
              <a:rPr sz="1800" spc="-15" dirty="0">
                <a:solidFill>
                  <a:srgbClr val="252525"/>
                </a:solidFill>
                <a:latin typeface="Calibri" panose="020F0502020204030204"/>
                <a:cs typeface="Calibri" panose="020F0502020204030204"/>
              </a:rPr>
              <a:t>into </a:t>
            </a:r>
            <a:r>
              <a:rPr sz="1800" dirty="0">
                <a:solidFill>
                  <a:srgbClr val="252525"/>
                </a:solidFill>
                <a:latin typeface="Calibri" panose="020F0502020204030204"/>
                <a:cs typeface="Calibri" panose="020F0502020204030204"/>
              </a:rPr>
              <a:t>the </a:t>
            </a:r>
            <a:r>
              <a:rPr sz="1800" spc="-395" dirty="0">
                <a:solidFill>
                  <a:srgbClr val="252525"/>
                </a:solidFill>
                <a:latin typeface="Calibri" panose="020F0502020204030204"/>
                <a:cs typeface="Calibri" panose="020F0502020204030204"/>
              </a:rPr>
              <a:t> </a:t>
            </a:r>
            <a:r>
              <a:rPr sz="1800" spc="-5" dirty="0">
                <a:solidFill>
                  <a:srgbClr val="252525"/>
                </a:solidFill>
                <a:latin typeface="Calibri" panose="020F0502020204030204"/>
                <a:cs typeface="Calibri" panose="020F0502020204030204"/>
              </a:rPr>
              <a:t>report</a:t>
            </a:r>
            <a:r>
              <a:rPr sz="1800" dirty="0">
                <a:solidFill>
                  <a:srgbClr val="252525"/>
                </a:solidFill>
                <a:latin typeface="Calibri" panose="020F0502020204030204"/>
                <a:cs typeface="Calibri" panose="020F0502020204030204"/>
              </a:rPr>
              <a:t> </a:t>
            </a:r>
            <a:r>
              <a:rPr sz="1800" spc="-5" dirty="0">
                <a:solidFill>
                  <a:srgbClr val="252525"/>
                </a:solidFill>
                <a:latin typeface="Calibri" panose="020F0502020204030204"/>
                <a:cs typeface="Calibri" panose="020F0502020204030204"/>
              </a:rPr>
              <a:t>(</a:t>
            </a:r>
            <a:r>
              <a:rPr sz="1800" i="1" spc="-5" dirty="0">
                <a:solidFill>
                  <a:srgbClr val="252525"/>
                </a:solidFill>
                <a:latin typeface="Calibri" panose="020F0502020204030204"/>
                <a:cs typeface="Calibri" panose="020F0502020204030204"/>
              </a:rPr>
              <a:t>no</a:t>
            </a:r>
            <a:r>
              <a:rPr sz="1800" i="1" spc="10"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installation</a:t>
            </a:r>
            <a:r>
              <a:rPr sz="1800" i="1"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or </a:t>
            </a:r>
            <a:r>
              <a:rPr sz="1800" i="1" spc="-10" dirty="0">
                <a:solidFill>
                  <a:srgbClr val="252525"/>
                </a:solidFill>
                <a:latin typeface="Calibri" panose="020F0502020204030204"/>
                <a:cs typeface="Calibri" panose="020F0502020204030204"/>
              </a:rPr>
              <a:t>restart</a:t>
            </a:r>
            <a:r>
              <a:rPr sz="1800" i="1" spc="-5" dirty="0">
                <a:solidFill>
                  <a:srgbClr val="252525"/>
                </a:solidFill>
                <a:latin typeface="Calibri" panose="020F0502020204030204"/>
                <a:cs typeface="Calibri" panose="020F0502020204030204"/>
              </a:rPr>
              <a:t> necessary</a:t>
            </a:r>
            <a:r>
              <a:rPr sz="1800" spc="-5" dirty="0">
                <a:solidFill>
                  <a:srgbClr val="252525"/>
                </a:solidFill>
                <a:latin typeface="Calibri" panose="020F0502020204030204"/>
                <a:cs typeface="Calibri" panose="020F0502020204030204"/>
              </a:rPr>
              <a:t>)</a:t>
            </a:r>
            <a:endParaRPr sz="1800" dirty="0">
              <a:latin typeface="Calibri" panose="020F0502020204030204"/>
              <a:cs typeface="Calibri" panose="020F0502020204030204"/>
            </a:endParaRPr>
          </a:p>
          <a:p>
            <a:pPr>
              <a:lnSpc>
                <a:spcPct val="100000"/>
              </a:lnSpc>
              <a:spcBef>
                <a:spcPts val="20"/>
              </a:spcBef>
            </a:pPr>
            <a:endParaRPr sz="1750" dirty="0">
              <a:latin typeface="Calibri" panose="020F0502020204030204"/>
              <a:cs typeface="Calibri" panose="020F0502020204030204"/>
            </a:endParaRPr>
          </a:p>
          <a:p>
            <a:pPr marL="12700" algn="just">
              <a:lnSpc>
                <a:spcPct val="100000"/>
              </a:lnSpc>
            </a:pPr>
            <a:r>
              <a:rPr sz="1800" dirty="0">
                <a:solidFill>
                  <a:srgbClr val="252525"/>
                </a:solidFill>
                <a:latin typeface="Calibri" panose="020F0502020204030204"/>
                <a:cs typeface="Calibri" panose="020F0502020204030204"/>
              </a:rPr>
              <a:t>In</a:t>
            </a:r>
            <a:r>
              <a:rPr sz="1800" spc="-5" dirty="0">
                <a:solidFill>
                  <a:srgbClr val="252525"/>
                </a:solidFill>
                <a:latin typeface="Calibri" panose="020F0502020204030204"/>
                <a:cs typeface="Calibri" panose="020F0502020204030204"/>
              </a:rPr>
              <a:t> </a:t>
            </a:r>
            <a:r>
              <a:rPr sz="1800" dirty="0">
                <a:solidFill>
                  <a:srgbClr val="252525"/>
                </a:solidFill>
                <a:latin typeface="Calibri" panose="020F0502020204030204"/>
                <a:cs typeface="Calibri" panose="020F0502020204030204"/>
              </a:rPr>
              <a:t>this</a:t>
            </a:r>
            <a:r>
              <a:rPr sz="1800" spc="5" dirty="0">
                <a:solidFill>
                  <a:srgbClr val="252525"/>
                </a:solidFill>
                <a:latin typeface="Calibri" panose="020F0502020204030204"/>
                <a:cs typeface="Calibri" panose="020F0502020204030204"/>
              </a:rPr>
              <a:t> </a:t>
            </a:r>
            <a:r>
              <a:rPr sz="1800" spc="-5" dirty="0">
                <a:solidFill>
                  <a:srgbClr val="252525"/>
                </a:solidFill>
                <a:latin typeface="Calibri" panose="020F0502020204030204"/>
                <a:cs typeface="Calibri" panose="020F0502020204030204"/>
              </a:rPr>
              <a:t>case</a:t>
            </a:r>
            <a:r>
              <a:rPr sz="1800" spc="-10" dirty="0">
                <a:solidFill>
                  <a:srgbClr val="252525"/>
                </a:solidFill>
                <a:latin typeface="Calibri" panose="020F0502020204030204"/>
                <a:cs typeface="Calibri" panose="020F0502020204030204"/>
              </a:rPr>
              <a:t> </a:t>
            </a:r>
            <a:r>
              <a:rPr sz="1800" spc="-15" dirty="0">
                <a:solidFill>
                  <a:srgbClr val="252525"/>
                </a:solidFill>
                <a:latin typeface="Calibri" panose="020F0502020204030204"/>
                <a:cs typeface="Calibri" panose="020F0502020204030204"/>
              </a:rPr>
              <a:t>we’ve</a:t>
            </a:r>
            <a:r>
              <a:rPr sz="1800" spc="20" dirty="0">
                <a:solidFill>
                  <a:srgbClr val="252525"/>
                </a:solidFill>
                <a:latin typeface="Calibri" panose="020F0502020204030204"/>
                <a:cs typeface="Calibri" panose="020F0502020204030204"/>
              </a:rPr>
              <a:t> </a:t>
            </a:r>
            <a:r>
              <a:rPr sz="1800" dirty="0">
                <a:solidFill>
                  <a:srgbClr val="252525"/>
                </a:solidFill>
                <a:latin typeface="Calibri" panose="020F0502020204030204"/>
                <a:cs typeface="Calibri" panose="020F0502020204030204"/>
              </a:rPr>
              <a:t>added</a:t>
            </a:r>
            <a:r>
              <a:rPr sz="1800" spc="5" dirty="0">
                <a:solidFill>
                  <a:srgbClr val="252525"/>
                </a:solidFill>
                <a:latin typeface="Calibri" panose="020F0502020204030204"/>
                <a:cs typeface="Calibri" panose="020F0502020204030204"/>
              </a:rPr>
              <a:t> </a:t>
            </a:r>
            <a:r>
              <a:rPr sz="1800" dirty="0">
                <a:solidFill>
                  <a:srgbClr val="252525"/>
                </a:solidFill>
                <a:latin typeface="Calibri" panose="020F0502020204030204"/>
                <a:cs typeface="Calibri" panose="020F0502020204030204"/>
              </a:rPr>
              <a:t>a</a:t>
            </a:r>
            <a:r>
              <a:rPr sz="1800" spc="10" dirty="0">
                <a:solidFill>
                  <a:srgbClr val="252525"/>
                </a:solidFill>
                <a:latin typeface="Calibri" panose="020F0502020204030204"/>
                <a:cs typeface="Calibri" panose="020F0502020204030204"/>
              </a:rPr>
              <a:t> </a:t>
            </a:r>
            <a:r>
              <a:rPr sz="1800" b="1" spc="-5" dirty="0">
                <a:solidFill>
                  <a:srgbClr val="252525"/>
                </a:solidFill>
                <a:latin typeface="Calibri" panose="020F0502020204030204"/>
                <a:cs typeface="Calibri" panose="020F0502020204030204"/>
              </a:rPr>
              <a:t>Bullet</a:t>
            </a:r>
            <a:r>
              <a:rPr sz="1800" b="1" spc="-25" dirty="0">
                <a:solidFill>
                  <a:srgbClr val="252525"/>
                </a:solidFill>
                <a:latin typeface="Calibri" panose="020F0502020204030204"/>
                <a:cs typeface="Calibri" panose="020F0502020204030204"/>
              </a:rPr>
              <a:t> </a:t>
            </a:r>
            <a:r>
              <a:rPr sz="1800" b="1" spc="-5" dirty="0">
                <a:solidFill>
                  <a:srgbClr val="252525"/>
                </a:solidFill>
                <a:latin typeface="Calibri" panose="020F0502020204030204"/>
                <a:cs typeface="Calibri" panose="020F0502020204030204"/>
              </a:rPr>
              <a:t>Chart </a:t>
            </a:r>
            <a:r>
              <a:rPr sz="1800" spc="-10" dirty="0">
                <a:solidFill>
                  <a:srgbClr val="252525"/>
                </a:solidFill>
                <a:latin typeface="Calibri" panose="020F0502020204030204"/>
                <a:cs typeface="Calibri" panose="020F0502020204030204"/>
              </a:rPr>
              <a:t>from</a:t>
            </a:r>
            <a:r>
              <a:rPr sz="1800" spc="-5" dirty="0">
                <a:solidFill>
                  <a:srgbClr val="252525"/>
                </a:solidFill>
                <a:latin typeface="Calibri" panose="020F0502020204030204"/>
                <a:cs typeface="Calibri" panose="020F0502020204030204"/>
              </a:rPr>
              <a:t> </a:t>
            </a:r>
            <a:r>
              <a:rPr sz="1800" dirty="0">
                <a:solidFill>
                  <a:srgbClr val="252525"/>
                </a:solidFill>
                <a:latin typeface="Calibri" panose="020F0502020204030204"/>
                <a:cs typeface="Calibri" panose="020F0502020204030204"/>
              </a:rPr>
              <a:t>the</a:t>
            </a:r>
            <a:r>
              <a:rPr sz="1800" spc="10" dirty="0">
                <a:solidFill>
                  <a:srgbClr val="252525"/>
                </a:solidFill>
                <a:latin typeface="Calibri" panose="020F0502020204030204"/>
                <a:cs typeface="Calibri" panose="020F0502020204030204"/>
              </a:rPr>
              <a:t> </a:t>
            </a:r>
            <a:r>
              <a:rPr sz="1800" spc="-5" dirty="0" err="1">
                <a:solidFill>
                  <a:srgbClr val="252525"/>
                </a:solidFill>
                <a:latin typeface="Calibri" panose="020F0502020204030204"/>
                <a:cs typeface="Calibri" panose="020F0502020204030204"/>
              </a:rPr>
              <a:t>marletplace</a:t>
            </a:r>
            <a:endParaRPr sz="1800" dirty="0">
              <a:latin typeface="Calibri" panose="020F0502020204030204"/>
              <a:cs typeface="Calibri" panose="020F05020202040302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pc="-10">
                <a:solidFill>
                  <a:srgbClr val="0D0D0D"/>
                </a:solidFill>
                <a:latin typeface="Calibri" panose="020F0502020204030204"/>
                <a:cs typeface="Calibri" panose="020F0502020204030204"/>
                <a:sym typeface="+mn-ea"/>
              </a:rPr>
              <a:t>Data Preparation &amp; Data Modeling (Query Editor)	</a:t>
            </a:r>
            <a:endParaRPr lang="en-GB" altLang="en-US"/>
          </a:p>
        </p:txBody>
      </p:sp>
      <p:sp>
        <p:nvSpPr>
          <p:cNvPr id="3" name="Text Placeholder 2"/>
          <p:cNvSpPr>
            <a:spLocks noGrp="1"/>
          </p:cNvSpPr>
          <p:nvPr>
            <p:ph type="body" idx="1"/>
          </p:nvPr>
        </p:nvSpPr>
        <p:spPr/>
        <p:txBody>
          <a:bodyPr/>
          <a:p>
            <a:endParaRPr lang="en-GB"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4087912" cy="464801"/>
          </a:xfrm>
        </p:spPr>
        <p:txBody>
          <a:bodyPr>
            <a:normAutofit fontScale="60000"/>
          </a:bodyPr>
          <a:p>
            <a:r>
              <a:rPr lang="en-US" sz="3600" b="0" spc="-5">
                <a:latin typeface="Calibri" panose="020F0502020204030204"/>
                <a:cs typeface="Calibri" panose="020F0502020204030204"/>
              </a:rPr>
              <a:t>THE</a:t>
            </a:r>
            <a:r>
              <a:rPr lang="en-US" sz="3600" b="0" spc="-30">
                <a:latin typeface="Calibri" panose="020F0502020204030204"/>
                <a:cs typeface="Calibri" panose="020F0502020204030204"/>
              </a:rPr>
              <a:t> </a:t>
            </a:r>
            <a:r>
              <a:rPr lang="en-US" sz="3600" b="0" spc="-15">
                <a:latin typeface="Calibri" panose="020F0502020204030204"/>
                <a:cs typeface="Calibri" panose="020F0502020204030204"/>
              </a:rPr>
              <a:t>QUERY</a:t>
            </a:r>
            <a:r>
              <a:rPr lang="en-US" sz="3600" b="0" spc="-40">
                <a:latin typeface="Calibri" panose="020F0502020204030204"/>
                <a:cs typeface="Calibri" panose="020F0502020204030204"/>
              </a:rPr>
              <a:t> </a:t>
            </a:r>
            <a:r>
              <a:rPr lang="en-US" sz="3600" b="0" spc="-20">
                <a:latin typeface="Calibri" panose="020F0502020204030204"/>
                <a:cs typeface="Calibri" panose="020F0502020204030204"/>
              </a:rPr>
              <a:t>EDITOR</a:t>
            </a:r>
            <a:endParaRPr lang="en-US"/>
          </a:p>
        </p:txBody>
      </p:sp>
      <p:grpSp>
        <p:nvGrpSpPr>
          <p:cNvPr id="34" name="object 2"/>
          <p:cNvGrpSpPr/>
          <p:nvPr/>
        </p:nvGrpSpPr>
        <p:grpSpPr>
          <a:xfrm>
            <a:off x="1927846" y="1756845"/>
            <a:ext cx="8468360" cy="4420235"/>
            <a:chOff x="1927846" y="2074893"/>
            <a:chExt cx="8468360" cy="4420235"/>
          </a:xfrm>
        </p:grpSpPr>
        <p:pic>
          <p:nvPicPr>
            <p:cNvPr id="35" name="object 3"/>
            <p:cNvPicPr/>
            <p:nvPr/>
          </p:nvPicPr>
          <p:blipFill>
            <a:blip r:embed="rId1" cstate="print"/>
            <a:stretch>
              <a:fillRect/>
            </a:stretch>
          </p:blipFill>
          <p:spPr>
            <a:xfrm>
              <a:off x="1927846" y="2074893"/>
              <a:ext cx="8468133" cy="4419665"/>
            </a:xfrm>
            <a:prstGeom prst="rect">
              <a:avLst/>
            </a:prstGeom>
          </p:spPr>
        </p:pic>
        <p:pic>
          <p:nvPicPr>
            <p:cNvPr id="36" name="object 4"/>
            <p:cNvPicPr/>
            <p:nvPr/>
          </p:nvPicPr>
          <p:blipFill>
            <a:blip r:embed="rId2" cstate="print"/>
            <a:stretch>
              <a:fillRect/>
            </a:stretch>
          </p:blipFill>
          <p:spPr>
            <a:xfrm>
              <a:off x="1939289" y="2087956"/>
              <a:ext cx="8398764" cy="4348607"/>
            </a:xfrm>
            <a:prstGeom prst="rect">
              <a:avLst/>
            </a:prstGeom>
          </p:spPr>
        </p:pic>
      </p:grpSp>
      <p:grpSp>
        <p:nvGrpSpPr>
          <p:cNvPr id="37" name="object 5"/>
          <p:cNvGrpSpPr/>
          <p:nvPr/>
        </p:nvGrpSpPr>
        <p:grpSpPr>
          <a:xfrm>
            <a:off x="262877" y="795982"/>
            <a:ext cx="3357879" cy="916940"/>
            <a:chOff x="262877" y="1114030"/>
            <a:chExt cx="3357879" cy="916940"/>
          </a:xfrm>
        </p:grpSpPr>
        <p:pic>
          <p:nvPicPr>
            <p:cNvPr id="38" name="object 6"/>
            <p:cNvPicPr/>
            <p:nvPr/>
          </p:nvPicPr>
          <p:blipFill>
            <a:blip r:embed="rId3" cstate="print"/>
            <a:stretch>
              <a:fillRect/>
            </a:stretch>
          </p:blipFill>
          <p:spPr>
            <a:xfrm>
              <a:off x="262877" y="1114030"/>
              <a:ext cx="3357396" cy="792544"/>
            </a:xfrm>
            <a:prstGeom prst="rect">
              <a:avLst/>
            </a:prstGeom>
          </p:spPr>
        </p:pic>
        <p:pic>
          <p:nvPicPr>
            <p:cNvPr id="39" name="object 7"/>
            <p:cNvPicPr/>
            <p:nvPr/>
          </p:nvPicPr>
          <p:blipFill>
            <a:blip r:embed="rId4" cstate="print"/>
            <a:stretch>
              <a:fillRect/>
            </a:stretch>
          </p:blipFill>
          <p:spPr>
            <a:xfrm>
              <a:off x="274319" y="1125473"/>
              <a:ext cx="3288029" cy="723138"/>
            </a:xfrm>
            <a:prstGeom prst="rect">
              <a:avLst/>
            </a:prstGeom>
          </p:spPr>
        </p:pic>
        <p:pic>
          <p:nvPicPr>
            <p:cNvPr id="40" name="object 8"/>
            <p:cNvPicPr/>
            <p:nvPr/>
          </p:nvPicPr>
          <p:blipFill>
            <a:blip r:embed="rId5" cstate="print"/>
            <a:stretch>
              <a:fillRect/>
            </a:stretch>
          </p:blipFill>
          <p:spPr>
            <a:xfrm>
              <a:off x="2790443" y="1267155"/>
              <a:ext cx="554748" cy="660704"/>
            </a:xfrm>
            <a:prstGeom prst="rect">
              <a:avLst/>
            </a:prstGeom>
          </p:spPr>
        </p:pic>
        <p:sp>
          <p:nvSpPr>
            <p:cNvPr id="41" name="object 9"/>
            <p:cNvSpPr/>
            <p:nvPr/>
          </p:nvSpPr>
          <p:spPr>
            <a:xfrm>
              <a:off x="2828162" y="1304924"/>
              <a:ext cx="432434" cy="538480"/>
            </a:xfrm>
            <a:custGeom>
              <a:avLst/>
              <a:gdLst/>
              <a:ahLst/>
              <a:cxnLst/>
              <a:rect l="l" t="t" r="r" b="b"/>
              <a:pathLst>
                <a:path w="432435" h="538480">
                  <a:moveTo>
                    <a:pt x="0" y="537972"/>
                  </a:moveTo>
                  <a:lnTo>
                    <a:pt x="432053" y="537972"/>
                  </a:lnTo>
                  <a:lnTo>
                    <a:pt x="432053" y="0"/>
                  </a:lnTo>
                  <a:lnTo>
                    <a:pt x="0" y="0"/>
                  </a:lnTo>
                  <a:lnTo>
                    <a:pt x="0" y="537972"/>
                  </a:lnTo>
                  <a:close/>
                </a:path>
              </a:pathLst>
            </a:custGeom>
            <a:ln w="25400">
              <a:solidFill>
                <a:srgbClr val="E6AE00"/>
              </a:solidFill>
            </a:ln>
          </p:spPr>
          <p:txBody>
            <a:bodyPr wrap="square" lIns="0" tIns="0" rIns="0" bIns="0" rtlCol="0"/>
            <a:p/>
          </p:txBody>
        </p:sp>
        <p:pic>
          <p:nvPicPr>
            <p:cNvPr id="42" name="object 10"/>
            <p:cNvPicPr/>
            <p:nvPr/>
          </p:nvPicPr>
          <p:blipFill>
            <a:blip r:embed="rId6" cstate="print"/>
            <a:stretch>
              <a:fillRect/>
            </a:stretch>
          </p:blipFill>
          <p:spPr>
            <a:xfrm>
              <a:off x="3018662" y="1854326"/>
              <a:ext cx="76200" cy="176149"/>
            </a:xfrm>
            <a:prstGeom prst="rect">
              <a:avLst/>
            </a:prstGeom>
          </p:spPr>
        </p:pic>
      </p:grpSp>
      <p:sp>
        <p:nvSpPr>
          <p:cNvPr id="43" name="object 11"/>
          <p:cNvSpPr txBox="1"/>
          <p:nvPr/>
        </p:nvSpPr>
        <p:spPr>
          <a:xfrm>
            <a:off x="4859273" y="1426424"/>
            <a:ext cx="5153660" cy="269875"/>
          </a:xfrm>
          <a:prstGeom prst="rect">
            <a:avLst/>
          </a:prstGeom>
        </p:spPr>
        <p:txBody>
          <a:bodyPr vert="horz" wrap="square" lIns="0" tIns="12700" rIns="0" bIns="0" rtlCol="0">
            <a:spAutoFit/>
          </a:bodyPr>
          <a:p>
            <a:pPr marL="12700">
              <a:lnSpc>
                <a:spcPct val="100000"/>
              </a:lnSpc>
              <a:spcBef>
                <a:spcPts val="100"/>
              </a:spcBef>
            </a:pPr>
            <a:r>
              <a:rPr sz="1600" b="1" i="1">
                <a:solidFill>
                  <a:srgbClr val="404040"/>
                </a:solidFill>
                <a:latin typeface="Calibri" panose="020F0502020204030204"/>
                <a:cs typeface="Calibri" panose="020F0502020204030204"/>
              </a:rPr>
              <a:t>Query</a:t>
            </a:r>
            <a:r>
              <a:rPr sz="1600" b="1" i="1" spc="-10">
                <a:solidFill>
                  <a:srgbClr val="404040"/>
                </a:solidFill>
                <a:latin typeface="Calibri" panose="020F0502020204030204"/>
                <a:cs typeface="Calibri" panose="020F0502020204030204"/>
              </a:rPr>
              <a:t> </a:t>
            </a:r>
            <a:r>
              <a:rPr sz="1600" b="1" i="1" spc="-5">
                <a:solidFill>
                  <a:srgbClr val="404040"/>
                </a:solidFill>
                <a:latin typeface="Calibri" panose="020F0502020204030204"/>
                <a:cs typeface="Calibri" panose="020F0502020204030204"/>
              </a:rPr>
              <a:t>Editing</a:t>
            </a:r>
            <a:r>
              <a:rPr sz="1600" b="1" i="1" spc="-10">
                <a:solidFill>
                  <a:srgbClr val="404040"/>
                </a:solidFill>
                <a:latin typeface="Calibri" panose="020F0502020204030204"/>
                <a:cs typeface="Calibri" panose="020F0502020204030204"/>
              </a:rPr>
              <a:t> </a:t>
            </a:r>
            <a:r>
              <a:rPr sz="1600" b="1" i="1" spc="-30">
                <a:solidFill>
                  <a:srgbClr val="404040"/>
                </a:solidFill>
                <a:latin typeface="Calibri" panose="020F0502020204030204"/>
                <a:cs typeface="Calibri" panose="020F0502020204030204"/>
              </a:rPr>
              <a:t>Tools</a:t>
            </a:r>
            <a:r>
              <a:rPr sz="1600" b="1" i="1" spc="-10">
                <a:solidFill>
                  <a:srgbClr val="404040"/>
                </a:solidFill>
                <a:latin typeface="Calibri" panose="020F0502020204030204"/>
                <a:cs typeface="Calibri" panose="020F0502020204030204"/>
              </a:rPr>
              <a:t> </a:t>
            </a:r>
            <a:r>
              <a:rPr sz="1400" i="1" spc="-25">
                <a:solidFill>
                  <a:srgbClr val="404040"/>
                </a:solidFill>
                <a:latin typeface="Calibri" panose="020F0502020204030204"/>
                <a:cs typeface="Calibri" panose="020F0502020204030204"/>
              </a:rPr>
              <a:t>(Table</a:t>
            </a:r>
            <a:r>
              <a:rPr sz="1400" i="1" spc="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transformations,</a:t>
            </a:r>
            <a:r>
              <a:rPr sz="1400" i="1" spc="1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calculated</a:t>
            </a:r>
            <a:r>
              <a:rPr sz="1400" i="1" spc="25">
                <a:solidFill>
                  <a:srgbClr val="404040"/>
                </a:solidFill>
                <a:latin typeface="Calibri" panose="020F0502020204030204"/>
                <a:cs typeface="Calibri" panose="020F0502020204030204"/>
              </a:rPr>
              <a:t> </a:t>
            </a:r>
            <a:r>
              <a:rPr sz="1400" i="1" spc="-10">
                <a:solidFill>
                  <a:srgbClr val="404040"/>
                </a:solidFill>
                <a:latin typeface="Calibri" panose="020F0502020204030204"/>
                <a:cs typeface="Calibri" panose="020F0502020204030204"/>
              </a:rPr>
              <a:t>columns,</a:t>
            </a:r>
            <a:r>
              <a:rPr sz="1400" i="1" spc="40">
                <a:solidFill>
                  <a:srgbClr val="404040"/>
                </a:solidFill>
                <a:latin typeface="Calibri" panose="020F0502020204030204"/>
                <a:cs typeface="Calibri" panose="020F0502020204030204"/>
              </a:rPr>
              <a:t> </a:t>
            </a:r>
            <a:r>
              <a:rPr sz="1400" i="1" spc="-10">
                <a:solidFill>
                  <a:srgbClr val="404040"/>
                </a:solidFill>
                <a:latin typeface="Calibri" panose="020F0502020204030204"/>
                <a:cs typeface="Calibri" panose="020F0502020204030204"/>
              </a:rPr>
              <a:t>etc)</a:t>
            </a:r>
            <a:endParaRPr sz="1400">
              <a:latin typeface="Calibri" panose="020F0502020204030204"/>
              <a:cs typeface="Calibri" panose="020F0502020204030204"/>
            </a:endParaRPr>
          </a:p>
        </p:txBody>
      </p:sp>
      <p:sp>
        <p:nvSpPr>
          <p:cNvPr id="44" name="object 12"/>
          <p:cNvSpPr txBox="1"/>
          <p:nvPr/>
        </p:nvSpPr>
        <p:spPr>
          <a:xfrm>
            <a:off x="949705" y="3735792"/>
            <a:ext cx="540385" cy="513715"/>
          </a:xfrm>
          <a:prstGeom prst="rect">
            <a:avLst/>
          </a:prstGeom>
        </p:spPr>
        <p:txBody>
          <a:bodyPr vert="horz" wrap="square" lIns="0" tIns="12700" rIns="0" bIns="0" rtlCol="0">
            <a:spAutoFit/>
          </a:bodyPr>
          <a:p>
            <a:pPr marL="106680" marR="5080" indent="-94615">
              <a:lnSpc>
                <a:spcPct val="100000"/>
              </a:lnSpc>
              <a:spcBef>
                <a:spcPts val="100"/>
              </a:spcBef>
            </a:pPr>
            <a:r>
              <a:rPr sz="1600" b="1" i="1" spc="-5">
                <a:solidFill>
                  <a:srgbClr val="404040"/>
                </a:solidFill>
                <a:latin typeface="Calibri" panose="020F0502020204030204"/>
                <a:cs typeface="Calibri" panose="020F0502020204030204"/>
              </a:rPr>
              <a:t>Que</a:t>
            </a:r>
            <a:r>
              <a:rPr sz="1600" b="1" i="1" spc="10">
                <a:solidFill>
                  <a:srgbClr val="404040"/>
                </a:solidFill>
                <a:latin typeface="Calibri" panose="020F0502020204030204"/>
                <a:cs typeface="Calibri" panose="020F0502020204030204"/>
              </a:rPr>
              <a:t>r</a:t>
            </a:r>
            <a:r>
              <a:rPr sz="1600" b="1" i="1">
                <a:solidFill>
                  <a:srgbClr val="404040"/>
                </a:solidFill>
                <a:latin typeface="Calibri" panose="020F0502020204030204"/>
                <a:cs typeface="Calibri" panose="020F0502020204030204"/>
              </a:rPr>
              <a:t>y  </a:t>
            </a:r>
            <a:r>
              <a:rPr sz="1600" b="1" i="1" spc="-25">
                <a:solidFill>
                  <a:srgbClr val="404040"/>
                </a:solidFill>
                <a:latin typeface="Calibri" panose="020F0502020204030204"/>
                <a:cs typeface="Calibri" panose="020F0502020204030204"/>
              </a:rPr>
              <a:t>P</a:t>
            </a:r>
            <a:r>
              <a:rPr sz="1600" b="1" i="1">
                <a:solidFill>
                  <a:srgbClr val="404040"/>
                </a:solidFill>
                <a:latin typeface="Calibri" panose="020F0502020204030204"/>
                <a:cs typeface="Calibri" panose="020F0502020204030204"/>
              </a:rPr>
              <a:t>ane</a:t>
            </a:r>
            <a:endParaRPr sz="1600">
              <a:latin typeface="Calibri" panose="020F0502020204030204"/>
              <a:cs typeface="Calibri" panose="020F0502020204030204"/>
            </a:endParaRPr>
          </a:p>
        </p:txBody>
      </p:sp>
      <p:sp>
        <p:nvSpPr>
          <p:cNvPr id="45" name="object 13"/>
          <p:cNvSpPr txBox="1"/>
          <p:nvPr/>
        </p:nvSpPr>
        <p:spPr>
          <a:xfrm>
            <a:off x="10637519" y="4045418"/>
            <a:ext cx="1167130" cy="483870"/>
          </a:xfrm>
          <a:prstGeom prst="rect">
            <a:avLst/>
          </a:prstGeom>
        </p:spPr>
        <p:txBody>
          <a:bodyPr vert="horz" wrap="square" lIns="0" tIns="12700" rIns="0" bIns="0" rtlCol="0">
            <a:spAutoFit/>
          </a:bodyPr>
          <a:p>
            <a:pPr marL="12700">
              <a:lnSpc>
                <a:spcPct val="100000"/>
              </a:lnSpc>
              <a:spcBef>
                <a:spcPts val="100"/>
              </a:spcBef>
            </a:pPr>
            <a:r>
              <a:rPr sz="1600" b="1" i="1">
                <a:solidFill>
                  <a:srgbClr val="404040"/>
                </a:solidFill>
                <a:latin typeface="Calibri" panose="020F0502020204030204"/>
                <a:cs typeface="Calibri" panose="020F0502020204030204"/>
              </a:rPr>
              <a:t>Applied</a:t>
            </a:r>
            <a:r>
              <a:rPr sz="1600" b="1" i="1" spc="-65">
                <a:solidFill>
                  <a:srgbClr val="404040"/>
                </a:solidFill>
                <a:latin typeface="Calibri" panose="020F0502020204030204"/>
                <a:cs typeface="Calibri" panose="020F0502020204030204"/>
              </a:rPr>
              <a:t> </a:t>
            </a:r>
            <a:r>
              <a:rPr sz="1600" b="1" i="1" spc="-10">
                <a:solidFill>
                  <a:srgbClr val="404040"/>
                </a:solidFill>
                <a:latin typeface="Calibri" panose="020F0502020204030204"/>
                <a:cs typeface="Calibri" panose="020F0502020204030204"/>
              </a:rPr>
              <a:t>Steps</a:t>
            </a:r>
            <a:endParaRPr sz="1600">
              <a:latin typeface="Calibri" panose="020F0502020204030204"/>
              <a:cs typeface="Calibri" panose="020F0502020204030204"/>
            </a:endParaRPr>
          </a:p>
          <a:p>
            <a:pPr marL="12700">
              <a:lnSpc>
                <a:spcPct val="100000"/>
              </a:lnSpc>
              <a:spcBef>
                <a:spcPts val="10"/>
              </a:spcBef>
            </a:pPr>
            <a:r>
              <a:rPr sz="1400" i="1" spc="-15">
                <a:solidFill>
                  <a:srgbClr val="404040"/>
                </a:solidFill>
                <a:latin typeface="Calibri" panose="020F0502020204030204"/>
                <a:cs typeface="Calibri" panose="020F0502020204030204"/>
              </a:rPr>
              <a:t>(like</a:t>
            </a:r>
            <a:r>
              <a:rPr sz="1400" i="1" spc="-20">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a</a:t>
            </a:r>
            <a:r>
              <a:rPr sz="1400" i="1" spc="-20">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macro)</a:t>
            </a:r>
            <a:endParaRPr sz="1400">
              <a:latin typeface="Calibri" panose="020F0502020204030204"/>
              <a:cs typeface="Calibri" panose="020F0502020204030204"/>
            </a:endParaRPr>
          </a:p>
        </p:txBody>
      </p:sp>
      <p:sp>
        <p:nvSpPr>
          <p:cNvPr id="46" name="object 14"/>
          <p:cNvSpPr txBox="1"/>
          <p:nvPr/>
        </p:nvSpPr>
        <p:spPr>
          <a:xfrm>
            <a:off x="446023" y="2450806"/>
            <a:ext cx="1268730" cy="483870"/>
          </a:xfrm>
          <a:prstGeom prst="rect">
            <a:avLst/>
          </a:prstGeom>
        </p:spPr>
        <p:txBody>
          <a:bodyPr vert="horz" wrap="square" lIns="0" tIns="12700" rIns="0" bIns="0" rtlCol="0">
            <a:spAutoFit/>
          </a:bodyPr>
          <a:p>
            <a:pPr marR="5080" algn="r">
              <a:lnSpc>
                <a:spcPct val="100000"/>
              </a:lnSpc>
              <a:spcBef>
                <a:spcPts val="100"/>
              </a:spcBef>
            </a:pPr>
            <a:r>
              <a:rPr sz="1600" b="1" i="1" spc="-25">
                <a:solidFill>
                  <a:srgbClr val="404040"/>
                </a:solidFill>
                <a:latin typeface="Calibri" panose="020F0502020204030204"/>
                <a:cs typeface="Calibri" panose="020F0502020204030204"/>
              </a:rPr>
              <a:t>F</a:t>
            </a:r>
            <a:r>
              <a:rPr sz="1600" b="1" i="1" spc="-5">
                <a:solidFill>
                  <a:srgbClr val="404040"/>
                </a:solidFill>
                <a:latin typeface="Calibri" panose="020F0502020204030204"/>
                <a:cs typeface="Calibri" panose="020F0502020204030204"/>
              </a:rPr>
              <a:t>orm</a:t>
            </a:r>
            <a:r>
              <a:rPr sz="1600" b="1" i="1">
                <a:solidFill>
                  <a:srgbClr val="404040"/>
                </a:solidFill>
                <a:latin typeface="Calibri" panose="020F0502020204030204"/>
                <a:cs typeface="Calibri" panose="020F0502020204030204"/>
              </a:rPr>
              <a:t>ula Bar</a:t>
            </a:r>
            <a:endParaRPr sz="1600">
              <a:latin typeface="Calibri" panose="020F0502020204030204"/>
              <a:cs typeface="Calibri" panose="020F0502020204030204"/>
            </a:endParaRPr>
          </a:p>
          <a:p>
            <a:pPr marR="5080" algn="r">
              <a:lnSpc>
                <a:spcPct val="100000"/>
              </a:lnSpc>
              <a:spcBef>
                <a:spcPts val="10"/>
              </a:spcBef>
            </a:pPr>
            <a:r>
              <a:rPr sz="1400" i="1" spc="-5">
                <a:solidFill>
                  <a:srgbClr val="404040"/>
                </a:solidFill>
                <a:latin typeface="Calibri" panose="020F0502020204030204"/>
                <a:cs typeface="Calibri" panose="020F0502020204030204"/>
              </a:rPr>
              <a:t>(this</a:t>
            </a:r>
            <a:r>
              <a:rPr sz="1400" i="1" spc="-1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is</a:t>
            </a:r>
            <a:r>
              <a:rPr sz="1400" i="1" spc="-2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“M”</a:t>
            </a:r>
            <a:r>
              <a:rPr sz="1400" i="1" spc="-2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code)</a:t>
            </a:r>
            <a:endParaRPr sz="1400">
              <a:latin typeface="Calibri" panose="020F0502020204030204"/>
              <a:cs typeface="Calibri" panose="020F0502020204030204"/>
            </a:endParaRPr>
          </a:p>
        </p:txBody>
      </p:sp>
      <p:sp>
        <p:nvSpPr>
          <p:cNvPr id="47" name="object 15"/>
          <p:cNvSpPr txBox="1"/>
          <p:nvPr/>
        </p:nvSpPr>
        <p:spPr>
          <a:xfrm>
            <a:off x="10637519" y="2930103"/>
            <a:ext cx="1081405" cy="513715"/>
          </a:xfrm>
          <a:prstGeom prst="rect">
            <a:avLst/>
          </a:prstGeom>
        </p:spPr>
        <p:txBody>
          <a:bodyPr vert="horz" wrap="square" lIns="0" tIns="12700" rIns="0" bIns="0" rtlCol="0">
            <a:spAutoFit/>
          </a:bodyPr>
          <a:p>
            <a:pPr marL="12700" marR="5080">
              <a:lnSpc>
                <a:spcPct val="100000"/>
              </a:lnSpc>
              <a:spcBef>
                <a:spcPts val="100"/>
              </a:spcBef>
            </a:pPr>
            <a:r>
              <a:rPr sz="1600" b="1" i="1" spc="-25">
                <a:solidFill>
                  <a:srgbClr val="404040"/>
                </a:solidFill>
                <a:latin typeface="Calibri" panose="020F0502020204030204"/>
                <a:cs typeface="Calibri" panose="020F0502020204030204"/>
              </a:rPr>
              <a:t>Table </a:t>
            </a:r>
            <a:r>
              <a:rPr sz="1600" b="1" i="1" spc="-5">
                <a:solidFill>
                  <a:srgbClr val="404040"/>
                </a:solidFill>
                <a:latin typeface="Calibri" panose="020F0502020204030204"/>
                <a:cs typeface="Calibri" panose="020F0502020204030204"/>
              </a:rPr>
              <a:t>Name </a:t>
            </a:r>
            <a:r>
              <a:rPr sz="1600" b="1" i="1">
                <a:solidFill>
                  <a:srgbClr val="404040"/>
                </a:solidFill>
                <a:latin typeface="Calibri" panose="020F0502020204030204"/>
                <a:cs typeface="Calibri" panose="020F0502020204030204"/>
              </a:rPr>
              <a:t> &amp;</a:t>
            </a:r>
            <a:r>
              <a:rPr sz="1600" b="1" i="1" spc="-80">
                <a:solidFill>
                  <a:srgbClr val="404040"/>
                </a:solidFill>
                <a:latin typeface="Calibri" panose="020F0502020204030204"/>
                <a:cs typeface="Calibri" panose="020F0502020204030204"/>
              </a:rPr>
              <a:t> </a:t>
            </a:r>
            <a:r>
              <a:rPr sz="1600" b="1" i="1" spc="-5">
                <a:solidFill>
                  <a:srgbClr val="404040"/>
                </a:solidFill>
                <a:latin typeface="Calibri" panose="020F0502020204030204"/>
                <a:cs typeface="Calibri" panose="020F0502020204030204"/>
              </a:rPr>
              <a:t>Properties</a:t>
            </a:r>
            <a:endParaRPr sz="1600">
              <a:latin typeface="Calibri" panose="020F0502020204030204"/>
              <a:cs typeface="Calibri" panose="020F0502020204030204"/>
            </a:endParaRPr>
          </a:p>
        </p:txBody>
      </p:sp>
      <p:grpSp>
        <p:nvGrpSpPr>
          <p:cNvPr id="48" name="object 18"/>
          <p:cNvGrpSpPr/>
          <p:nvPr/>
        </p:nvGrpSpPr>
        <p:grpSpPr>
          <a:xfrm>
            <a:off x="1549527" y="1726016"/>
            <a:ext cx="9005570" cy="4300855"/>
            <a:chOff x="1549527" y="2044064"/>
            <a:chExt cx="9005570" cy="4300855"/>
          </a:xfrm>
        </p:grpSpPr>
        <p:pic>
          <p:nvPicPr>
            <p:cNvPr id="49" name="object 19"/>
            <p:cNvPicPr/>
            <p:nvPr/>
          </p:nvPicPr>
          <p:blipFill>
            <a:blip r:embed="rId7" cstate="print"/>
            <a:stretch>
              <a:fillRect/>
            </a:stretch>
          </p:blipFill>
          <p:spPr>
            <a:xfrm>
              <a:off x="1901952" y="2225065"/>
              <a:ext cx="8521446" cy="818362"/>
            </a:xfrm>
            <a:prstGeom prst="rect">
              <a:avLst/>
            </a:prstGeom>
          </p:spPr>
        </p:pic>
        <p:sp>
          <p:nvSpPr>
            <p:cNvPr id="50" name="object 20"/>
            <p:cNvSpPr/>
            <p:nvPr/>
          </p:nvSpPr>
          <p:spPr>
            <a:xfrm>
              <a:off x="1939671" y="2262758"/>
              <a:ext cx="8399145" cy="695960"/>
            </a:xfrm>
            <a:custGeom>
              <a:avLst/>
              <a:gdLst/>
              <a:ahLst/>
              <a:cxnLst/>
              <a:rect l="l" t="t" r="r" b="b"/>
              <a:pathLst>
                <a:path w="8399145" h="695960">
                  <a:moveTo>
                    <a:pt x="0" y="695706"/>
                  </a:moveTo>
                  <a:lnTo>
                    <a:pt x="8398764" y="695706"/>
                  </a:lnTo>
                  <a:lnTo>
                    <a:pt x="8398764" y="0"/>
                  </a:lnTo>
                  <a:lnTo>
                    <a:pt x="0" y="0"/>
                  </a:lnTo>
                  <a:lnTo>
                    <a:pt x="0" y="695706"/>
                  </a:lnTo>
                  <a:close/>
                </a:path>
              </a:pathLst>
            </a:custGeom>
            <a:ln w="25400">
              <a:solidFill>
                <a:srgbClr val="E6AE00"/>
              </a:solidFill>
            </a:ln>
          </p:spPr>
          <p:txBody>
            <a:bodyPr wrap="square" lIns="0" tIns="0" rIns="0" bIns="0" rtlCol="0"/>
            <a:p/>
          </p:txBody>
        </p:sp>
        <p:pic>
          <p:nvPicPr>
            <p:cNvPr id="51" name="object 21"/>
            <p:cNvPicPr/>
            <p:nvPr/>
          </p:nvPicPr>
          <p:blipFill>
            <a:blip r:embed="rId8" cstate="print"/>
            <a:stretch>
              <a:fillRect/>
            </a:stretch>
          </p:blipFill>
          <p:spPr>
            <a:xfrm>
              <a:off x="4140708" y="2981705"/>
              <a:ext cx="4635245" cy="300100"/>
            </a:xfrm>
            <a:prstGeom prst="rect">
              <a:avLst/>
            </a:prstGeom>
          </p:spPr>
        </p:pic>
        <p:sp>
          <p:nvSpPr>
            <p:cNvPr id="52" name="object 22"/>
            <p:cNvSpPr/>
            <p:nvPr/>
          </p:nvSpPr>
          <p:spPr>
            <a:xfrm>
              <a:off x="4178427" y="3019425"/>
              <a:ext cx="4512945" cy="177800"/>
            </a:xfrm>
            <a:custGeom>
              <a:avLst/>
              <a:gdLst/>
              <a:ahLst/>
              <a:cxnLst/>
              <a:rect l="l" t="t" r="r" b="b"/>
              <a:pathLst>
                <a:path w="4512945" h="177800">
                  <a:moveTo>
                    <a:pt x="0" y="177546"/>
                  </a:moveTo>
                  <a:lnTo>
                    <a:pt x="4512563" y="177546"/>
                  </a:lnTo>
                  <a:lnTo>
                    <a:pt x="4512563" y="0"/>
                  </a:lnTo>
                  <a:lnTo>
                    <a:pt x="0" y="0"/>
                  </a:lnTo>
                  <a:lnTo>
                    <a:pt x="0" y="177546"/>
                  </a:lnTo>
                  <a:close/>
                </a:path>
              </a:pathLst>
            </a:custGeom>
            <a:ln w="25400">
              <a:solidFill>
                <a:srgbClr val="E6AE00"/>
              </a:solidFill>
            </a:ln>
          </p:spPr>
          <p:txBody>
            <a:bodyPr wrap="square" lIns="0" tIns="0" rIns="0" bIns="0" rtlCol="0"/>
            <a:p/>
          </p:txBody>
        </p:sp>
        <p:sp>
          <p:nvSpPr>
            <p:cNvPr id="53" name="object 23"/>
            <p:cNvSpPr/>
            <p:nvPr/>
          </p:nvSpPr>
          <p:spPr>
            <a:xfrm>
              <a:off x="1787271" y="3014852"/>
              <a:ext cx="2388235" cy="76200"/>
            </a:xfrm>
            <a:custGeom>
              <a:avLst/>
              <a:gdLst/>
              <a:ahLst/>
              <a:cxnLst/>
              <a:rect l="l" t="t" r="r" b="b"/>
              <a:pathLst>
                <a:path w="2388235" h="76200">
                  <a:moveTo>
                    <a:pt x="76200" y="0"/>
                  </a:moveTo>
                  <a:lnTo>
                    <a:pt x="0" y="38100"/>
                  </a:lnTo>
                  <a:lnTo>
                    <a:pt x="76200" y="76200"/>
                  </a:lnTo>
                  <a:lnTo>
                    <a:pt x="76200" y="50800"/>
                  </a:lnTo>
                  <a:lnTo>
                    <a:pt x="63500" y="50800"/>
                  </a:lnTo>
                  <a:lnTo>
                    <a:pt x="63500" y="25400"/>
                  </a:lnTo>
                  <a:lnTo>
                    <a:pt x="76200" y="25400"/>
                  </a:lnTo>
                  <a:lnTo>
                    <a:pt x="76200" y="0"/>
                  </a:lnTo>
                  <a:close/>
                </a:path>
                <a:path w="2388235" h="76200">
                  <a:moveTo>
                    <a:pt x="76200" y="25400"/>
                  </a:moveTo>
                  <a:lnTo>
                    <a:pt x="63500" y="25400"/>
                  </a:lnTo>
                  <a:lnTo>
                    <a:pt x="63500" y="50800"/>
                  </a:lnTo>
                  <a:lnTo>
                    <a:pt x="76200" y="50800"/>
                  </a:lnTo>
                  <a:lnTo>
                    <a:pt x="76200" y="25400"/>
                  </a:lnTo>
                  <a:close/>
                </a:path>
                <a:path w="2388235" h="76200">
                  <a:moveTo>
                    <a:pt x="2387854" y="25400"/>
                  </a:moveTo>
                  <a:lnTo>
                    <a:pt x="76200" y="25400"/>
                  </a:lnTo>
                  <a:lnTo>
                    <a:pt x="76200" y="50800"/>
                  </a:lnTo>
                  <a:lnTo>
                    <a:pt x="2387854" y="50800"/>
                  </a:lnTo>
                  <a:lnTo>
                    <a:pt x="2387854" y="25400"/>
                  </a:lnTo>
                  <a:close/>
                </a:path>
              </a:pathLst>
            </a:custGeom>
            <a:solidFill>
              <a:srgbClr val="E6AE00"/>
            </a:solidFill>
          </p:spPr>
          <p:txBody>
            <a:bodyPr wrap="square" lIns="0" tIns="0" rIns="0" bIns="0" rtlCol="0"/>
            <a:p/>
          </p:txBody>
        </p:sp>
        <p:pic>
          <p:nvPicPr>
            <p:cNvPr id="54" name="object 24"/>
            <p:cNvPicPr/>
            <p:nvPr/>
          </p:nvPicPr>
          <p:blipFill>
            <a:blip r:embed="rId9" cstate="print"/>
            <a:stretch>
              <a:fillRect/>
            </a:stretch>
          </p:blipFill>
          <p:spPr>
            <a:xfrm>
              <a:off x="8750045" y="3295700"/>
              <a:ext cx="1673352" cy="563194"/>
            </a:xfrm>
            <a:prstGeom prst="rect">
              <a:avLst/>
            </a:prstGeom>
          </p:spPr>
        </p:pic>
        <p:sp>
          <p:nvSpPr>
            <p:cNvPr id="55" name="object 25"/>
            <p:cNvSpPr/>
            <p:nvPr/>
          </p:nvSpPr>
          <p:spPr>
            <a:xfrm>
              <a:off x="8787765" y="3333368"/>
              <a:ext cx="1550670" cy="440690"/>
            </a:xfrm>
            <a:custGeom>
              <a:avLst/>
              <a:gdLst/>
              <a:ahLst/>
              <a:cxnLst/>
              <a:rect l="l" t="t" r="r" b="b"/>
              <a:pathLst>
                <a:path w="1550670" h="440689">
                  <a:moveTo>
                    <a:pt x="0" y="440435"/>
                  </a:moveTo>
                  <a:lnTo>
                    <a:pt x="1550670" y="440435"/>
                  </a:lnTo>
                  <a:lnTo>
                    <a:pt x="1550670" y="0"/>
                  </a:lnTo>
                  <a:lnTo>
                    <a:pt x="0" y="0"/>
                  </a:lnTo>
                  <a:lnTo>
                    <a:pt x="0" y="440435"/>
                  </a:lnTo>
                  <a:close/>
                </a:path>
              </a:pathLst>
            </a:custGeom>
            <a:ln w="25400">
              <a:solidFill>
                <a:srgbClr val="E6AE00"/>
              </a:solidFill>
            </a:ln>
          </p:spPr>
          <p:txBody>
            <a:bodyPr wrap="square" lIns="0" tIns="0" rIns="0" bIns="0" rtlCol="0"/>
            <a:p/>
          </p:txBody>
        </p:sp>
        <p:pic>
          <p:nvPicPr>
            <p:cNvPr id="56" name="object 26"/>
            <p:cNvPicPr/>
            <p:nvPr/>
          </p:nvPicPr>
          <p:blipFill>
            <a:blip r:embed="rId10" cstate="print"/>
            <a:stretch>
              <a:fillRect/>
            </a:stretch>
          </p:blipFill>
          <p:spPr>
            <a:xfrm>
              <a:off x="1901952" y="3127247"/>
              <a:ext cx="1626107" cy="3217164"/>
            </a:xfrm>
            <a:prstGeom prst="rect">
              <a:avLst/>
            </a:prstGeom>
          </p:spPr>
        </p:pic>
        <p:sp>
          <p:nvSpPr>
            <p:cNvPr id="57" name="object 27"/>
            <p:cNvSpPr/>
            <p:nvPr/>
          </p:nvSpPr>
          <p:spPr>
            <a:xfrm>
              <a:off x="1939671" y="3164966"/>
              <a:ext cx="1503680" cy="3094990"/>
            </a:xfrm>
            <a:custGeom>
              <a:avLst/>
              <a:gdLst/>
              <a:ahLst/>
              <a:cxnLst/>
              <a:rect l="l" t="t" r="r" b="b"/>
              <a:pathLst>
                <a:path w="1503679" h="3094990">
                  <a:moveTo>
                    <a:pt x="0" y="3094482"/>
                  </a:moveTo>
                  <a:lnTo>
                    <a:pt x="1503426" y="3094482"/>
                  </a:lnTo>
                  <a:lnTo>
                    <a:pt x="1503426" y="0"/>
                  </a:lnTo>
                  <a:lnTo>
                    <a:pt x="0" y="0"/>
                  </a:lnTo>
                  <a:lnTo>
                    <a:pt x="0" y="3094482"/>
                  </a:lnTo>
                  <a:close/>
                </a:path>
              </a:pathLst>
            </a:custGeom>
            <a:ln w="25400">
              <a:solidFill>
                <a:srgbClr val="E6AE00"/>
              </a:solidFill>
            </a:ln>
          </p:spPr>
          <p:txBody>
            <a:bodyPr wrap="square" lIns="0" tIns="0" rIns="0" bIns="0" rtlCol="0"/>
            <a:p/>
          </p:txBody>
        </p:sp>
        <p:sp>
          <p:nvSpPr>
            <p:cNvPr id="58" name="object 28"/>
            <p:cNvSpPr/>
            <p:nvPr/>
          </p:nvSpPr>
          <p:spPr>
            <a:xfrm>
              <a:off x="1549527" y="4288154"/>
              <a:ext cx="390525" cy="76200"/>
            </a:xfrm>
            <a:custGeom>
              <a:avLst/>
              <a:gdLst/>
              <a:ahLst/>
              <a:cxnLst/>
              <a:rect l="l" t="t" r="r" b="b"/>
              <a:pathLst>
                <a:path w="390525" h="76200">
                  <a:moveTo>
                    <a:pt x="76199" y="0"/>
                  </a:moveTo>
                  <a:lnTo>
                    <a:pt x="0" y="38100"/>
                  </a:lnTo>
                  <a:lnTo>
                    <a:pt x="76199" y="76200"/>
                  </a:lnTo>
                  <a:lnTo>
                    <a:pt x="76199" y="50800"/>
                  </a:lnTo>
                  <a:lnTo>
                    <a:pt x="63500" y="50800"/>
                  </a:lnTo>
                  <a:lnTo>
                    <a:pt x="63500" y="25400"/>
                  </a:lnTo>
                  <a:lnTo>
                    <a:pt x="76199" y="25400"/>
                  </a:lnTo>
                  <a:lnTo>
                    <a:pt x="76199" y="0"/>
                  </a:lnTo>
                  <a:close/>
                </a:path>
                <a:path w="390525" h="76200">
                  <a:moveTo>
                    <a:pt x="76199" y="25400"/>
                  </a:moveTo>
                  <a:lnTo>
                    <a:pt x="63500" y="25400"/>
                  </a:lnTo>
                  <a:lnTo>
                    <a:pt x="63500" y="50800"/>
                  </a:lnTo>
                  <a:lnTo>
                    <a:pt x="76199" y="50800"/>
                  </a:lnTo>
                  <a:lnTo>
                    <a:pt x="76199" y="25400"/>
                  </a:lnTo>
                  <a:close/>
                </a:path>
                <a:path w="390525" h="76200">
                  <a:moveTo>
                    <a:pt x="390271" y="25400"/>
                  </a:moveTo>
                  <a:lnTo>
                    <a:pt x="76199" y="25400"/>
                  </a:lnTo>
                  <a:lnTo>
                    <a:pt x="76199" y="50800"/>
                  </a:lnTo>
                  <a:lnTo>
                    <a:pt x="390271" y="50800"/>
                  </a:lnTo>
                  <a:lnTo>
                    <a:pt x="390271" y="25400"/>
                  </a:lnTo>
                  <a:close/>
                </a:path>
              </a:pathLst>
            </a:custGeom>
            <a:solidFill>
              <a:srgbClr val="E6AE00"/>
            </a:solidFill>
          </p:spPr>
          <p:txBody>
            <a:bodyPr wrap="square" lIns="0" tIns="0" rIns="0" bIns="0" rtlCol="0"/>
            <a:p/>
          </p:txBody>
        </p:sp>
        <p:pic>
          <p:nvPicPr>
            <p:cNvPr id="59" name="object 29"/>
            <p:cNvPicPr/>
            <p:nvPr/>
          </p:nvPicPr>
          <p:blipFill>
            <a:blip r:embed="rId11" cstate="print"/>
            <a:stretch>
              <a:fillRect/>
            </a:stretch>
          </p:blipFill>
          <p:spPr>
            <a:xfrm>
              <a:off x="10339196" y="3429380"/>
              <a:ext cx="215900" cy="76200"/>
            </a:xfrm>
            <a:prstGeom prst="rect">
              <a:avLst/>
            </a:prstGeom>
          </p:spPr>
        </p:pic>
        <p:pic>
          <p:nvPicPr>
            <p:cNvPr id="60" name="object 30"/>
            <p:cNvPicPr/>
            <p:nvPr/>
          </p:nvPicPr>
          <p:blipFill>
            <a:blip r:embed="rId12" cstate="print"/>
            <a:stretch>
              <a:fillRect/>
            </a:stretch>
          </p:blipFill>
          <p:spPr>
            <a:xfrm>
              <a:off x="8750045" y="3923550"/>
              <a:ext cx="1673352" cy="2292096"/>
            </a:xfrm>
            <a:prstGeom prst="rect">
              <a:avLst/>
            </a:prstGeom>
          </p:spPr>
        </p:pic>
        <p:sp>
          <p:nvSpPr>
            <p:cNvPr id="61" name="object 31"/>
            <p:cNvSpPr/>
            <p:nvPr/>
          </p:nvSpPr>
          <p:spPr>
            <a:xfrm>
              <a:off x="8787765" y="3961257"/>
              <a:ext cx="1550670" cy="2169795"/>
            </a:xfrm>
            <a:custGeom>
              <a:avLst/>
              <a:gdLst/>
              <a:ahLst/>
              <a:cxnLst/>
              <a:rect l="l" t="t" r="r" b="b"/>
              <a:pathLst>
                <a:path w="1550670" h="2169795">
                  <a:moveTo>
                    <a:pt x="0" y="2169414"/>
                  </a:moveTo>
                  <a:lnTo>
                    <a:pt x="1550670" y="2169414"/>
                  </a:lnTo>
                  <a:lnTo>
                    <a:pt x="1550670" y="0"/>
                  </a:lnTo>
                  <a:lnTo>
                    <a:pt x="0" y="0"/>
                  </a:lnTo>
                  <a:lnTo>
                    <a:pt x="0" y="2169414"/>
                  </a:lnTo>
                  <a:close/>
                </a:path>
              </a:pathLst>
            </a:custGeom>
            <a:ln w="25400">
              <a:solidFill>
                <a:srgbClr val="E6AE00"/>
              </a:solidFill>
            </a:ln>
          </p:spPr>
          <p:txBody>
            <a:bodyPr wrap="square" lIns="0" tIns="0" rIns="0" bIns="0" rtlCol="0"/>
            <a:p/>
          </p:txBody>
        </p:sp>
        <p:pic>
          <p:nvPicPr>
            <p:cNvPr id="62" name="object 32"/>
            <p:cNvPicPr/>
            <p:nvPr/>
          </p:nvPicPr>
          <p:blipFill>
            <a:blip r:embed="rId11" cstate="print"/>
            <a:stretch>
              <a:fillRect/>
            </a:stretch>
          </p:blipFill>
          <p:spPr>
            <a:xfrm>
              <a:off x="10338434" y="4548758"/>
              <a:ext cx="215900" cy="76200"/>
            </a:xfrm>
            <a:prstGeom prst="rect">
              <a:avLst/>
            </a:prstGeom>
          </p:spPr>
        </p:pic>
        <p:pic>
          <p:nvPicPr>
            <p:cNvPr id="63" name="object 33"/>
            <p:cNvPicPr/>
            <p:nvPr/>
          </p:nvPicPr>
          <p:blipFill>
            <a:blip r:embed="rId13" cstate="print"/>
            <a:stretch>
              <a:fillRect/>
            </a:stretch>
          </p:blipFill>
          <p:spPr>
            <a:xfrm>
              <a:off x="5662041" y="2044064"/>
              <a:ext cx="76200" cy="218312"/>
            </a:xfrm>
            <a:prstGeom prst="rect">
              <a:avLst/>
            </a:prstGeom>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Placeholder 6"/>
          <p:cNvSpPr txBox="1"/>
          <p:nvPr/>
        </p:nvSpPr>
        <p:spPr>
          <a:xfrm>
            <a:off x="243070" y="94544"/>
            <a:ext cx="11110730" cy="108148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dirty="0">
                <a:latin typeface="Calibri" panose="020F0502020204030204"/>
                <a:cs typeface="Calibri" panose="020F0502020204030204"/>
              </a:rPr>
              <a:t>Basic Transformation: </a:t>
            </a:r>
            <a:endParaRPr lang="en-US" b="0" spc="-10" dirty="0">
              <a:latin typeface="Calibri" panose="020F0502020204030204"/>
              <a:cs typeface="Calibri" panose="020F0502020204030204"/>
            </a:endParaRPr>
          </a:p>
          <a:p>
            <a:r>
              <a:rPr lang="en-US" b="0" spc="-10" dirty="0">
                <a:latin typeface="Calibri" panose="020F0502020204030204"/>
                <a:cs typeface="Calibri" panose="020F0502020204030204"/>
              </a:rPr>
              <a:t>Filter Rows and Use First Row as Headers</a:t>
            </a:r>
            <a:endParaRPr lang="en-US" b="0" spc="-10" dirty="0">
              <a:latin typeface="Calibri" panose="020F0502020204030204"/>
              <a:cs typeface="Calibri" panose="020F0502020204030204"/>
            </a:endParaRPr>
          </a:p>
        </p:txBody>
      </p:sp>
      <p:sp>
        <p:nvSpPr>
          <p:cNvPr id="7" name="Content Placeholder 2"/>
          <p:cNvSpPr txBox="1"/>
          <p:nvPr/>
        </p:nvSpPr>
        <p:spPr>
          <a:xfrm>
            <a:off x="243070" y="2084233"/>
            <a:ext cx="6056381" cy="353537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377825">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Filtering rows is as easy of unticking some values from the column options</a:t>
            </a:r>
            <a:endParaRPr lang="en-US" sz="1800" dirty="0">
              <a:latin typeface="Calibri" panose="020F0502020204030204" charset="0"/>
              <a:cs typeface="Calibri" panose="020F0502020204030204" charset="0"/>
            </a:endParaRPr>
          </a:p>
          <a:p>
            <a:pPr marL="182880" indent="-377825">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You can also Remove Empty and there are also additional filtering options in Text Filters or Number Filters depending on the column data type</a:t>
            </a:r>
            <a:endParaRPr lang="en-US" sz="1800" dirty="0">
              <a:latin typeface="Calibri" panose="020F0502020204030204" charset="0"/>
              <a:cs typeface="Calibri" panose="020F0502020204030204" charset="0"/>
            </a:endParaRPr>
          </a:p>
          <a:p>
            <a:pPr marL="182880" indent="-377825">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You can Use First Row as Headers operation </a:t>
            </a:r>
            <a:endParaRPr lang="en-US" sz="1800" dirty="0">
              <a:latin typeface="Calibri" panose="020F0502020204030204" charset="0"/>
              <a:cs typeface="Calibri" panose="020F0502020204030204" charset="0"/>
            </a:endParaRPr>
          </a:p>
          <a:p>
            <a:pPr marL="182880" indent="-377825">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For when you see “Column1, Column2, Column3” instead of your actual column headers</a:t>
            </a:r>
            <a:endParaRPr lang="en-US" sz="1800" dirty="0">
              <a:latin typeface="Calibri" panose="020F0502020204030204" charset="0"/>
              <a:cs typeface="Calibri" panose="020F0502020204030204" charset="0"/>
            </a:endParaRPr>
          </a:p>
          <a:p>
            <a:pPr marL="182880" indent="-377825">
              <a:lnSpc>
                <a:spcPct val="100000"/>
              </a:lnSpc>
              <a:spcBef>
                <a:spcPts val="600"/>
              </a:spcBef>
              <a:spcAft>
                <a:spcPts val="1100"/>
              </a:spcAft>
            </a:pPr>
            <a:endParaRPr lang="en-US" sz="1800" dirty="0">
              <a:latin typeface="Calibri" panose="020F0502020204030204" charset="0"/>
              <a:cs typeface="Calibri" panose="020F0502020204030204" charset="0"/>
            </a:endParaRPr>
          </a:p>
        </p:txBody>
      </p:sp>
      <p:grpSp>
        <p:nvGrpSpPr>
          <p:cNvPr id="8" name="Group 7"/>
          <p:cNvGrpSpPr/>
          <p:nvPr/>
        </p:nvGrpSpPr>
        <p:grpSpPr>
          <a:xfrm>
            <a:off x="6719627" y="1338339"/>
            <a:ext cx="4514904" cy="2986881"/>
            <a:chOff x="4263329" y="2081219"/>
            <a:chExt cx="5178232" cy="3425712"/>
          </a:xfrm>
        </p:grpSpPr>
        <p:pic>
          <p:nvPicPr>
            <p:cNvPr id="9" name="Picture 8"/>
            <p:cNvPicPr>
              <a:picLocks noChangeAspect="1"/>
            </p:cNvPicPr>
            <p:nvPr/>
          </p:nvPicPr>
          <p:blipFill>
            <a:blip r:embed="rId1"/>
            <a:stretch>
              <a:fillRect/>
            </a:stretch>
          </p:blipFill>
          <p:spPr>
            <a:xfrm>
              <a:off x="4263329" y="2081219"/>
              <a:ext cx="3543300" cy="3400425"/>
            </a:xfrm>
            <a:prstGeom prst="rect">
              <a:avLst/>
            </a:prstGeom>
            <a:effectLst/>
          </p:spPr>
        </p:pic>
        <p:sp>
          <p:nvSpPr>
            <p:cNvPr id="10" name="Rectangle 9"/>
            <p:cNvSpPr/>
            <p:nvPr/>
          </p:nvSpPr>
          <p:spPr>
            <a:xfrm>
              <a:off x="4743207" y="4352914"/>
              <a:ext cx="903965" cy="224723"/>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721864" y="3291626"/>
              <a:ext cx="925309" cy="234105"/>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stretch>
              <a:fillRect/>
            </a:stretch>
          </p:blipFill>
          <p:spPr>
            <a:xfrm>
              <a:off x="7744956" y="3525731"/>
              <a:ext cx="1685925" cy="1981200"/>
            </a:xfrm>
            <a:prstGeom prst="rect">
              <a:avLst/>
            </a:prstGeom>
          </p:spPr>
        </p:pic>
        <p:sp>
          <p:nvSpPr>
            <p:cNvPr id="13" name="Rectangle 12"/>
            <p:cNvSpPr/>
            <p:nvPr/>
          </p:nvSpPr>
          <p:spPr>
            <a:xfrm>
              <a:off x="7755636" y="3508491"/>
              <a:ext cx="1685925" cy="1995436"/>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721863" y="3565471"/>
              <a:ext cx="925309" cy="234105"/>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6719627" y="4733786"/>
            <a:ext cx="2124075" cy="885825"/>
            <a:chOff x="7153208" y="5432069"/>
            <a:chExt cx="2124075" cy="885825"/>
          </a:xfrm>
        </p:grpSpPr>
        <p:pic>
          <p:nvPicPr>
            <p:cNvPr id="16" name="Picture 15"/>
            <p:cNvPicPr>
              <a:picLocks noChangeAspect="1"/>
            </p:cNvPicPr>
            <p:nvPr/>
          </p:nvPicPr>
          <p:blipFill>
            <a:blip r:embed="rId3"/>
            <a:stretch>
              <a:fillRect/>
            </a:stretch>
          </p:blipFill>
          <p:spPr>
            <a:xfrm>
              <a:off x="7153208" y="5432069"/>
              <a:ext cx="2124075" cy="885825"/>
            </a:xfrm>
            <a:prstGeom prst="rect">
              <a:avLst/>
            </a:prstGeom>
          </p:spPr>
        </p:pic>
        <p:sp>
          <p:nvSpPr>
            <p:cNvPr id="17" name="Rectangle 16"/>
            <p:cNvSpPr/>
            <p:nvPr/>
          </p:nvSpPr>
          <p:spPr>
            <a:xfrm>
              <a:off x="7575121" y="5442118"/>
              <a:ext cx="775059" cy="697426"/>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Placeholder 6"/>
          <p:cNvSpPr txBox="1"/>
          <p:nvPr/>
        </p:nvSpPr>
        <p:spPr>
          <a:xfrm>
            <a:off x="243070" y="18085"/>
            <a:ext cx="10464687" cy="105498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Basic Transformation: Manage Columns and Reduce Rows</a:t>
            </a:r>
            <a:endParaRPr lang="en-US" b="0" spc="-10">
              <a:latin typeface="Calibri" panose="020F0502020204030204"/>
              <a:cs typeface="Calibri" panose="020F0502020204030204"/>
            </a:endParaRPr>
          </a:p>
        </p:txBody>
      </p:sp>
      <p:sp>
        <p:nvSpPr>
          <p:cNvPr id="7" name="Content Placeholder 2"/>
          <p:cNvSpPr txBox="1"/>
          <p:nvPr/>
        </p:nvSpPr>
        <p:spPr>
          <a:xfrm>
            <a:off x="543108" y="1349694"/>
            <a:ext cx="6663081" cy="26152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Available in </a:t>
            </a:r>
            <a:r>
              <a:rPr lang="en-US" sz="1800" b="1" dirty="0">
                <a:latin typeface="Calibri" panose="020F0502020204030204" charset="0"/>
                <a:cs typeface="Calibri" panose="020F0502020204030204" charset="0"/>
              </a:rPr>
              <a:t>Home </a:t>
            </a:r>
            <a:r>
              <a:rPr lang="en-US" sz="1800" dirty="0">
                <a:latin typeface="Calibri" panose="020F0502020204030204" charset="0"/>
                <a:cs typeface="Calibri" panose="020F0502020204030204" charset="0"/>
              </a:rPr>
              <a:t>ribbon: Manage Columns and Reduce Rows</a:t>
            </a:r>
            <a:endParaRPr lang="en-US" sz="1800" dirty="0">
              <a:latin typeface="Calibri" panose="020F0502020204030204" charset="0"/>
              <a:cs typeface="Calibri" panose="020F0502020204030204" charset="0"/>
            </a:endParaRPr>
          </a:p>
          <a:p>
            <a:pPr>
              <a:lnSpc>
                <a:spcPct val="100000"/>
              </a:lnSpc>
              <a:spcBef>
                <a:spcPts val="600"/>
              </a:spcBef>
              <a:spcAft>
                <a:spcPts val="1200"/>
              </a:spcAft>
              <a:buFont typeface="Wingdings" panose="05000000000000000000" pitchFamily="2" charset="2"/>
              <a:buChar char="§"/>
            </a:pPr>
            <a:r>
              <a:rPr lang="en-US" sz="1800" dirty="0">
                <a:solidFill>
                  <a:srgbClr val="0070C0"/>
                </a:solidFill>
                <a:latin typeface="Calibri" panose="020F0502020204030204" charset="0"/>
                <a:cs typeface="Calibri" panose="020F0502020204030204" charset="0"/>
              </a:rPr>
              <a:t>Manage Columns</a:t>
            </a:r>
            <a:r>
              <a:rPr lang="en-US" sz="1800" dirty="0">
                <a:latin typeface="Calibri" panose="020F0502020204030204" charset="0"/>
                <a:cs typeface="Calibri" panose="020F0502020204030204" charset="0"/>
              </a:rPr>
              <a:t>:</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Choose Columns</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Go to Column</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Remove Columns</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Remove Other Columns</a:t>
            </a:r>
            <a:endParaRPr lang="en-US" sz="1800" dirty="0">
              <a:latin typeface="Calibri" panose="020F0502020204030204" charset="0"/>
              <a:cs typeface="Calibri" panose="020F0502020204030204" charset="0"/>
            </a:endParaRPr>
          </a:p>
          <a:p>
            <a:pPr>
              <a:lnSpc>
                <a:spcPct val="100000"/>
              </a:lnSpc>
              <a:spcBef>
                <a:spcPts val="600"/>
              </a:spcBef>
              <a:spcAft>
                <a:spcPts val="1200"/>
              </a:spcAft>
              <a:buFont typeface="Wingdings" panose="05000000000000000000" pitchFamily="2" charset="2"/>
              <a:buChar char="§"/>
            </a:pPr>
            <a:endParaRPr lang="en-US" sz="1800" dirty="0">
              <a:latin typeface="Calibri" panose="020F0502020204030204" charset="0"/>
              <a:cs typeface="Calibri" panose="020F0502020204030204" charset="0"/>
            </a:endParaRPr>
          </a:p>
        </p:txBody>
      </p:sp>
      <p:grpSp>
        <p:nvGrpSpPr>
          <p:cNvPr id="8" name="Group 7"/>
          <p:cNvGrpSpPr/>
          <p:nvPr/>
        </p:nvGrpSpPr>
        <p:grpSpPr>
          <a:xfrm>
            <a:off x="4222917" y="4882176"/>
            <a:ext cx="2143125" cy="895350"/>
            <a:chOff x="7144761" y="1366932"/>
            <a:chExt cx="2143125" cy="895350"/>
          </a:xfrm>
        </p:grpSpPr>
        <p:pic>
          <p:nvPicPr>
            <p:cNvPr id="9" name="Picture 8"/>
            <p:cNvPicPr>
              <a:picLocks noChangeAspect="1"/>
            </p:cNvPicPr>
            <p:nvPr/>
          </p:nvPicPr>
          <p:blipFill>
            <a:blip r:embed="rId1"/>
            <a:stretch>
              <a:fillRect/>
            </a:stretch>
          </p:blipFill>
          <p:spPr>
            <a:xfrm>
              <a:off x="7144761" y="1366932"/>
              <a:ext cx="2143125" cy="895350"/>
            </a:xfrm>
            <a:prstGeom prst="rect">
              <a:avLst/>
            </a:prstGeom>
          </p:spPr>
        </p:pic>
        <p:sp>
          <p:nvSpPr>
            <p:cNvPr id="10" name="Rectangle 9"/>
            <p:cNvSpPr/>
            <p:nvPr/>
          </p:nvSpPr>
          <p:spPr>
            <a:xfrm>
              <a:off x="7144761" y="1386679"/>
              <a:ext cx="2143125" cy="875603"/>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4522955" y="2027648"/>
            <a:ext cx="3479156" cy="2292935"/>
          </a:xfrm>
          <a:prstGeom prst="rect">
            <a:avLst/>
          </a:prstGeom>
        </p:spPr>
        <p:txBody>
          <a:bodyPr wrap="square">
            <a:spAutoFit/>
          </a:bodyPr>
          <a:lstStyle/>
          <a:p>
            <a:pPr marL="182880" indent="-377825" defTabSz="731520">
              <a:spcBef>
                <a:spcPts val="600"/>
              </a:spcBef>
              <a:spcAft>
                <a:spcPts val="1200"/>
              </a:spcAft>
              <a:buClr>
                <a:srgbClr val="0070C0"/>
              </a:buClr>
              <a:buSzPct val="75000"/>
              <a:buFont typeface="Wingdings" panose="05000000000000000000" pitchFamily="2" charset="2"/>
              <a:buChar char="§"/>
            </a:pPr>
            <a:r>
              <a:rPr lang="en-US" sz="1800" dirty="0">
                <a:solidFill>
                  <a:srgbClr val="0070C0"/>
                </a:solidFill>
                <a:latin typeface="Calibri" panose="020F0502020204030204" charset="0"/>
                <a:ea typeface="Verdana" panose="020B0604030504040204" pitchFamily="34" charset="0"/>
                <a:cs typeface="Calibri" panose="020F0502020204030204" charset="0"/>
              </a:rPr>
              <a:t>Reduce Rows</a:t>
            </a:r>
            <a:r>
              <a:rPr lang="en-US" sz="1800" dirty="0">
                <a:latin typeface="Calibri" panose="020F0502020204030204" charset="0"/>
                <a:ea typeface="Verdana" panose="020B0604030504040204" pitchFamily="34" charset="0"/>
                <a:cs typeface="Calibri" panose="020F0502020204030204" charset="0"/>
              </a:rPr>
              <a:t>:</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Top Rows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Bottom Rows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Range of Rows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Duplicates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Errors</a:t>
            </a:r>
            <a:endParaRPr lang="en-US" sz="1800" dirty="0">
              <a:latin typeface="Calibri" panose="020F0502020204030204" charset="0"/>
              <a:ea typeface="Verdana" panose="020B0604030504040204" pitchFamily="34" charset="0"/>
              <a:cs typeface="Calibri" panose="020F0502020204030204" charset="0"/>
            </a:endParaRPr>
          </a:p>
        </p:txBody>
      </p:sp>
      <p:sp>
        <p:nvSpPr>
          <p:cNvPr id="12" name="Rectangle 11"/>
          <p:cNvSpPr/>
          <p:nvPr/>
        </p:nvSpPr>
        <p:spPr>
          <a:xfrm>
            <a:off x="7647938" y="2486252"/>
            <a:ext cx="3359857" cy="2139047"/>
          </a:xfrm>
          <a:prstGeom prst="rect">
            <a:avLst/>
          </a:prstGeom>
        </p:spPr>
        <p:txBody>
          <a:bodyPr wrap="square">
            <a:spAutoFit/>
          </a:bodyPr>
          <a:lstStyle/>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Top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Bottom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Alternate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Duplicates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Blank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Errors</a:t>
            </a:r>
            <a:endParaRPr lang="en-US" sz="1800">
              <a:latin typeface="Calibri" panose="020F0502020204030204" charset="0"/>
              <a:ea typeface="Verdana" panose="020B0604030504040204" pitchFamily="34" charset="0"/>
              <a:cs typeface="Calibri" panose="020F050202020403020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37053" y="106484"/>
            <a:ext cx="10464687"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Basic Transformation: Detect and Change Data Type</a:t>
            </a:r>
            <a:endParaRPr lang="en-US" b="0" spc="-10">
              <a:latin typeface="Calibri" panose="020F0502020204030204"/>
              <a:cs typeface="Calibri" panose="020F0502020204030204"/>
            </a:endParaRPr>
          </a:p>
        </p:txBody>
      </p:sp>
      <p:grpSp>
        <p:nvGrpSpPr>
          <p:cNvPr id="11" name="Group 10"/>
          <p:cNvGrpSpPr/>
          <p:nvPr/>
        </p:nvGrpSpPr>
        <p:grpSpPr>
          <a:xfrm>
            <a:off x="4727690" y="1642143"/>
            <a:ext cx="4086662" cy="1036303"/>
            <a:chOff x="3309937" y="3208274"/>
            <a:chExt cx="3438525" cy="892238"/>
          </a:xfrm>
        </p:grpSpPr>
        <p:pic>
          <p:nvPicPr>
            <p:cNvPr id="12" name="Picture 11"/>
            <p:cNvPicPr>
              <a:picLocks noChangeAspect="1"/>
            </p:cNvPicPr>
            <p:nvPr/>
          </p:nvPicPr>
          <p:blipFill>
            <a:blip r:embed="rId1"/>
            <a:stretch>
              <a:fillRect/>
            </a:stretch>
          </p:blipFill>
          <p:spPr>
            <a:xfrm>
              <a:off x="3309937" y="3214687"/>
              <a:ext cx="3438525" cy="885825"/>
            </a:xfrm>
            <a:prstGeom prst="rect">
              <a:avLst/>
            </a:prstGeom>
          </p:spPr>
        </p:pic>
        <p:sp>
          <p:nvSpPr>
            <p:cNvPr id="13" name="Rectangle 12"/>
            <p:cNvSpPr/>
            <p:nvPr/>
          </p:nvSpPr>
          <p:spPr>
            <a:xfrm>
              <a:off x="3309937" y="3208274"/>
              <a:ext cx="1112699" cy="507690"/>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a:blip r:embed="rId2"/>
          <a:stretch>
            <a:fillRect/>
          </a:stretch>
        </p:blipFill>
        <p:spPr>
          <a:xfrm>
            <a:off x="4727690" y="2836323"/>
            <a:ext cx="1695887" cy="2806081"/>
          </a:xfrm>
          <a:prstGeom prst="rect">
            <a:avLst/>
          </a:prstGeom>
          <a:effectLst>
            <a:outerShdw blurRad="50800" dist="38100" dir="2700000" algn="tl" rotWithShape="0">
              <a:prstClr val="black">
                <a:alpha val="40000"/>
              </a:prstClr>
            </a:outerShdw>
          </a:effectLst>
        </p:spPr>
      </p:pic>
      <p:sp>
        <p:nvSpPr>
          <p:cNvPr id="14" name="Rectangle 13"/>
          <p:cNvSpPr/>
          <p:nvPr/>
        </p:nvSpPr>
        <p:spPr>
          <a:xfrm>
            <a:off x="489063" y="744954"/>
            <a:ext cx="11702937" cy="3398366"/>
          </a:xfrm>
          <a:prstGeom prst="rect">
            <a:avLst/>
          </a:prstGeom>
        </p:spPr>
        <p:txBody>
          <a:bodyPr wrap="square">
            <a:spAutoFit/>
          </a:bodyPr>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Power BI automatically detects data types to the best of its ability, but we need to double check and manually correct if it was incorrectly detected</a:t>
            </a: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Available in Transform ribbon and</a:t>
            </a: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partially in Home ribbon</a:t>
            </a: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Data Types:</a:t>
            </a:r>
            <a:endParaRPr lang="en-US" sz="1800" dirty="0">
              <a:latin typeface="Calibri" panose="020F0502020204030204" charset="0"/>
              <a:cs typeface="Calibri" panose="020F0502020204030204" charset="0"/>
            </a:endParaRPr>
          </a:p>
          <a:p>
            <a:pPr marL="782320" lvl="1" indent="-285750">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Data Type Selector</a:t>
            </a:r>
            <a:endParaRPr lang="en-US" sz="1800" dirty="0">
              <a:latin typeface="Calibri" panose="020F0502020204030204" charset="0"/>
              <a:cs typeface="Calibri" panose="020F0502020204030204" charset="0"/>
            </a:endParaRPr>
          </a:p>
          <a:p>
            <a:pPr marL="782320" lvl="1" indent="-285750">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Detect Data Type</a:t>
            </a:r>
            <a:endParaRPr lang="en-US" sz="1800" dirty="0">
              <a:latin typeface="Calibri" panose="020F0502020204030204" charset="0"/>
              <a:cs typeface="Calibri" panose="020F0502020204030204" charset="0"/>
            </a:endParaRPr>
          </a:p>
          <a:p>
            <a:pPr>
              <a:lnSpc>
                <a:spcPct val="100000"/>
              </a:lnSpc>
              <a:spcBef>
                <a:spcPts val="600"/>
              </a:spcBef>
              <a:spcAft>
                <a:spcPts val="1100"/>
              </a:spcAft>
            </a:pPr>
            <a:endParaRPr lang="en-US" sz="1800" dirty="0">
              <a:latin typeface="Calibri" panose="020F0502020204030204" charset="0"/>
              <a:cs typeface="Calibri" panose="020F05020202040302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37053" y="106484"/>
            <a:ext cx="10464687"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Basic Transformation: Add Conditional Column</a:t>
            </a:r>
            <a:endParaRPr lang="en-US" b="0" spc="-10">
              <a:latin typeface="Calibri" panose="020F0502020204030204"/>
              <a:cs typeface="Calibri" panose="020F0502020204030204"/>
            </a:endParaRPr>
          </a:p>
        </p:txBody>
      </p:sp>
      <p:pic>
        <p:nvPicPr>
          <p:cNvPr id="9" name="Picture 8"/>
          <p:cNvPicPr>
            <a:picLocks noChangeAspect="1"/>
          </p:cNvPicPr>
          <p:nvPr/>
        </p:nvPicPr>
        <p:blipFill>
          <a:blip r:embed="rId1"/>
          <a:stretch>
            <a:fillRect/>
          </a:stretch>
        </p:blipFill>
        <p:spPr>
          <a:xfrm>
            <a:off x="9277350" y="914618"/>
            <a:ext cx="2076450" cy="885825"/>
          </a:xfrm>
          <a:prstGeom prst="rect">
            <a:avLst/>
          </a:prstGeom>
        </p:spPr>
      </p:pic>
      <p:sp>
        <p:nvSpPr>
          <p:cNvPr id="10" name="Rectangle 9"/>
          <p:cNvSpPr/>
          <p:nvPr/>
        </p:nvSpPr>
        <p:spPr>
          <a:xfrm>
            <a:off x="712304" y="867013"/>
            <a:ext cx="7986801" cy="1261884"/>
          </a:xfrm>
          <a:prstGeom prst="rect">
            <a:avLst/>
          </a:prstGeom>
        </p:spPr>
        <p:txBody>
          <a:bodyPr wrap="square">
            <a:spAutoFit/>
          </a:bodyPr>
          <a:lstStyle/>
          <a:p>
            <a:pPr marL="285750" indent="-285750">
              <a:buFont typeface="Wingdings" panose="05000000000000000000" pitchFamily="2" charset="2"/>
              <a:buChar char="§"/>
            </a:pPr>
            <a:r>
              <a:rPr lang="en-US" sz="1600" dirty="0">
                <a:latin typeface="Calibri" panose="020F0502020204030204" charset="0"/>
                <a:cs typeface="Calibri" panose="020F0502020204030204" charset="0"/>
              </a:rPr>
              <a:t>Available in </a:t>
            </a:r>
            <a:r>
              <a:rPr lang="en-US" sz="1600" b="1" dirty="0">
                <a:latin typeface="Calibri" panose="020F0502020204030204" charset="0"/>
                <a:cs typeface="Calibri" panose="020F0502020204030204" charset="0"/>
              </a:rPr>
              <a:t>Add Column </a:t>
            </a:r>
            <a:r>
              <a:rPr lang="en-US" sz="1600" dirty="0">
                <a:latin typeface="Calibri" panose="020F0502020204030204" charset="0"/>
                <a:cs typeface="Calibri" panose="020F0502020204030204" charset="0"/>
              </a:rPr>
              <a:t>ribbon, Conditional Columns let you create columns based on certain conditions met by existing columns</a:t>
            </a:r>
            <a:endParaRPr lang="en-US" sz="1600" dirty="0">
              <a:latin typeface="Calibri" panose="020F0502020204030204" charset="0"/>
              <a:cs typeface="Calibri" panose="020F0502020204030204" charset="0"/>
            </a:endParaRPr>
          </a:p>
          <a:p>
            <a:pPr marL="285750" indent="-285750">
              <a:buFont typeface="Wingdings" panose="05000000000000000000" pitchFamily="2" charset="2"/>
              <a:buChar char="§"/>
            </a:pPr>
            <a:r>
              <a:rPr lang="en-US" sz="1600" dirty="0">
                <a:latin typeface="Calibri" panose="020F0502020204030204" charset="0"/>
                <a:cs typeface="Calibri" panose="020F0502020204030204" charset="0"/>
              </a:rPr>
              <a:t>Similar to creating a new column in Excel with an IF statement:</a:t>
            </a:r>
            <a:endParaRPr lang="en-US" sz="1600" dirty="0">
              <a:latin typeface="Calibri" panose="020F0502020204030204" charset="0"/>
              <a:cs typeface="Calibri" panose="020F0502020204030204" charset="0"/>
            </a:endParaRPr>
          </a:p>
          <a:p>
            <a:pPr marL="782320" lvl="1" indent="-285750">
              <a:buFont typeface="Wingdings" panose="05000000000000000000" pitchFamily="2" charset="2"/>
              <a:buChar char="§"/>
            </a:pPr>
            <a:r>
              <a:rPr lang="en-US" sz="1400" dirty="0">
                <a:latin typeface="Calibri" panose="020F0502020204030204" charset="0"/>
                <a:cs typeface="Calibri" panose="020F0502020204030204" charset="0"/>
              </a:rPr>
              <a:t>If Column A equals Apple or Orange, I want the new value in Column B to be Fruit, otherwise Vegetable. </a:t>
            </a:r>
            <a:endParaRPr lang="en-US" sz="1400" dirty="0">
              <a:latin typeface="Calibri" panose="020F0502020204030204" charset="0"/>
              <a:cs typeface="Calibri" panose="020F0502020204030204" charset="0"/>
            </a:endParaRPr>
          </a:p>
        </p:txBody>
      </p:sp>
      <p:grpSp>
        <p:nvGrpSpPr>
          <p:cNvPr id="11" name="Group 10"/>
          <p:cNvGrpSpPr/>
          <p:nvPr/>
        </p:nvGrpSpPr>
        <p:grpSpPr>
          <a:xfrm>
            <a:off x="1097986" y="2150501"/>
            <a:ext cx="7743988" cy="3716842"/>
            <a:chOff x="890124" y="2311560"/>
            <a:chExt cx="8298281" cy="4077449"/>
          </a:xfrm>
        </p:grpSpPr>
        <p:pic>
          <p:nvPicPr>
            <p:cNvPr id="12" name="Picture 11"/>
            <p:cNvPicPr>
              <a:picLocks noChangeAspect="1"/>
            </p:cNvPicPr>
            <p:nvPr/>
          </p:nvPicPr>
          <p:blipFill>
            <a:blip r:embed="rId2"/>
            <a:stretch>
              <a:fillRect/>
            </a:stretch>
          </p:blipFill>
          <p:spPr>
            <a:xfrm>
              <a:off x="890124" y="2311560"/>
              <a:ext cx="8298281" cy="4077449"/>
            </a:xfrm>
            <a:prstGeom prst="rect">
              <a:avLst/>
            </a:prstGeom>
          </p:spPr>
        </p:pic>
        <p:sp>
          <p:nvSpPr>
            <p:cNvPr id="13" name="Speech Bubble: Rectangle with Corners Rounded 12"/>
            <p:cNvSpPr/>
            <p:nvPr/>
          </p:nvSpPr>
          <p:spPr>
            <a:xfrm>
              <a:off x="2991239" y="3120147"/>
              <a:ext cx="1821922" cy="282102"/>
            </a:xfrm>
            <a:prstGeom prst="wedgeRoundRectCallout">
              <a:avLst>
                <a:gd name="adj1" fmla="val -62662"/>
                <a:gd name="adj2" fmla="val 39308"/>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a meaningful name</a:t>
              </a:r>
              <a:endParaRPr lang="en-US" sz="1200"/>
            </a:p>
          </p:txBody>
        </p:sp>
        <p:sp>
          <p:nvSpPr>
            <p:cNvPr id="14" name="Speech Bubble: Rectangle with Corners Rounded 13"/>
            <p:cNvSpPr/>
            <p:nvPr/>
          </p:nvSpPr>
          <p:spPr>
            <a:xfrm>
              <a:off x="4518587" y="4497052"/>
              <a:ext cx="3047821" cy="282102"/>
            </a:xfrm>
            <a:prstGeom prst="wedgeRoundRectCallout">
              <a:avLst>
                <a:gd name="adj1" fmla="val -56068"/>
                <a:gd name="adj2" fmla="val -21245"/>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Could be any column, value or parameter</a:t>
              </a:r>
              <a:endParaRPr lang="en-US" sz="1200"/>
            </a:p>
          </p:txBody>
        </p:sp>
        <p:sp>
          <p:nvSpPr>
            <p:cNvPr id="15" name="Speech Bubble: Rectangle with Corners Rounded 14"/>
            <p:cNvSpPr/>
            <p:nvPr/>
          </p:nvSpPr>
          <p:spPr>
            <a:xfrm>
              <a:off x="1939737" y="4861042"/>
              <a:ext cx="1676205" cy="282102"/>
            </a:xfrm>
            <a:prstGeom prst="wedgeRoundRectCallout">
              <a:avLst>
                <a:gd name="adj1" fmla="val -62662"/>
                <a:gd name="adj2" fmla="val -24807"/>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more conditions</a:t>
              </a:r>
              <a:endParaRPr lang="en-US" sz="1200"/>
            </a:p>
          </p:txBody>
        </p:sp>
        <p:sp>
          <p:nvSpPr>
            <p:cNvPr id="16" name="Speech Bubble: Rectangle with Corners Rounded 15"/>
            <p:cNvSpPr/>
            <p:nvPr/>
          </p:nvSpPr>
          <p:spPr>
            <a:xfrm>
              <a:off x="7767376" y="4779154"/>
              <a:ext cx="1267934" cy="282102"/>
            </a:xfrm>
            <a:prstGeom prst="wedgeRoundRectCallout">
              <a:avLst>
                <a:gd name="adj1" fmla="val 19083"/>
                <a:gd name="adj2" fmla="val -120980"/>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Sort conditions</a:t>
              </a:r>
              <a:endParaRPr lang="en-US" sz="1200"/>
            </a:p>
          </p:txBody>
        </p:sp>
        <p:sp>
          <p:nvSpPr>
            <p:cNvPr id="17" name="Speech Bubble: Rectangle with Corners Rounded 16"/>
            <p:cNvSpPr/>
            <p:nvPr/>
          </p:nvSpPr>
          <p:spPr>
            <a:xfrm>
              <a:off x="3149507" y="5483974"/>
              <a:ext cx="1238452" cy="282102"/>
            </a:xfrm>
            <a:prstGeom prst="wedgeRoundRectCallout">
              <a:avLst>
                <a:gd name="adj1" fmla="val -64993"/>
                <a:gd name="adj2" fmla="val -24807"/>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Else Clause</a:t>
              </a:r>
              <a:endParaRPr lang="en-US" sz="1200"/>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23802" y="231676"/>
            <a:ext cx="7270912"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Basic Transformation: Replace Values</a:t>
            </a:r>
            <a:endParaRPr lang="en-US" b="0" spc="-10">
              <a:latin typeface="Calibri" panose="020F0502020204030204"/>
              <a:cs typeface="Calibri" panose="020F0502020204030204"/>
            </a:endParaRPr>
          </a:p>
        </p:txBody>
      </p:sp>
      <p:grpSp>
        <p:nvGrpSpPr>
          <p:cNvPr id="9" name="Group 8"/>
          <p:cNvGrpSpPr/>
          <p:nvPr/>
        </p:nvGrpSpPr>
        <p:grpSpPr>
          <a:xfrm>
            <a:off x="4940482" y="1248353"/>
            <a:ext cx="4675049" cy="1176448"/>
            <a:chOff x="3309937" y="3208275"/>
            <a:chExt cx="3438525" cy="892237"/>
          </a:xfrm>
        </p:grpSpPr>
        <p:pic>
          <p:nvPicPr>
            <p:cNvPr id="10" name="Picture 9"/>
            <p:cNvPicPr>
              <a:picLocks noChangeAspect="1"/>
            </p:cNvPicPr>
            <p:nvPr/>
          </p:nvPicPr>
          <p:blipFill>
            <a:blip r:embed="rId1"/>
            <a:stretch>
              <a:fillRect/>
            </a:stretch>
          </p:blipFill>
          <p:spPr>
            <a:xfrm>
              <a:off x="3309937" y="3214687"/>
              <a:ext cx="3438525" cy="885825"/>
            </a:xfrm>
            <a:prstGeom prst="rect">
              <a:avLst/>
            </a:prstGeom>
          </p:spPr>
        </p:pic>
        <p:sp>
          <p:nvSpPr>
            <p:cNvPr id="11" name="Rectangle 10"/>
            <p:cNvSpPr/>
            <p:nvPr/>
          </p:nvSpPr>
          <p:spPr>
            <a:xfrm>
              <a:off x="4355961" y="3208275"/>
              <a:ext cx="1142999" cy="268080"/>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767361" y="1182276"/>
            <a:ext cx="4173121" cy="3824124"/>
          </a:xfrm>
          <a:prstGeom prst="rect">
            <a:avLst/>
          </a:prstGeom>
        </p:spPr>
        <p:txBody>
          <a:bodyPr wrap="square">
            <a:spAutoFit/>
          </a:bodyPr>
          <a:lstStyle/>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Available in </a:t>
            </a:r>
            <a:r>
              <a:rPr lang="en-US" sz="1800" b="1" dirty="0">
                <a:latin typeface="Calibri" panose="020F0502020204030204" charset="0"/>
                <a:cs typeface="Calibri" panose="020F0502020204030204" charset="0"/>
              </a:rPr>
              <a:t>Transform </a:t>
            </a:r>
            <a:r>
              <a:rPr lang="en-US" sz="1800" dirty="0">
                <a:latin typeface="Calibri" panose="020F0502020204030204" charset="0"/>
                <a:cs typeface="Calibri" panose="020F0502020204030204" charset="0"/>
              </a:rPr>
              <a:t>ribbon and</a:t>
            </a: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partially in </a:t>
            </a:r>
            <a:r>
              <a:rPr lang="en-US" sz="1800" b="1" dirty="0">
                <a:latin typeface="Calibri" panose="020F0502020204030204" charset="0"/>
                <a:cs typeface="Calibri" panose="020F0502020204030204" charset="0"/>
              </a:rPr>
              <a:t>Home</a:t>
            </a:r>
            <a:r>
              <a:rPr lang="en-US" sz="1800" dirty="0">
                <a:latin typeface="Calibri" panose="020F0502020204030204" charset="0"/>
                <a:cs typeface="Calibri" panose="020F0502020204030204" charset="0"/>
              </a:rPr>
              <a:t> ribbon</a:t>
            </a: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Replace all instances of a value within a column</a:t>
            </a: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r>
              <a:rPr lang="en-US" sz="1800" b="1" dirty="0">
                <a:latin typeface="Calibri" panose="020F0502020204030204" charset="0"/>
                <a:cs typeface="Calibri" panose="020F0502020204030204" charset="0"/>
              </a:rPr>
              <a:t>Replace Values</a:t>
            </a:r>
            <a:r>
              <a:rPr lang="en-US" sz="1800" dirty="0">
                <a:latin typeface="Calibri" panose="020F0502020204030204" charset="0"/>
                <a:cs typeface="Calibri" panose="020F0502020204030204" charset="0"/>
              </a:rPr>
              <a:t>:</a:t>
            </a:r>
            <a:endParaRPr lang="en-US" sz="1800" dirty="0">
              <a:latin typeface="Calibri" panose="020F0502020204030204" charset="0"/>
              <a:cs typeface="Calibri" panose="020F0502020204030204" charset="0"/>
            </a:endParaRPr>
          </a:p>
          <a:p>
            <a:pPr marL="782320" lvl="1" indent="-285750">
              <a:spcBef>
                <a:spcPts val="600"/>
              </a:spcBef>
              <a:buFont typeface="Wingdings" panose="05000000000000000000" pitchFamily="2" charset="2"/>
              <a:buChar char="§"/>
            </a:pPr>
            <a:r>
              <a:rPr lang="en-US" sz="1800" dirty="0">
                <a:latin typeface="Calibri" panose="020F0502020204030204" charset="0"/>
                <a:cs typeface="Calibri" panose="020F0502020204030204" charset="0"/>
              </a:rPr>
              <a:t>Replace Values</a:t>
            </a:r>
            <a:endParaRPr lang="en-US" sz="1800" dirty="0">
              <a:latin typeface="Calibri" panose="020F0502020204030204" charset="0"/>
              <a:cs typeface="Calibri" panose="020F0502020204030204" charset="0"/>
            </a:endParaRPr>
          </a:p>
          <a:p>
            <a:pPr marL="782320" lvl="1" indent="-285750">
              <a:spcBef>
                <a:spcPts val="600"/>
              </a:spcBef>
              <a:buFont typeface="Wingdings" panose="05000000000000000000" pitchFamily="2" charset="2"/>
              <a:buChar char="§"/>
            </a:pPr>
            <a:r>
              <a:rPr lang="en-US" sz="1800" dirty="0">
                <a:latin typeface="Calibri" panose="020F0502020204030204" charset="0"/>
                <a:cs typeface="Calibri" panose="020F0502020204030204" charset="0"/>
              </a:rPr>
              <a:t>Replace Errors</a:t>
            </a:r>
            <a:endParaRPr lang="en-US" sz="1800" dirty="0">
              <a:latin typeface="Calibri" panose="020F0502020204030204" charset="0"/>
              <a:cs typeface="Calibri" panose="020F0502020204030204" charset="0"/>
            </a:endParaRPr>
          </a:p>
          <a:p>
            <a:pPr marL="782320" lvl="1" indent="-285750">
              <a:spcBef>
                <a:spcPts val="600"/>
              </a:spcBef>
              <a:buFont typeface="Wingdings" panose="05000000000000000000" pitchFamily="2" charset="2"/>
              <a:buChar char="§"/>
            </a:pPr>
            <a:endParaRPr lang="en-US" sz="1800" dirty="0">
              <a:latin typeface="Calibri" panose="020F0502020204030204" charset="0"/>
              <a:cs typeface="Calibri" panose="020F0502020204030204" charset="0"/>
            </a:endParaRPr>
          </a:p>
          <a:p>
            <a:pPr marL="285750" indent="-285750">
              <a:spcBef>
                <a:spcPts val="600"/>
              </a:spcBef>
              <a:buFont typeface="Wingdings" panose="05000000000000000000" pitchFamily="2" charset="2"/>
              <a:buChar char="§"/>
            </a:pP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endParaRPr lang="en-US" sz="1800" dirty="0">
              <a:latin typeface="Calibri" panose="020F0502020204030204" charset="0"/>
              <a:cs typeface="Calibri" panose="020F0502020204030204" charset="0"/>
            </a:endParaRPr>
          </a:p>
        </p:txBody>
      </p:sp>
      <p:grpSp>
        <p:nvGrpSpPr>
          <p:cNvPr id="13" name="Group 12"/>
          <p:cNvGrpSpPr/>
          <p:nvPr/>
        </p:nvGrpSpPr>
        <p:grpSpPr>
          <a:xfrm>
            <a:off x="3405309" y="3159940"/>
            <a:ext cx="6210222" cy="2149339"/>
            <a:chOff x="1784956" y="3676200"/>
            <a:chExt cx="6677025" cy="2505075"/>
          </a:xfrm>
        </p:grpSpPr>
        <p:pic>
          <p:nvPicPr>
            <p:cNvPr id="14" name="Picture 13"/>
            <p:cNvPicPr>
              <a:picLocks noChangeAspect="1"/>
            </p:cNvPicPr>
            <p:nvPr/>
          </p:nvPicPr>
          <p:blipFill>
            <a:blip r:embed="rId2"/>
            <a:stretch>
              <a:fillRect/>
            </a:stretch>
          </p:blipFill>
          <p:spPr>
            <a:xfrm>
              <a:off x="1784956" y="3676200"/>
              <a:ext cx="6677025" cy="2505075"/>
            </a:xfrm>
            <a:prstGeom prst="rect">
              <a:avLst/>
            </a:prstGeom>
          </p:spPr>
        </p:pic>
        <p:sp>
          <p:nvSpPr>
            <p:cNvPr id="15" name="Speech Bubble: Rectangle with Corners Rounded 14"/>
            <p:cNvSpPr/>
            <p:nvPr/>
          </p:nvSpPr>
          <p:spPr>
            <a:xfrm>
              <a:off x="4759748" y="4637448"/>
              <a:ext cx="2655935" cy="282102"/>
            </a:xfrm>
            <a:prstGeom prst="wedgeRoundRectCallout">
              <a:avLst>
                <a:gd name="adj1" fmla="val -62662"/>
                <a:gd name="adj2" fmla="val 39308"/>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Could be any value or parameter</a:t>
              </a:r>
              <a:endParaRPr lang="en-US" sz="1200"/>
            </a:p>
          </p:txBody>
        </p:sp>
        <p:sp>
          <p:nvSpPr>
            <p:cNvPr id="16" name="Speech Bubble: Rectangle with Corners Rounded 15"/>
            <p:cNvSpPr/>
            <p:nvPr/>
          </p:nvSpPr>
          <p:spPr>
            <a:xfrm>
              <a:off x="4759748" y="5038589"/>
              <a:ext cx="2655935" cy="282102"/>
            </a:xfrm>
            <a:prstGeom prst="wedgeRoundRectCallout">
              <a:avLst>
                <a:gd name="adj1" fmla="val -62662"/>
                <a:gd name="adj2" fmla="val 39308"/>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Could be any value or parameter</a:t>
              </a:r>
              <a:endParaRPr lang="en-US" sz="1200"/>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23802" y="231676"/>
            <a:ext cx="5216824"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Number Transformation</a:t>
            </a:r>
            <a:endParaRPr lang="en-US" b="0" spc="-10">
              <a:latin typeface="Calibri" panose="020F0502020204030204"/>
              <a:cs typeface="Calibri" panose="020F0502020204030204"/>
            </a:endParaRPr>
          </a:p>
        </p:txBody>
      </p:sp>
      <p:sp>
        <p:nvSpPr>
          <p:cNvPr id="18" name="Rectangle 17"/>
          <p:cNvSpPr/>
          <p:nvPr/>
        </p:nvSpPr>
        <p:spPr>
          <a:xfrm>
            <a:off x="708569" y="831787"/>
            <a:ext cx="8745070" cy="5216813"/>
          </a:xfrm>
          <a:prstGeom prst="rect">
            <a:avLst/>
          </a:prstGeom>
        </p:spPr>
        <p:txBody>
          <a:bodyPr wrap="square">
            <a:spAutoFit/>
          </a:bodyPr>
          <a:lstStyle/>
          <a:p>
            <a:pPr marL="342900" indent="-342900">
              <a:lnSpc>
                <a:spcPct val="100000"/>
              </a:lnSpc>
              <a:spcBef>
                <a:spcPts val="600"/>
              </a:spcBef>
              <a:spcAft>
                <a:spcPts val="1200"/>
              </a:spcAft>
              <a:buFont typeface="Wingdings" panose="05000000000000000000" pitchFamily="2" charset="2"/>
              <a:buChar char="§"/>
            </a:pPr>
            <a:r>
              <a:rPr lang="en-US" sz="1800">
                <a:latin typeface="Calibri" panose="020F0502020204030204" charset="0"/>
                <a:cs typeface="Calibri" panose="020F0502020204030204" charset="0"/>
              </a:rPr>
              <a:t>Number columns can be transformed from</a:t>
            </a:r>
            <a:br>
              <a:rPr lang="en-US" sz="1800">
                <a:latin typeface="Calibri" panose="020F0502020204030204" charset="0"/>
                <a:cs typeface="Calibri" panose="020F0502020204030204" charset="0"/>
              </a:rPr>
            </a:br>
            <a:r>
              <a:rPr lang="en-US" sz="1800">
                <a:latin typeface="Calibri" panose="020F0502020204030204" charset="0"/>
                <a:cs typeface="Calibri" panose="020F0502020204030204" charset="0"/>
              </a:rPr>
              <a:t>Transform ribbon or new columns could be added</a:t>
            </a:r>
            <a:br>
              <a:rPr lang="en-US" sz="1800">
                <a:latin typeface="Calibri" panose="020F0502020204030204" charset="0"/>
                <a:cs typeface="Calibri" panose="020F0502020204030204" charset="0"/>
              </a:rPr>
            </a:br>
            <a:r>
              <a:rPr lang="en-US" sz="1800">
                <a:latin typeface="Calibri" panose="020F0502020204030204" charset="0"/>
                <a:cs typeface="Calibri" panose="020F0502020204030204" charset="0"/>
              </a:rPr>
              <a:t>from Add Column ribbon</a:t>
            </a:r>
            <a:endParaRPr lang="en-US" sz="1800">
              <a:latin typeface="Calibri" panose="020F0502020204030204" charset="0"/>
              <a:cs typeface="Calibri" panose="020F0502020204030204" charset="0"/>
            </a:endParaRPr>
          </a:p>
          <a:p>
            <a:pPr marL="342900" indent="-342900">
              <a:lnSpc>
                <a:spcPct val="100000"/>
              </a:lnSpc>
              <a:spcBef>
                <a:spcPts val="6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r>
              <a:rPr lang="en-US" sz="1800">
                <a:latin typeface="Calibri" panose="020F0502020204030204" charset="0"/>
                <a:cs typeface="Calibri" panose="020F0502020204030204" charset="0"/>
              </a:rPr>
              <a:t>Statistics behaves different than the others because transforms the whole column into a single aggregated value</a:t>
            </a:r>
            <a:endParaRPr lang="en-US" sz="1800">
              <a:latin typeface="Calibri" panose="020F0502020204030204" charset="0"/>
              <a:cs typeface="Calibri" panose="020F0502020204030204" charset="0"/>
            </a:endParaRPr>
          </a:p>
        </p:txBody>
      </p:sp>
      <p:grpSp>
        <p:nvGrpSpPr>
          <p:cNvPr id="19" name="Group 18"/>
          <p:cNvGrpSpPr/>
          <p:nvPr/>
        </p:nvGrpSpPr>
        <p:grpSpPr>
          <a:xfrm>
            <a:off x="6683545" y="831787"/>
            <a:ext cx="2552700" cy="885825"/>
            <a:chOff x="7077611" y="2541120"/>
            <a:chExt cx="2552700" cy="885825"/>
          </a:xfrm>
        </p:grpSpPr>
        <p:pic>
          <p:nvPicPr>
            <p:cNvPr id="20" name="Picture 19"/>
            <p:cNvPicPr>
              <a:picLocks noChangeAspect="1"/>
            </p:cNvPicPr>
            <p:nvPr/>
          </p:nvPicPr>
          <p:blipFill>
            <a:blip r:embed="rId1"/>
            <a:stretch>
              <a:fillRect/>
            </a:stretch>
          </p:blipFill>
          <p:spPr>
            <a:xfrm>
              <a:off x="7077611" y="2541120"/>
              <a:ext cx="2552700" cy="885825"/>
            </a:xfrm>
            <a:prstGeom prst="rect">
              <a:avLst/>
            </a:prstGeom>
          </p:spPr>
        </p:pic>
        <p:sp>
          <p:nvSpPr>
            <p:cNvPr id="21" name="Rectangle 20"/>
            <p:cNvSpPr/>
            <p:nvPr/>
          </p:nvSpPr>
          <p:spPr>
            <a:xfrm>
              <a:off x="7077611" y="2541120"/>
              <a:ext cx="2552700" cy="865651"/>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2" name="Diagram 21"/>
          <p:cNvGraphicFramePr/>
          <p:nvPr/>
        </p:nvGraphicFramePr>
        <p:xfrm>
          <a:off x="925963" y="1572667"/>
          <a:ext cx="8310282" cy="38207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326" y="1749717"/>
            <a:ext cx="425823" cy="601679"/>
          </a:xfrm>
          <a:prstGeom prst="roundRect">
            <a:avLst>
              <a:gd name="adj" fmla="val 16667"/>
            </a:avLst>
          </a:prstGeom>
          <a:ln>
            <a:noFill/>
          </a:ln>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24"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9585" y="1757567"/>
            <a:ext cx="425823" cy="601679"/>
          </a:xfrm>
          <a:prstGeom prst="roundRect">
            <a:avLst>
              <a:gd name="adj" fmla="val 16667"/>
            </a:avLst>
          </a:prstGeom>
          <a:ln>
            <a:noFill/>
          </a:ln>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25"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1844" y="1749716"/>
            <a:ext cx="425823" cy="601679"/>
          </a:xfrm>
          <a:prstGeom prst="roundRect">
            <a:avLst>
              <a:gd name="adj" fmla="val 16667"/>
            </a:avLst>
          </a:prstGeom>
          <a:ln>
            <a:noFill/>
          </a:ln>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26"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4103" y="1757567"/>
            <a:ext cx="425823" cy="601679"/>
          </a:xfrm>
          <a:prstGeom prst="roundRect">
            <a:avLst>
              <a:gd name="adj" fmla="val 16667"/>
            </a:avLst>
          </a:prstGeom>
          <a:ln>
            <a:noFill/>
          </a:ln>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27"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2913" y="1757567"/>
            <a:ext cx="425823" cy="601679"/>
          </a:xfrm>
          <a:prstGeom prst="roundRect">
            <a:avLst>
              <a:gd name="adj" fmla="val 16667"/>
            </a:avLst>
          </a:prstGeom>
          <a:ln>
            <a:noFill/>
          </a:ln>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23802" y="231676"/>
            <a:ext cx="5216824"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Text Transformation</a:t>
            </a:r>
            <a:endParaRPr lang="en-US" b="0" spc="-10">
              <a:latin typeface="Calibri" panose="020F0502020204030204"/>
              <a:cs typeface="Calibri" panose="020F0502020204030204"/>
            </a:endParaRPr>
          </a:p>
        </p:txBody>
      </p:sp>
      <p:sp>
        <p:nvSpPr>
          <p:cNvPr id="29" name="Rectangle 28"/>
          <p:cNvSpPr/>
          <p:nvPr/>
        </p:nvSpPr>
        <p:spPr>
          <a:xfrm>
            <a:off x="649652" y="963518"/>
            <a:ext cx="6167928" cy="1418337"/>
          </a:xfrm>
          <a:prstGeom prst="rect">
            <a:avLst/>
          </a:prstGeom>
        </p:spPr>
        <p:txBody>
          <a:bodyPr wrap="square">
            <a:spAutoFit/>
          </a:bodyPr>
          <a:lstStyle/>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Text transformations are the most </a:t>
            </a:r>
            <a:r>
              <a:rPr lang="en-US" sz="1800" dirty="0">
                <a:solidFill>
                  <a:srgbClr val="0070C0"/>
                </a:solidFill>
                <a:latin typeface="Calibri" panose="020F0502020204030204" charset="0"/>
                <a:cs typeface="Calibri" panose="020F0502020204030204" charset="0"/>
              </a:rPr>
              <a:t>common</a:t>
            </a:r>
            <a:r>
              <a:rPr lang="en-US" sz="1800" dirty="0">
                <a:latin typeface="Calibri" panose="020F0502020204030204" charset="0"/>
                <a:cs typeface="Calibri" panose="020F0502020204030204" charset="0"/>
              </a:rPr>
              <a:t> ones as</a:t>
            </a: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text is likely to have more quality issues than numbers</a:t>
            </a:r>
            <a:endParaRPr lang="en-US" sz="1800" dirty="0">
              <a:latin typeface="Calibri" panose="020F0502020204030204" charset="0"/>
              <a:cs typeface="Calibri" panose="020F0502020204030204" charset="0"/>
            </a:endParaRPr>
          </a:p>
          <a:p>
            <a:pPr marL="285750" indent="-285750">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These functions are available in both </a:t>
            </a:r>
            <a:r>
              <a:rPr lang="en-US" sz="1800" dirty="0">
                <a:solidFill>
                  <a:srgbClr val="0070C0"/>
                </a:solidFill>
                <a:latin typeface="Calibri" panose="020F0502020204030204" charset="0"/>
                <a:cs typeface="Calibri" panose="020F0502020204030204" charset="0"/>
              </a:rPr>
              <a:t>Transform</a:t>
            </a:r>
            <a:r>
              <a:rPr lang="en-US" sz="1800" dirty="0">
                <a:latin typeface="Calibri" panose="020F0502020204030204" charset="0"/>
                <a:cs typeface="Calibri" panose="020F0502020204030204" charset="0"/>
              </a:rPr>
              <a:t> and </a:t>
            </a:r>
            <a:r>
              <a:rPr lang="en-US" sz="1800" dirty="0">
                <a:solidFill>
                  <a:srgbClr val="0070C0"/>
                </a:solidFill>
                <a:latin typeface="Calibri" panose="020F0502020204030204" charset="0"/>
                <a:cs typeface="Calibri" panose="020F0502020204030204" charset="0"/>
              </a:rPr>
              <a:t>Add Column </a:t>
            </a:r>
            <a:r>
              <a:rPr lang="en-US" sz="1800" dirty="0">
                <a:latin typeface="Calibri" panose="020F0502020204030204" charset="0"/>
                <a:cs typeface="Calibri" panose="020F0502020204030204" charset="0"/>
              </a:rPr>
              <a:t>ribbons</a:t>
            </a:r>
            <a:endParaRPr lang="en-US" sz="1800" dirty="0">
              <a:latin typeface="Calibri" panose="020F0502020204030204" charset="0"/>
              <a:cs typeface="Calibri" panose="020F0502020204030204" charset="0"/>
            </a:endParaRPr>
          </a:p>
        </p:txBody>
      </p:sp>
      <p:grpSp>
        <p:nvGrpSpPr>
          <p:cNvPr id="30" name="Group 29"/>
          <p:cNvGrpSpPr/>
          <p:nvPr/>
        </p:nvGrpSpPr>
        <p:grpSpPr>
          <a:xfrm>
            <a:off x="7699410" y="821341"/>
            <a:ext cx="2047876" cy="885825"/>
            <a:chOff x="7368127" y="1194312"/>
            <a:chExt cx="2047876" cy="885825"/>
          </a:xfrm>
        </p:grpSpPr>
        <p:pic>
          <p:nvPicPr>
            <p:cNvPr id="31" name="Picture 30"/>
            <p:cNvPicPr>
              <a:picLocks noChangeAspect="1"/>
            </p:cNvPicPr>
            <p:nvPr/>
          </p:nvPicPr>
          <p:blipFill>
            <a:blip r:embed="rId1"/>
            <a:stretch>
              <a:fillRect/>
            </a:stretch>
          </p:blipFill>
          <p:spPr>
            <a:xfrm>
              <a:off x="7368128" y="1194312"/>
              <a:ext cx="2047875" cy="885825"/>
            </a:xfrm>
            <a:prstGeom prst="rect">
              <a:avLst/>
            </a:prstGeom>
          </p:spPr>
        </p:pic>
        <p:sp>
          <p:nvSpPr>
            <p:cNvPr id="32" name="Rectangle 31"/>
            <p:cNvSpPr/>
            <p:nvPr/>
          </p:nvSpPr>
          <p:spPr>
            <a:xfrm>
              <a:off x="7368127" y="1214486"/>
              <a:ext cx="2047875" cy="865651"/>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3" name="Diagram 32"/>
          <p:cNvGraphicFramePr/>
          <p:nvPr/>
        </p:nvGraphicFramePr>
        <p:xfrm>
          <a:off x="1546769" y="2381855"/>
          <a:ext cx="7068670" cy="38207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4" name="Picture 2" descr="Image result for Text  icon"/>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0626" y="2598142"/>
            <a:ext cx="358588" cy="35858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Image result for Text  icon"/>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03723" y="2598142"/>
            <a:ext cx="358588" cy="35858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Text  icon"/>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29474" y="2598142"/>
            <a:ext cx="358588" cy="35858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Text  icon"/>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55225" y="2598142"/>
            <a:ext cx="358588" cy="3585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What is Power BI</a:t>
            </a:r>
            <a:endParaRPr lang="en-GB" altLang="en-US"/>
          </a:p>
        </p:txBody>
      </p:sp>
      <p:sp>
        <p:nvSpPr>
          <p:cNvPr id="3" name="Content Placeholder 2"/>
          <p:cNvSpPr>
            <a:spLocks noGrp="1"/>
          </p:cNvSpPr>
          <p:nvPr>
            <p:ph idx="1"/>
          </p:nvPr>
        </p:nvSpPr>
        <p:spPr/>
        <p:txBody>
          <a:bodyPr>
            <a:normAutofit lnSpcReduction="10000"/>
          </a:bodyPr>
          <a:p>
            <a:r>
              <a:rPr lang="en-US" altLang="en-GB"/>
              <a:t>Power BI is the collection of software apps, services, and connectors that turn the raw data into meaningful, immersive, and interactive insights. </a:t>
            </a:r>
            <a:endParaRPr lang="en-US" altLang="en-GB"/>
          </a:p>
          <a:p>
            <a:endParaRPr lang="en-US" altLang="en-GB"/>
          </a:p>
          <a:p>
            <a:r>
              <a:rPr lang="en-US" altLang="en-GB"/>
              <a:t>It was developed by Microsoft and is very versatile to use. It can accept input from Excel sheets, databases, or even cloud storage. You can connect the data sources, derive insights, and share them with others. Power BI is the most popular business intelligence tool out there, but why? let’s discuss why is Power BI in demand and what makes it different from other tools.</a:t>
            </a:r>
            <a:endParaRPr lang="en-US" altLang="en-GB"/>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23801" y="231676"/>
            <a:ext cx="8039537"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Date &amp; Time Transformation</a:t>
            </a:r>
            <a:endParaRPr lang="en-US" b="0" spc="-10">
              <a:latin typeface="Calibri" panose="020F0502020204030204"/>
              <a:cs typeface="Calibri" panose="020F0502020204030204"/>
            </a:endParaRPr>
          </a:p>
        </p:txBody>
      </p:sp>
      <p:graphicFrame>
        <p:nvGraphicFramePr>
          <p:cNvPr id="18" name="Diagram 17"/>
          <p:cNvGraphicFramePr/>
          <p:nvPr/>
        </p:nvGraphicFramePr>
        <p:xfrm>
          <a:off x="2213973" y="1661836"/>
          <a:ext cx="5683461" cy="382070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0" name="Rectangle 19"/>
          <p:cNvSpPr/>
          <p:nvPr/>
        </p:nvSpPr>
        <p:spPr>
          <a:xfrm>
            <a:off x="779539" y="963518"/>
            <a:ext cx="6306671" cy="646331"/>
          </a:xfrm>
          <a:prstGeom prst="rect">
            <a:avLst/>
          </a:prstGeom>
        </p:spPr>
        <p:txBody>
          <a:bodyPr wrap="square">
            <a:spAutoFit/>
          </a:bodyPr>
          <a:lstStyle/>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Date transformations are also very </a:t>
            </a:r>
            <a:r>
              <a:rPr lang="en-US" sz="1800" b="1" dirty="0">
                <a:latin typeface="Calibri" panose="020F0502020204030204" charset="0"/>
                <a:cs typeface="Calibri" panose="020F0502020204030204" charset="0"/>
              </a:rPr>
              <a:t>common</a:t>
            </a:r>
            <a:r>
              <a:rPr lang="en-US" sz="1800" dirty="0">
                <a:latin typeface="Calibri" panose="020F0502020204030204" charset="0"/>
                <a:cs typeface="Calibri" panose="020F0502020204030204" charset="0"/>
              </a:rPr>
              <a:t> to change</a:t>
            </a: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formats or to calculate durations</a:t>
            </a:r>
            <a:endParaRPr lang="en-US" sz="1800" dirty="0">
              <a:latin typeface="Calibri" panose="020F0502020204030204" charset="0"/>
              <a:cs typeface="Calibri" panose="020F0502020204030204" charset="0"/>
            </a:endParaRPr>
          </a:p>
        </p:txBody>
      </p:sp>
      <p:pic>
        <p:nvPicPr>
          <p:cNvPr id="21" name="Picture 4" descr="Image result for date and time icon"/>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85798" y="2017874"/>
            <a:ext cx="401836" cy="40183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7349051" y="860240"/>
            <a:ext cx="1400175" cy="904875"/>
            <a:chOff x="8061176" y="1213361"/>
            <a:chExt cx="1400175" cy="904875"/>
          </a:xfrm>
        </p:grpSpPr>
        <p:pic>
          <p:nvPicPr>
            <p:cNvPr id="23" name="Picture 22"/>
            <p:cNvPicPr>
              <a:picLocks noChangeAspect="1"/>
            </p:cNvPicPr>
            <p:nvPr/>
          </p:nvPicPr>
          <p:blipFill>
            <a:blip r:embed="rId7"/>
            <a:stretch>
              <a:fillRect/>
            </a:stretch>
          </p:blipFill>
          <p:spPr>
            <a:xfrm>
              <a:off x="8061176" y="1213361"/>
              <a:ext cx="1400175" cy="904875"/>
            </a:xfrm>
            <a:prstGeom prst="rect">
              <a:avLst/>
            </a:prstGeom>
          </p:spPr>
        </p:pic>
        <p:sp>
          <p:nvSpPr>
            <p:cNvPr id="24" name="Rectangle 23"/>
            <p:cNvSpPr/>
            <p:nvPr/>
          </p:nvSpPr>
          <p:spPr>
            <a:xfrm>
              <a:off x="8061176" y="1214486"/>
              <a:ext cx="1354826" cy="865651"/>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4" descr="Image result for date and time icon"/>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40104" y="2017874"/>
            <a:ext cx="401836" cy="4018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date and time icon"/>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66127" y="2024709"/>
            <a:ext cx="401836" cy="4018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5307112" cy="464801"/>
          </a:xfrm>
        </p:spPr>
        <p:txBody>
          <a:bodyPr>
            <a:normAutofit fontScale="60000"/>
          </a:bodyPr>
          <a:p>
            <a:r>
              <a:rPr lang="en-US" sz="3600" b="0" spc="-5">
                <a:latin typeface="Calibri" panose="020F0502020204030204"/>
                <a:cs typeface="Calibri" panose="020F0502020204030204"/>
              </a:rPr>
              <a:t>ADDING</a:t>
            </a:r>
            <a:r>
              <a:rPr lang="en-US" sz="3600" b="0">
                <a:latin typeface="Calibri" panose="020F0502020204030204"/>
                <a:cs typeface="Calibri" panose="020F0502020204030204"/>
              </a:rPr>
              <a:t> </a:t>
            </a:r>
            <a:r>
              <a:rPr lang="en-US" sz="3600" b="0" spc="-5">
                <a:latin typeface="Calibri" panose="020F0502020204030204"/>
                <a:cs typeface="Calibri" panose="020F0502020204030204"/>
              </a:rPr>
              <a:t>INDEX </a:t>
            </a:r>
            <a:r>
              <a:rPr lang="en-US" sz="3600" b="0" spc="-20">
                <a:latin typeface="Calibri" panose="020F0502020204030204"/>
                <a:cs typeface="Calibri" panose="020F0502020204030204"/>
              </a:rPr>
              <a:t>COLUMNS</a:t>
            </a:r>
            <a:endParaRPr lang="en-US"/>
          </a:p>
        </p:txBody>
      </p:sp>
      <p:grpSp>
        <p:nvGrpSpPr>
          <p:cNvPr id="5" name="object 2"/>
          <p:cNvGrpSpPr/>
          <p:nvPr/>
        </p:nvGrpSpPr>
        <p:grpSpPr>
          <a:xfrm>
            <a:off x="4722849" y="2057402"/>
            <a:ext cx="6981825" cy="3791585"/>
            <a:chOff x="4722849" y="2428463"/>
            <a:chExt cx="6981825" cy="3791585"/>
          </a:xfrm>
        </p:grpSpPr>
        <p:pic>
          <p:nvPicPr>
            <p:cNvPr id="8" name="object 3"/>
            <p:cNvPicPr/>
            <p:nvPr/>
          </p:nvPicPr>
          <p:blipFill>
            <a:blip r:embed="rId1" cstate="print"/>
            <a:stretch>
              <a:fillRect/>
            </a:stretch>
          </p:blipFill>
          <p:spPr>
            <a:xfrm>
              <a:off x="4722849" y="2428463"/>
              <a:ext cx="6981497" cy="3791010"/>
            </a:xfrm>
            <a:prstGeom prst="rect">
              <a:avLst/>
            </a:prstGeom>
          </p:spPr>
        </p:pic>
        <p:pic>
          <p:nvPicPr>
            <p:cNvPr id="9" name="object 4"/>
            <p:cNvPicPr/>
            <p:nvPr/>
          </p:nvPicPr>
          <p:blipFill>
            <a:blip r:embed="rId2" cstate="print"/>
            <a:stretch>
              <a:fillRect/>
            </a:stretch>
          </p:blipFill>
          <p:spPr>
            <a:xfrm>
              <a:off x="4734306" y="2439924"/>
              <a:ext cx="6912102" cy="3721607"/>
            </a:xfrm>
            <a:prstGeom prst="rect">
              <a:avLst/>
            </a:prstGeom>
          </p:spPr>
        </p:pic>
      </p:grpSp>
      <p:grpSp>
        <p:nvGrpSpPr>
          <p:cNvPr id="10" name="object 5"/>
          <p:cNvGrpSpPr/>
          <p:nvPr/>
        </p:nvGrpSpPr>
        <p:grpSpPr>
          <a:xfrm>
            <a:off x="474720" y="936521"/>
            <a:ext cx="3907790" cy="1190625"/>
            <a:chOff x="474720" y="1307582"/>
            <a:chExt cx="3907790" cy="1190625"/>
          </a:xfrm>
        </p:grpSpPr>
        <p:pic>
          <p:nvPicPr>
            <p:cNvPr id="11" name="object 6"/>
            <p:cNvPicPr/>
            <p:nvPr/>
          </p:nvPicPr>
          <p:blipFill>
            <a:blip r:embed="rId3" cstate="print"/>
            <a:stretch>
              <a:fillRect/>
            </a:stretch>
          </p:blipFill>
          <p:spPr>
            <a:xfrm>
              <a:off x="474720" y="1307582"/>
              <a:ext cx="3907546" cy="1190287"/>
            </a:xfrm>
            <a:prstGeom prst="rect">
              <a:avLst/>
            </a:prstGeom>
          </p:spPr>
        </p:pic>
        <p:pic>
          <p:nvPicPr>
            <p:cNvPr id="12" name="object 7"/>
            <p:cNvPicPr/>
            <p:nvPr/>
          </p:nvPicPr>
          <p:blipFill>
            <a:blip r:embed="rId4" cstate="print"/>
            <a:stretch>
              <a:fillRect/>
            </a:stretch>
          </p:blipFill>
          <p:spPr>
            <a:xfrm>
              <a:off x="486155" y="1319022"/>
              <a:ext cx="3838194" cy="1120902"/>
            </a:xfrm>
            <a:prstGeom prst="rect">
              <a:avLst/>
            </a:prstGeom>
          </p:spPr>
        </p:pic>
        <p:pic>
          <p:nvPicPr>
            <p:cNvPr id="13" name="object 8"/>
            <p:cNvPicPr/>
            <p:nvPr/>
          </p:nvPicPr>
          <p:blipFill>
            <a:blip r:embed="rId5" cstate="print"/>
            <a:stretch>
              <a:fillRect/>
            </a:stretch>
          </p:blipFill>
          <p:spPr>
            <a:xfrm>
              <a:off x="1570481" y="1734337"/>
              <a:ext cx="1287018" cy="351256"/>
            </a:xfrm>
            <a:prstGeom prst="rect">
              <a:avLst/>
            </a:prstGeom>
          </p:spPr>
        </p:pic>
        <p:sp>
          <p:nvSpPr>
            <p:cNvPr id="14" name="object 9"/>
            <p:cNvSpPr/>
            <p:nvPr/>
          </p:nvSpPr>
          <p:spPr>
            <a:xfrm>
              <a:off x="1608201" y="1772031"/>
              <a:ext cx="1164590" cy="228600"/>
            </a:xfrm>
            <a:custGeom>
              <a:avLst/>
              <a:gdLst/>
              <a:ahLst/>
              <a:cxnLst/>
              <a:rect l="l" t="t" r="r" b="b"/>
              <a:pathLst>
                <a:path w="1164589" h="228600">
                  <a:moveTo>
                    <a:pt x="0" y="228600"/>
                  </a:moveTo>
                  <a:lnTo>
                    <a:pt x="1164336" y="228600"/>
                  </a:lnTo>
                  <a:lnTo>
                    <a:pt x="1164336" y="0"/>
                  </a:lnTo>
                  <a:lnTo>
                    <a:pt x="0" y="0"/>
                  </a:lnTo>
                  <a:lnTo>
                    <a:pt x="0" y="228600"/>
                  </a:lnTo>
                  <a:close/>
                </a:path>
              </a:pathLst>
            </a:custGeom>
            <a:ln w="25400">
              <a:solidFill>
                <a:srgbClr val="E6AE00"/>
              </a:solidFill>
            </a:ln>
          </p:spPr>
          <p:txBody>
            <a:bodyPr wrap="square" lIns="0" tIns="0" rIns="0" bIns="0" rtlCol="0"/>
            <a:p/>
          </p:txBody>
        </p:sp>
      </p:grpSp>
      <p:sp>
        <p:nvSpPr>
          <p:cNvPr id="15" name="object 13"/>
          <p:cNvSpPr txBox="1"/>
          <p:nvPr/>
        </p:nvSpPr>
        <p:spPr>
          <a:xfrm>
            <a:off x="640841" y="2726215"/>
            <a:ext cx="3507104" cy="2494915"/>
          </a:xfrm>
          <a:prstGeom prst="rect">
            <a:avLst/>
          </a:prstGeom>
        </p:spPr>
        <p:txBody>
          <a:bodyPr vert="horz" wrap="square" lIns="0" tIns="12700" rIns="0" bIns="0" rtlCol="0">
            <a:spAutoFit/>
          </a:bodyPr>
          <a:p>
            <a:pPr marL="12700" marR="41275">
              <a:lnSpc>
                <a:spcPct val="100000"/>
              </a:lnSpc>
              <a:spcBef>
                <a:spcPts val="100"/>
              </a:spcBef>
            </a:pPr>
            <a:r>
              <a:rPr sz="1800" b="1" spc="-10" dirty="0">
                <a:latin typeface="Calibri" panose="020F0502020204030204"/>
                <a:cs typeface="Calibri" panose="020F0502020204030204"/>
              </a:rPr>
              <a:t>Index </a:t>
            </a:r>
            <a:r>
              <a:rPr sz="1800" b="1" spc="-5" dirty="0">
                <a:latin typeface="Calibri" panose="020F0502020204030204"/>
                <a:cs typeface="Calibri" panose="020F0502020204030204"/>
              </a:rPr>
              <a:t>Columns </a:t>
            </a:r>
            <a:r>
              <a:rPr sz="1800" spc="-15" dirty="0">
                <a:latin typeface="Calibri" panose="020F0502020204030204"/>
                <a:cs typeface="Calibri" panose="020F0502020204030204"/>
              </a:rPr>
              <a:t>contain </a:t>
            </a:r>
            <a:r>
              <a:rPr sz="1800" dirty="0">
                <a:latin typeface="Calibri" panose="020F0502020204030204"/>
                <a:cs typeface="Calibri" panose="020F0502020204030204"/>
              </a:rPr>
              <a:t>a </a:t>
            </a:r>
            <a:r>
              <a:rPr sz="1800" spc="-5" dirty="0">
                <a:latin typeface="Calibri" panose="020F0502020204030204"/>
                <a:cs typeface="Calibri" panose="020F0502020204030204"/>
              </a:rPr>
              <a:t>list of </a:t>
            </a:r>
            <a:r>
              <a:rPr sz="1800" dirty="0">
                <a:latin typeface="Calibri" panose="020F0502020204030204"/>
                <a:cs typeface="Calibri" panose="020F0502020204030204"/>
              </a:rPr>
              <a:t> </a:t>
            </a:r>
            <a:r>
              <a:rPr sz="1800" spc="-5" dirty="0">
                <a:latin typeface="Calibri" panose="020F0502020204030204"/>
                <a:cs typeface="Calibri" panose="020F0502020204030204"/>
              </a:rPr>
              <a:t>sequential</a:t>
            </a:r>
            <a:r>
              <a:rPr sz="1800" dirty="0">
                <a:latin typeface="Calibri" panose="020F0502020204030204"/>
                <a:cs typeface="Calibri" panose="020F0502020204030204"/>
              </a:rPr>
              <a:t> </a:t>
            </a:r>
            <a:r>
              <a:rPr sz="1800" spc="-5" dirty="0">
                <a:latin typeface="Calibri" panose="020F0502020204030204"/>
                <a:cs typeface="Calibri" panose="020F0502020204030204"/>
              </a:rPr>
              <a:t>values</a:t>
            </a:r>
            <a:r>
              <a:rPr sz="1800" spc="-15" dirty="0">
                <a:latin typeface="Calibri" panose="020F0502020204030204"/>
                <a:cs typeface="Calibri" panose="020F0502020204030204"/>
              </a:rPr>
              <a:t> </a:t>
            </a:r>
            <a:r>
              <a:rPr sz="1800" spc="-5" dirty="0">
                <a:latin typeface="Calibri" panose="020F0502020204030204"/>
                <a:cs typeface="Calibri" panose="020F0502020204030204"/>
              </a:rPr>
              <a:t>that</a:t>
            </a:r>
            <a:r>
              <a:rPr sz="1800" spc="-10" dirty="0">
                <a:latin typeface="Calibri" panose="020F0502020204030204"/>
                <a:cs typeface="Calibri" panose="020F0502020204030204"/>
              </a:rPr>
              <a:t> </a:t>
            </a:r>
            <a:r>
              <a:rPr sz="1800" spc="-5" dirty="0">
                <a:latin typeface="Calibri" panose="020F0502020204030204"/>
                <a:cs typeface="Calibri" panose="020F0502020204030204"/>
              </a:rPr>
              <a:t>can</a:t>
            </a:r>
            <a:r>
              <a:rPr sz="1800" dirty="0">
                <a:latin typeface="Calibri" panose="020F0502020204030204"/>
                <a:cs typeface="Calibri" panose="020F0502020204030204"/>
              </a:rPr>
              <a:t> </a:t>
            </a:r>
            <a:r>
              <a:rPr sz="1800" spc="-5" dirty="0">
                <a:latin typeface="Calibri" panose="020F0502020204030204"/>
                <a:cs typeface="Calibri" panose="020F0502020204030204"/>
              </a:rPr>
              <a:t>be</a:t>
            </a:r>
            <a:r>
              <a:rPr sz="1800" dirty="0">
                <a:latin typeface="Calibri" panose="020F0502020204030204"/>
                <a:cs typeface="Calibri" panose="020F0502020204030204"/>
              </a:rPr>
              <a:t> </a:t>
            </a:r>
            <a:r>
              <a:rPr sz="1800" spc="-5" dirty="0">
                <a:latin typeface="Calibri" panose="020F0502020204030204"/>
                <a:cs typeface="Calibri" panose="020F0502020204030204"/>
              </a:rPr>
              <a:t>used</a:t>
            </a:r>
            <a:r>
              <a:rPr sz="1800" dirty="0">
                <a:latin typeface="Calibri" panose="020F0502020204030204"/>
                <a:cs typeface="Calibri" panose="020F0502020204030204"/>
              </a:rPr>
              <a:t> </a:t>
            </a:r>
            <a:r>
              <a:rPr sz="1800" spc="-15" dirty="0">
                <a:latin typeface="Calibri" panose="020F0502020204030204"/>
                <a:cs typeface="Calibri" panose="020F0502020204030204"/>
              </a:rPr>
              <a:t>to </a:t>
            </a:r>
            <a:r>
              <a:rPr sz="1800" spc="-390" dirty="0">
                <a:latin typeface="Calibri" panose="020F0502020204030204"/>
                <a:cs typeface="Calibri" panose="020F0502020204030204"/>
              </a:rPr>
              <a:t> </a:t>
            </a:r>
            <a:r>
              <a:rPr sz="1800" spc="-5" dirty="0">
                <a:latin typeface="Calibri" panose="020F0502020204030204"/>
                <a:cs typeface="Calibri" panose="020F0502020204030204"/>
              </a:rPr>
              <a:t>identify</a:t>
            </a:r>
            <a:r>
              <a:rPr sz="1800" dirty="0">
                <a:latin typeface="Calibri" panose="020F0502020204030204"/>
                <a:cs typeface="Calibri" panose="020F0502020204030204"/>
              </a:rPr>
              <a:t> each</a:t>
            </a:r>
            <a:r>
              <a:rPr sz="1800" spc="15" dirty="0">
                <a:latin typeface="Calibri" panose="020F0502020204030204"/>
                <a:cs typeface="Calibri" panose="020F0502020204030204"/>
              </a:rPr>
              <a:t> </a:t>
            </a:r>
            <a:r>
              <a:rPr sz="1800" spc="-5" dirty="0">
                <a:latin typeface="Calibri" panose="020F0502020204030204"/>
                <a:cs typeface="Calibri" panose="020F0502020204030204"/>
              </a:rPr>
              <a:t>unique</a:t>
            </a:r>
            <a:r>
              <a:rPr sz="1800" spc="15" dirty="0">
                <a:latin typeface="Calibri" panose="020F0502020204030204"/>
                <a:cs typeface="Calibri" panose="020F0502020204030204"/>
              </a:rPr>
              <a:t> </a:t>
            </a:r>
            <a:r>
              <a:rPr sz="1800" spc="-15" dirty="0">
                <a:latin typeface="Calibri" panose="020F0502020204030204"/>
                <a:cs typeface="Calibri" panose="020F0502020204030204"/>
              </a:rPr>
              <a:t>row</a:t>
            </a:r>
            <a:r>
              <a:rPr sz="1800" spc="-5" dirty="0">
                <a:latin typeface="Calibri" panose="020F0502020204030204"/>
                <a:cs typeface="Calibri" panose="020F0502020204030204"/>
              </a:rPr>
              <a:t> </a:t>
            </a:r>
            <a:r>
              <a:rPr sz="1800" dirty="0">
                <a:latin typeface="Calibri" panose="020F0502020204030204"/>
                <a:cs typeface="Calibri" panose="020F0502020204030204"/>
              </a:rPr>
              <a:t>in</a:t>
            </a:r>
            <a:r>
              <a:rPr sz="1800" spc="5" dirty="0">
                <a:latin typeface="Calibri" panose="020F0502020204030204"/>
                <a:cs typeface="Calibri" panose="020F0502020204030204"/>
              </a:rPr>
              <a:t> </a:t>
            </a:r>
            <a:r>
              <a:rPr sz="1800" dirty="0">
                <a:latin typeface="Calibri" panose="020F0502020204030204"/>
                <a:cs typeface="Calibri" panose="020F0502020204030204"/>
              </a:rPr>
              <a:t>a</a:t>
            </a:r>
            <a:r>
              <a:rPr sz="1800" spc="5" dirty="0">
                <a:latin typeface="Calibri" panose="020F0502020204030204"/>
                <a:cs typeface="Calibri" panose="020F0502020204030204"/>
              </a:rPr>
              <a:t> </a:t>
            </a:r>
            <a:r>
              <a:rPr sz="1800" spc="-10" dirty="0">
                <a:latin typeface="Calibri" panose="020F0502020204030204"/>
                <a:cs typeface="Calibri" panose="020F0502020204030204"/>
              </a:rPr>
              <a:t>table </a:t>
            </a:r>
            <a:r>
              <a:rPr sz="1800" spc="-5" dirty="0">
                <a:latin typeface="Calibri" panose="020F0502020204030204"/>
                <a:cs typeface="Calibri" panose="020F0502020204030204"/>
              </a:rPr>
              <a:t> (</a:t>
            </a:r>
            <a:r>
              <a:rPr sz="1800" i="1" spc="-5" dirty="0">
                <a:latin typeface="Calibri" panose="020F0502020204030204"/>
                <a:cs typeface="Calibri" panose="020F0502020204030204"/>
              </a:rPr>
              <a:t>typically</a:t>
            </a:r>
            <a:r>
              <a:rPr sz="1800" i="1" spc="-10" dirty="0">
                <a:latin typeface="Calibri" panose="020F0502020204030204"/>
                <a:cs typeface="Calibri" panose="020F0502020204030204"/>
              </a:rPr>
              <a:t> starting</a:t>
            </a:r>
            <a:r>
              <a:rPr sz="1800" i="1" spc="-15" dirty="0">
                <a:latin typeface="Calibri" panose="020F0502020204030204"/>
                <a:cs typeface="Calibri" panose="020F0502020204030204"/>
              </a:rPr>
              <a:t> </a:t>
            </a:r>
            <a:r>
              <a:rPr sz="1800" i="1" spc="-5" dirty="0">
                <a:latin typeface="Calibri" panose="020F0502020204030204"/>
                <a:cs typeface="Calibri" panose="020F0502020204030204"/>
              </a:rPr>
              <a:t>from</a:t>
            </a:r>
            <a:r>
              <a:rPr sz="1800" i="1" spc="-10" dirty="0">
                <a:latin typeface="Calibri" panose="020F0502020204030204"/>
                <a:cs typeface="Calibri" panose="020F0502020204030204"/>
              </a:rPr>
              <a:t> </a:t>
            </a:r>
            <a:r>
              <a:rPr sz="1800" i="1" dirty="0">
                <a:latin typeface="Calibri" panose="020F0502020204030204"/>
                <a:cs typeface="Calibri" panose="020F0502020204030204"/>
              </a:rPr>
              <a:t>0 </a:t>
            </a:r>
            <a:r>
              <a:rPr sz="1800" i="1" spc="-5" dirty="0">
                <a:latin typeface="Calibri" panose="020F0502020204030204"/>
                <a:cs typeface="Calibri" panose="020F0502020204030204"/>
              </a:rPr>
              <a:t>or</a:t>
            </a:r>
            <a:r>
              <a:rPr sz="1800" i="1" spc="-10" dirty="0">
                <a:latin typeface="Calibri" panose="020F0502020204030204"/>
                <a:cs typeface="Calibri" panose="020F0502020204030204"/>
              </a:rPr>
              <a:t> </a:t>
            </a:r>
            <a:r>
              <a:rPr sz="1800" i="1" spc="5" dirty="0">
                <a:latin typeface="Calibri" panose="020F0502020204030204"/>
                <a:cs typeface="Calibri" panose="020F0502020204030204"/>
              </a:rPr>
              <a:t>1</a:t>
            </a:r>
            <a:r>
              <a:rPr sz="1800" spc="5" dirty="0">
                <a:latin typeface="Calibri" panose="020F0502020204030204"/>
                <a:cs typeface="Calibri" panose="020F0502020204030204"/>
              </a:rPr>
              <a:t>)</a:t>
            </a:r>
            <a:endParaRPr sz="1800" dirty="0">
              <a:latin typeface="Calibri" panose="020F0502020204030204"/>
              <a:cs typeface="Calibri" panose="020F0502020204030204"/>
            </a:endParaRPr>
          </a:p>
          <a:p>
            <a:pPr>
              <a:lnSpc>
                <a:spcPct val="100000"/>
              </a:lnSpc>
              <a:spcBef>
                <a:spcPts val="20"/>
              </a:spcBef>
            </a:pPr>
            <a:endParaRPr sz="1750" dirty="0">
              <a:latin typeface="Calibri" panose="020F0502020204030204"/>
              <a:cs typeface="Calibri" panose="020F0502020204030204"/>
            </a:endParaRPr>
          </a:p>
          <a:p>
            <a:pPr marL="12700" marR="5080">
              <a:lnSpc>
                <a:spcPct val="100000"/>
              </a:lnSpc>
            </a:pPr>
            <a:r>
              <a:rPr sz="1800" spc="-5" dirty="0">
                <a:latin typeface="Calibri" panose="020F0502020204030204"/>
                <a:cs typeface="Calibri" panose="020F0502020204030204"/>
              </a:rPr>
              <a:t>These</a:t>
            </a:r>
            <a:r>
              <a:rPr sz="1800" spc="5" dirty="0">
                <a:latin typeface="Calibri" panose="020F0502020204030204"/>
                <a:cs typeface="Calibri" panose="020F0502020204030204"/>
              </a:rPr>
              <a:t> </a:t>
            </a:r>
            <a:r>
              <a:rPr sz="1800" spc="-10" dirty="0">
                <a:latin typeface="Calibri" panose="020F0502020204030204"/>
                <a:cs typeface="Calibri" panose="020F0502020204030204"/>
              </a:rPr>
              <a:t>columns</a:t>
            </a:r>
            <a:r>
              <a:rPr sz="1800" dirty="0">
                <a:latin typeface="Calibri" panose="020F0502020204030204"/>
                <a:cs typeface="Calibri" panose="020F0502020204030204"/>
              </a:rPr>
              <a:t> </a:t>
            </a:r>
            <a:r>
              <a:rPr sz="1800" spc="-10" dirty="0">
                <a:latin typeface="Calibri" panose="020F0502020204030204"/>
                <a:cs typeface="Calibri" panose="020F0502020204030204"/>
              </a:rPr>
              <a:t>are</a:t>
            </a:r>
            <a:r>
              <a:rPr sz="1800" spc="-5" dirty="0">
                <a:latin typeface="Calibri" panose="020F0502020204030204"/>
                <a:cs typeface="Calibri" panose="020F0502020204030204"/>
              </a:rPr>
              <a:t> </a:t>
            </a:r>
            <a:r>
              <a:rPr sz="1800" spc="-10" dirty="0">
                <a:latin typeface="Calibri" panose="020F0502020204030204"/>
                <a:cs typeface="Calibri" panose="020F0502020204030204"/>
              </a:rPr>
              <a:t>often</a:t>
            </a:r>
            <a:r>
              <a:rPr sz="1800" spc="10" dirty="0">
                <a:latin typeface="Calibri" panose="020F0502020204030204"/>
                <a:cs typeface="Calibri" panose="020F0502020204030204"/>
              </a:rPr>
              <a:t> </a:t>
            </a:r>
            <a:r>
              <a:rPr sz="1800" spc="-5" dirty="0">
                <a:latin typeface="Calibri" panose="020F0502020204030204"/>
                <a:cs typeface="Calibri" panose="020F0502020204030204"/>
              </a:rPr>
              <a:t>used</a:t>
            </a:r>
            <a:r>
              <a:rPr sz="1800" spc="10" dirty="0">
                <a:latin typeface="Calibri" panose="020F0502020204030204"/>
                <a:cs typeface="Calibri" panose="020F0502020204030204"/>
              </a:rPr>
              <a:t> </a:t>
            </a:r>
            <a:r>
              <a:rPr sz="1800" spc="-15" dirty="0">
                <a:latin typeface="Calibri" panose="020F0502020204030204"/>
                <a:cs typeface="Calibri" panose="020F0502020204030204"/>
              </a:rPr>
              <a:t>to </a:t>
            </a:r>
            <a:r>
              <a:rPr sz="1800" spc="-10" dirty="0">
                <a:latin typeface="Calibri" panose="020F0502020204030204"/>
                <a:cs typeface="Calibri" panose="020F0502020204030204"/>
              </a:rPr>
              <a:t> </a:t>
            </a:r>
            <a:r>
              <a:rPr sz="1800" spc="-15" dirty="0">
                <a:latin typeface="Calibri" panose="020F0502020204030204"/>
                <a:cs typeface="Calibri" panose="020F0502020204030204"/>
              </a:rPr>
              <a:t>create</a:t>
            </a:r>
            <a:r>
              <a:rPr sz="1800" spc="5" dirty="0">
                <a:latin typeface="Calibri" panose="020F0502020204030204"/>
                <a:cs typeface="Calibri" panose="020F0502020204030204"/>
              </a:rPr>
              <a:t> </a:t>
            </a:r>
            <a:r>
              <a:rPr sz="1800" b="1" spc="-5" dirty="0">
                <a:latin typeface="Calibri" panose="020F0502020204030204"/>
                <a:cs typeface="Calibri" panose="020F0502020204030204"/>
              </a:rPr>
              <a:t>unique</a:t>
            </a:r>
            <a:r>
              <a:rPr sz="1800" b="1" spc="-15" dirty="0">
                <a:latin typeface="Calibri" panose="020F0502020204030204"/>
                <a:cs typeface="Calibri" panose="020F0502020204030204"/>
              </a:rPr>
              <a:t> </a:t>
            </a:r>
            <a:r>
              <a:rPr sz="1800" b="1" dirty="0">
                <a:latin typeface="Calibri" panose="020F0502020204030204"/>
                <a:cs typeface="Calibri" panose="020F0502020204030204"/>
              </a:rPr>
              <a:t>IDs</a:t>
            </a:r>
            <a:r>
              <a:rPr sz="1800" b="1" spc="-25" dirty="0">
                <a:latin typeface="Calibri" panose="020F0502020204030204"/>
                <a:cs typeface="Calibri" panose="020F0502020204030204"/>
              </a:rPr>
              <a:t> </a:t>
            </a:r>
            <a:r>
              <a:rPr sz="1800" spc="-5" dirty="0">
                <a:latin typeface="Calibri" panose="020F0502020204030204"/>
                <a:cs typeface="Calibri" panose="020F0502020204030204"/>
              </a:rPr>
              <a:t>that</a:t>
            </a:r>
            <a:r>
              <a:rPr sz="1800" dirty="0">
                <a:latin typeface="Calibri" panose="020F0502020204030204"/>
                <a:cs typeface="Calibri" panose="020F0502020204030204"/>
              </a:rPr>
              <a:t> </a:t>
            </a:r>
            <a:r>
              <a:rPr sz="1800" spc="-10" dirty="0">
                <a:latin typeface="Calibri" panose="020F0502020204030204"/>
                <a:cs typeface="Calibri" panose="020F0502020204030204"/>
              </a:rPr>
              <a:t>can</a:t>
            </a:r>
            <a:r>
              <a:rPr sz="1800" spc="5" dirty="0">
                <a:latin typeface="Calibri" panose="020F0502020204030204"/>
                <a:cs typeface="Calibri" panose="020F0502020204030204"/>
              </a:rPr>
              <a:t> </a:t>
            </a:r>
            <a:r>
              <a:rPr sz="1800" spc="-5" dirty="0">
                <a:latin typeface="Calibri" panose="020F0502020204030204"/>
                <a:cs typeface="Calibri" panose="020F0502020204030204"/>
              </a:rPr>
              <a:t>be</a:t>
            </a:r>
            <a:r>
              <a:rPr sz="1800" spc="5" dirty="0">
                <a:latin typeface="Calibri" panose="020F0502020204030204"/>
                <a:cs typeface="Calibri" panose="020F0502020204030204"/>
              </a:rPr>
              <a:t> </a:t>
            </a:r>
            <a:r>
              <a:rPr sz="1800" spc="-5" dirty="0">
                <a:latin typeface="Calibri" panose="020F0502020204030204"/>
                <a:cs typeface="Calibri" panose="020F0502020204030204"/>
              </a:rPr>
              <a:t>used</a:t>
            </a:r>
            <a:r>
              <a:rPr sz="1800" spc="5" dirty="0">
                <a:latin typeface="Calibri" panose="020F0502020204030204"/>
                <a:cs typeface="Calibri" panose="020F0502020204030204"/>
              </a:rPr>
              <a:t> </a:t>
            </a:r>
            <a:r>
              <a:rPr sz="1800" spc="-15" dirty="0">
                <a:latin typeface="Calibri" panose="020F0502020204030204"/>
                <a:cs typeface="Calibri" panose="020F0502020204030204"/>
              </a:rPr>
              <a:t>to </a:t>
            </a:r>
            <a:r>
              <a:rPr sz="1800" spc="-395" dirty="0">
                <a:latin typeface="Calibri" panose="020F0502020204030204"/>
                <a:cs typeface="Calibri" panose="020F0502020204030204"/>
              </a:rPr>
              <a:t> </a:t>
            </a:r>
            <a:r>
              <a:rPr sz="1800" spc="-15" dirty="0">
                <a:latin typeface="Calibri" panose="020F0502020204030204"/>
                <a:cs typeface="Calibri" panose="020F0502020204030204"/>
              </a:rPr>
              <a:t>form </a:t>
            </a:r>
            <a:r>
              <a:rPr sz="1800" spc="-5" dirty="0">
                <a:latin typeface="Calibri" panose="020F0502020204030204"/>
                <a:cs typeface="Calibri" panose="020F0502020204030204"/>
              </a:rPr>
              <a:t>relationships</a:t>
            </a:r>
            <a:r>
              <a:rPr sz="1800" dirty="0">
                <a:latin typeface="Calibri" panose="020F0502020204030204"/>
                <a:cs typeface="Calibri" panose="020F0502020204030204"/>
              </a:rPr>
              <a:t> </a:t>
            </a:r>
            <a:r>
              <a:rPr sz="1800" spc="-10" dirty="0">
                <a:latin typeface="Calibri" panose="020F0502020204030204"/>
                <a:cs typeface="Calibri" panose="020F0502020204030204"/>
              </a:rPr>
              <a:t>between</a:t>
            </a:r>
            <a:r>
              <a:rPr sz="1800" spc="20" dirty="0">
                <a:latin typeface="Calibri" panose="020F0502020204030204"/>
                <a:cs typeface="Calibri" panose="020F0502020204030204"/>
              </a:rPr>
              <a:t> </a:t>
            </a:r>
            <a:r>
              <a:rPr sz="1800" spc="-5" dirty="0">
                <a:latin typeface="Calibri" panose="020F0502020204030204"/>
                <a:cs typeface="Calibri" panose="020F0502020204030204"/>
              </a:rPr>
              <a:t>tables </a:t>
            </a:r>
            <a:r>
              <a:rPr sz="1800" dirty="0">
                <a:latin typeface="Calibri" panose="020F0502020204030204"/>
                <a:cs typeface="Calibri" panose="020F0502020204030204"/>
              </a:rPr>
              <a:t> </a:t>
            </a:r>
            <a:r>
              <a:rPr sz="1800" spc="-5" dirty="0">
                <a:latin typeface="Calibri" panose="020F0502020204030204"/>
                <a:cs typeface="Calibri" panose="020F0502020204030204"/>
              </a:rPr>
              <a:t>(</a:t>
            </a:r>
            <a:r>
              <a:rPr sz="1800" i="1" spc="-5" dirty="0">
                <a:latin typeface="Calibri" panose="020F0502020204030204"/>
                <a:cs typeface="Calibri" panose="020F0502020204030204"/>
              </a:rPr>
              <a:t>more</a:t>
            </a:r>
            <a:r>
              <a:rPr sz="1800" i="1" dirty="0">
                <a:latin typeface="Calibri" panose="020F0502020204030204"/>
                <a:cs typeface="Calibri" panose="020F0502020204030204"/>
              </a:rPr>
              <a:t> </a:t>
            </a:r>
            <a:r>
              <a:rPr sz="1800" i="1" spc="-5" dirty="0">
                <a:latin typeface="Calibri" panose="020F0502020204030204"/>
                <a:cs typeface="Calibri" panose="020F0502020204030204"/>
              </a:rPr>
              <a:t>on</a:t>
            </a:r>
            <a:r>
              <a:rPr sz="1800" i="1" dirty="0">
                <a:latin typeface="Calibri" panose="020F0502020204030204"/>
                <a:cs typeface="Calibri" panose="020F0502020204030204"/>
              </a:rPr>
              <a:t> that</a:t>
            </a:r>
            <a:r>
              <a:rPr sz="1800" i="1" spc="-10" dirty="0">
                <a:latin typeface="Calibri" panose="020F0502020204030204"/>
                <a:cs typeface="Calibri" panose="020F0502020204030204"/>
              </a:rPr>
              <a:t> </a:t>
            </a:r>
            <a:r>
              <a:rPr sz="1800" i="1" spc="-5" dirty="0">
                <a:latin typeface="Calibri" panose="020F0502020204030204"/>
                <a:cs typeface="Calibri" panose="020F0502020204030204"/>
              </a:rPr>
              <a:t>later!</a:t>
            </a:r>
            <a:r>
              <a:rPr sz="1800" spc="-5" dirty="0">
                <a:latin typeface="Calibri" panose="020F0502020204030204"/>
                <a:cs typeface="Calibri" panose="020F0502020204030204"/>
              </a:rPr>
              <a:t>)</a:t>
            </a:r>
            <a:endParaRPr sz="1800" dirty="0">
              <a:latin typeface="Calibri" panose="020F0502020204030204"/>
              <a:cs typeface="Calibri" panose="020F0502020204030204"/>
            </a:endParaRPr>
          </a:p>
        </p:txBody>
      </p:sp>
      <p:sp>
        <p:nvSpPr>
          <p:cNvPr id="16" name="object 16"/>
          <p:cNvSpPr/>
          <p:nvPr/>
        </p:nvSpPr>
        <p:spPr>
          <a:xfrm>
            <a:off x="2769997" y="1540924"/>
            <a:ext cx="1850389" cy="1049655"/>
          </a:xfrm>
          <a:custGeom>
            <a:avLst/>
            <a:gdLst/>
            <a:ahLst/>
            <a:cxnLst/>
            <a:rect l="l" t="t" r="r" b="b"/>
            <a:pathLst>
              <a:path w="1850389" h="1049655">
                <a:moveTo>
                  <a:pt x="1774952" y="973327"/>
                </a:moveTo>
                <a:lnTo>
                  <a:pt x="1774445" y="998655"/>
                </a:lnTo>
                <a:lnTo>
                  <a:pt x="1787270" y="998981"/>
                </a:lnTo>
                <a:lnTo>
                  <a:pt x="1786508" y="1024381"/>
                </a:lnTo>
                <a:lnTo>
                  <a:pt x="1773930" y="1024381"/>
                </a:lnTo>
                <a:lnTo>
                  <a:pt x="1773427" y="1049527"/>
                </a:lnTo>
                <a:lnTo>
                  <a:pt x="1826339" y="1024381"/>
                </a:lnTo>
                <a:lnTo>
                  <a:pt x="1786508" y="1024381"/>
                </a:lnTo>
                <a:lnTo>
                  <a:pt x="1773937" y="1024063"/>
                </a:lnTo>
                <a:lnTo>
                  <a:pt x="1827010" y="1024063"/>
                </a:lnTo>
                <a:lnTo>
                  <a:pt x="1850389" y="1012951"/>
                </a:lnTo>
                <a:lnTo>
                  <a:pt x="1774952" y="973327"/>
                </a:lnTo>
                <a:close/>
              </a:path>
              <a:path w="1850389" h="1049655">
                <a:moveTo>
                  <a:pt x="1774445" y="998655"/>
                </a:moveTo>
                <a:lnTo>
                  <a:pt x="1773937" y="1024063"/>
                </a:lnTo>
                <a:lnTo>
                  <a:pt x="1786508" y="1024381"/>
                </a:lnTo>
                <a:lnTo>
                  <a:pt x="1787270" y="998981"/>
                </a:lnTo>
                <a:lnTo>
                  <a:pt x="1774445" y="998655"/>
                </a:lnTo>
                <a:close/>
              </a:path>
              <a:path w="1850389" h="1049655">
                <a:moveTo>
                  <a:pt x="845439" y="414147"/>
                </a:moveTo>
                <a:lnTo>
                  <a:pt x="810132" y="414147"/>
                </a:lnTo>
                <a:lnTo>
                  <a:pt x="831468" y="436244"/>
                </a:lnTo>
                <a:lnTo>
                  <a:pt x="874267" y="481456"/>
                </a:lnTo>
                <a:lnTo>
                  <a:pt x="917193" y="527938"/>
                </a:lnTo>
                <a:lnTo>
                  <a:pt x="987133" y="604647"/>
                </a:lnTo>
                <a:lnTo>
                  <a:pt x="1045463" y="667892"/>
                </a:lnTo>
                <a:lnTo>
                  <a:pt x="1087627" y="712342"/>
                </a:lnTo>
                <a:lnTo>
                  <a:pt x="1129538" y="754888"/>
                </a:lnTo>
                <a:lnTo>
                  <a:pt x="1170813" y="794638"/>
                </a:lnTo>
                <a:lnTo>
                  <a:pt x="1211579" y="830834"/>
                </a:lnTo>
                <a:lnTo>
                  <a:pt x="1251712" y="862964"/>
                </a:lnTo>
                <a:lnTo>
                  <a:pt x="1291081" y="890269"/>
                </a:lnTo>
                <a:lnTo>
                  <a:pt x="1329436" y="913256"/>
                </a:lnTo>
                <a:lnTo>
                  <a:pt x="1367154" y="933576"/>
                </a:lnTo>
                <a:lnTo>
                  <a:pt x="1404365" y="950976"/>
                </a:lnTo>
                <a:lnTo>
                  <a:pt x="1440941" y="966215"/>
                </a:lnTo>
                <a:lnTo>
                  <a:pt x="1477010" y="979042"/>
                </a:lnTo>
                <a:lnTo>
                  <a:pt x="1547749" y="998854"/>
                </a:lnTo>
                <a:lnTo>
                  <a:pt x="1616964" y="1011809"/>
                </a:lnTo>
                <a:lnTo>
                  <a:pt x="1684781" y="1019555"/>
                </a:lnTo>
                <a:lnTo>
                  <a:pt x="1751456" y="1023492"/>
                </a:lnTo>
                <a:lnTo>
                  <a:pt x="1773937" y="1024063"/>
                </a:lnTo>
                <a:lnTo>
                  <a:pt x="1774445" y="998655"/>
                </a:lnTo>
                <a:lnTo>
                  <a:pt x="1752345" y="998092"/>
                </a:lnTo>
                <a:lnTo>
                  <a:pt x="1752600" y="998092"/>
                </a:lnTo>
                <a:lnTo>
                  <a:pt x="1719579" y="996441"/>
                </a:lnTo>
                <a:lnTo>
                  <a:pt x="1719833" y="996441"/>
                </a:lnTo>
                <a:lnTo>
                  <a:pt x="1686687" y="994155"/>
                </a:lnTo>
                <a:lnTo>
                  <a:pt x="1687067" y="994155"/>
                </a:lnTo>
                <a:lnTo>
                  <a:pt x="1653666" y="990980"/>
                </a:lnTo>
                <a:lnTo>
                  <a:pt x="1654048" y="990980"/>
                </a:lnTo>
                <a:lnTo>
                  <a:pt x="1620519" y="986663"/>
                </a:lnTo>
                <a:lnTo>
                  <a:pt x="1620901" y="986663"/>
                </a:lnTo>
                <a:lnTo>
                  <a:pt x="1587762" y="981201"/>
                </a:lnTo>
                <a:lnTo>
                  <a:pt x="1587500" y="981201"/>
                </a:lnTo>
                <a:lnTo>
                  <a:pt x="1553822" y="974216"/>
                </a:lnTo>
                <a:lnTo>
                  <a:pt x="1519174" y="965453"/>
                </a:lnTo>
                <a:lnTo>
                  <a:pt x="1519391" y="965453"/>
                </a:lnTo>
                <a:lnTo>
                  <a:pt x="1484756" y="954913"/>
                </a:lnTo>
                <a:lnTo>
                  <a:pt x="1484905" y="954913"/>
                </a:lnTo>
                <a:lnTo>
                  <a:pt x="1449704" y="942466"/>
                </a:lnTo>
                <a:lnTo>
                  <a:pt x="1449890" y="942466"/>
                </a:lnTo>
                <a:lnTo>
                  <a:pt x="1432178" y="935481"/>
                </a:lnTo>
                <a:lnTo>
                  <a:pt x="1414816" y="927862"/>
                </a:lnTo>
                <a:lnTo>
                  <a:pt x="1396773" y="919734"/>
                </a:lnTo>
                <a:lnTo>
                  <a:pt x="1378457" y="910716"/>
                </a:lnTo>
                <a:lnTo>
                  <a:pt x="1360169" y="901318"/>
                </a:lnTo>
                <a:lnTo>
                  <a:pt x="1341881" y="891159"/>
                </a:lnTo>
                <a:lnTo>
                  <a:pt x="1323213" y="880363"/>
                </a:lnTo>
                <a:lnTo>
                  <a:pt x="1323388" y="880363"/>
                </a:lnTo>
                <a:lnTo>
                  <a:pt x="1305082" y="869061"/>
                </a:lnTo>
                <a:lnTo>
                  <a:pt x="1304925" y="869061"/>
                </a:lnTo>
                <a:lnTo>
                  <a:pt x="1286440" y="856614"/>
                </a:lnTo>
                <a:lnTo>
                  <a:pt x="1286255" y="856614"/>
                </a:lnTo>
                <a:lnTo>
                  <a:pt x="1266825" y="842517"/>
                </a:lnTo>
                <a:lnTo>
                  <a:pt x="1247393" y="827404"/>
                </a:lnTo>
                <a:lnTo>
                  <a:pt x="1228270" y="811529"/>
                </a:lnTo>
                <a:lnTo>
                  <a:pt x="1208024" y="794130"/>
                </a:lnTo>
                <a:lnTo>
                  <a:pt x="1188238" y="776097"/>
                </a:lnTo>
                <a:lnTo>
                  <a:pt x="1167899" y="756919"/>
                </a:lnTo>
                <a:lnTo>
                  <a:pt x="1126621" y="716152"/>
                </a:lnTo>
                <a:lnTo>
                  <a:pt x="1063888" y="650493"/>
                </a:lnTo>
                <a:lnTo>
                  <a:pt x="1021578" y="604647"/>
                </a:lnTo>
                <a:lnTo>
                  <a:pt x="951436" y="527812"/>
                </a:lnTo>
                <a:lnTo>
                  <a:pt x="935863" y="510666"/>
                </a:lnTo>
                <a:lnTo>
                  <a:pt x="892810" y="464057"/>
                </a:lnTo>
                <a:lnTo>
                  <a:pt x="849756" y="418591"/>
                </a:lnTo>
                <a:lnTo>
                  <a:pt x="845439" y="414147"/>
                </a:lnTo>
                <a:close/>
              </a:path>
              <a:path w="1850389" h="1049655">
                <a:moveTo>
                  <a:pt x="1586991" y="981075"/>
                </a:moveTo>
                <a:lnTo>
                  <a:pt x="1587500" y="981201"/>
                </a:lnTo>
                <a:lnTo>
                  <a:pt x="1587762" y="981201"/>
                </a:lnTo>
                <a:lnTo>
                  <a:pt x="1586991" y="981075"/>
                </a:lnTo>
                <a:close/>
              </a:path>
              <a:path w="1850389" h="1049655">
                <a:moveTo>
                  <a:pt x="1553250" y="974098"/>
                </a:moveTo>
                <a:lnTo>
                  <a:pt x="1553717" y="974216"/>
                </a:lnTo>
                <a:lnTo>
                  <a:pt x="1553250" y="974098"/>
                </a:lnTo>
                <a:close/>
              </a:path>
              <a:path w="1850389" h="1049655">
                <a:moveTo>
                  <a:pt x="1553217" y="974089"/>
                </a:moveTo>
                <a:close/>
              </a:path>
              <a:path w="1850389" h="1049655">
                <a:moveTo>
                  <a:pt x="1519391" y="965453"/>
                </a:moveTo>
                <a:lnTo>
                  <a:pt x="1519174" y="965453"/>
                </a:lnTo>
                <a:lnTo>
                  <a:pt x="1519808" y="965580"/>
                </a:lnTo>
                <a:lnTo>
                  <a:pt x="1519391" y="965453"/>
                </a:lnTo>
                <a:close/>
              </a:path>
              <a:path w="1850389" h="1049655">
                <a:moveTo>
                  <a:pt x="1484905" y="954913"/>
                </a:moveTo>
                <a:lnTo>
                  <a:pt x="1484756" y="954913"/>
                </a:lnTo>
                <a:lnTo>
                  <a:pt x="1485264" y="955039"/>
                </a:lnTo>
                <a:lnTo>
                  <a:pt x="1484905" y="954913"/>
                </a:lnTo>
                <a:close/>
              </a:path>
              <a:path w="1850389" h="1049655">
                <a:moveTo>
                  <a:pt x="1449890" y="942466"/>
                </a:moveTo>
                <a:lnTo>
                  <a:pt x="1449704" y="942466"/>
                </a:lnTo>
                <a:lnTo>
                  <a:pt x="1450213" y="942593"/>
                </a:lnTo>
                <a:lnTo>
                  <a:pt x="1449890" y="942466"/>
                </a:lnTo>
                <a:close/>
              </a:path>
              <a:path w="1850389" h="1049655">
                <a:moveTo>
                  <a:pt x="1432269" y="935481"/>
                </a:moveTo>
                <a:lnTo>
                  <a:pt x="1432560" y="935609"/>
                </a:lnTo>
                <a:lnTo>
                  <a:pt x="1432269" y="935481"/>
                </a:lnTo>
                <a:close/>
              </a:path>
              <a:path w="1850389" h="1049655">
                <a:moveTo>
                  <a:pt x="1414526" y="927735"/>
                </a:moveTo>
                <a:lnTo>
                  <a:pt x="1414779" y="927862"/>
                </a:lnTo>
                <a:lnTo>
                  <a:pt x="1414526" y="927735"/>
                </a:lnTo>
                <a:close/>
              </a:path>
              <a:path w="1850389" h="1049655">
                <a:moveTo>
                  <a:pt x="1396491" y="919606"/>
                </a:moveTo>
                <a:lnTo>
                  <a:pt x="1396745" y="919734"/>
                </a:lnTo>
                <a:lnTo>
                  <a:pt x="1396491" y="919606"/>
                </a:lnTo>
                <a:close/>
              </a:path>
              <a:path w="1850389" h="1049655">
                <a:moveTo>
                  <a:pt x="1378626" y="910800"/>
                </a:moveTo>
                <a:close/>
              </a:path>
              <a:path w="1850389" h="1049655">
                <a:moveTo>
                  <a:pt x="1378464" y="910716"/>
                </a:moveTo>
                <a:lnTo>
                  <a:pt x="1378626" y="910800"/>
                </a:lnTo>
                <a:lnTo>
                  <a:pt x="1378464" y="910716"/>
                </a:lnTo>
                <a:close/>
              </a:path>
              <a:path w="1850389" h="1049655">
                <a:moveTo>
                  <a:pt x="1360195" y="901318"/>
                </a:moveTo>
                <a:lnTo>
                  <a:pt x="1360424" y="901445"/>
                </a:lnTo>
                <a:lnTo>
                  <a:pt x="1360195" y="901318"/>
                </a:lnTo>
                <a:close/>
              </a:path>
              <a:path w="1850389" h="1049655">
                <a:moveTo>
                  <a:pt x="1341915" y="891159"/>
                </a:moveTo>
                <a:lnTo>
                  <a:pt x="1342136" y="891286"/>
                </a:lnTo>
                <a:lnTo>
                  <a:pt x="1341915" y="891159"/>
                </a:lnTo>
                <a:close/>
              </a:path>
              <a:path w="1850389" h="1049655">
                <a:moveTo>
                  <a:pt x="1323388" y="880363"/>
                </a:moveTo>
                <a:lnTo>
                  <a:pt x="1323213" y="880363"/>
                </a:lnTo>
                <a:lnTo>
                  <a:pt x="1323593" y="880490"/>
                </a:lnTo>
                <a:lnTo>
                  <a:pt x="1323388" y="880363"/>
                </a:lnTo>
                <a:close/>
              </a:path>
              <a:path w="1850389" h="1049655">
                <a:moveTo>
                  <a:pt x="1304670" y="868806"/>
                </a:moveTo>
                <a:lnTo>
                  <a:pt x="1304925" y="869061"/>
                </a:lnTo>
                <a:lnTo>
                  <a:pt x="1305082" y="869061"/>
                </a:lnTo>
                <a:lnTo>
                  <a:pt x="1304670" y="868806"/>
                </a:lnTo>
                <a:close/>
              </a:path>
              <a:path w="1850389" h="1049655">
                <a:moveTo>
                  <a:pt x="1285875" y="856234"/>
                </a:moveTo>
                <a:lnTo>
                  <a:pt x="1286255" y="856614"/>
                </a:lnTo>
                <a:lnTo>
                  <a:pt x="1286440" y="856614"/>
                </a:lnTo>
                <a:lnTo>
                  <a:pt x="1285875" y="856234"/>
                </a:lnTo>
                <a:close/>
              </a:path>
              <a:path w="1850389" h="1049655">
                <a:moveTo>
                  <a:pt x="1266914" y="842517"/>
                </a:moveTo>
                <a:lnTo>
                  <a:pt x="1267078" y="842644"/>
                </a:lnTo>
                <a:lnTo>
                  <a:pt x="1266914" y="842517"/>
                </a:lnTo>
                <a:close/>
              </a:path>
              <a:path w="1850389" h="1049655">
                <a:moveTo>
                  <a:pt x="1247467" y="827404"/>
                </a:moveTo>
                <a:lnTo>
                  <a:pt x="1247775" y="827659"/>
                </a:lnTo>
                <a:lnTo>
                  <a:pt x="1247467" y="827404"/>
                </a:lnTo>
                <a:close/>
              </a:path>
              <a:path w="1850389" h="1049655">
                <a:moveTo>
                  <a:pt x="1227963" y="811276"/>
                </a:moveTo>
                <a:lnTo>
                  <a:pt x="1228216" y="811529"/>
                </a:lnTo>
                <a:lnTo>
                  <a:pt x="1227963" y="811276"/>
                </a:lnTo>
                <a:close/>
              </a:path>
              <a:path w="1850389" h="1049655">
                <a:moveTo>
                  <a:pt x="1208137" y="794130"/>
                </a:moveTo>
                <a:lnTo>
                  <a:pt x="1208277" y="794257"/>
                </a:lnTo>
                <a:lnTo>
                  <a:pt x="1208137" y="794130"/>
                </a:lnTo>
                <a:close/>
              </a:path>
              <a:path w="1850389" h="1049655">
                <a:moveTo>
                  <a:pt x="1187957" y="775842"/>
                </a:moveTo>
                <a:lnTo>
                  <a:pt x="1188212" y="776097"/>
                </a:lnTo>
                <a:lnTo>
                  <a:pt x="1187957" y="775842"/>
                </a:lnTo>
                <a:close/>
              </a:path>
              <a:path w="1850389" h="1049655">
                <a:moveTo>
                  <a:pt x="1167764" y="756792"/>
                </a:moveTo>
                <a:lnTo>
                  <a:pt x="1167899" y="756919"/>
                </a:lnTo>
                <a:lnTo>
                  <a:pt x="1167764" y="756792"/>
                </a:lnTo>
                <a:close/>
              </a:path>
              <a:path w="1850389" h="1049655">
                <a:moveTo>
                  <a:pt x="1147190" y="736726"/>
                </a:moveTo>
                <a:lnTo>
                  <a:pt x="1147321" y="736853"/>
                </a:lnTo>
                <a:lnTo>
                  <a:pt x="1147190" y="736726"/>
                </a:lnTo>
                <a:close/>
              </a:path>
              <a:path w="1850389" h="1049655">
                <a:moveTo>
                  <a:pt x="1126621" y="716152"/>
                </a:moveTo>
                <a:close/>
              </a:path>
              <a:path w="1850389" h="1049655">
                <a:moveTo>
                  <a:pt x="1105922" y="694689"/>
                </a:moveTo>
                <a:close/>
              </a:path>
              <a:path w="1850389" h="1049655">
                <a:moveTo>
                  <a:pt x="1063888" y="650493"/>
                </a:moveTo>
                <a:close/>
              </a:path>
              <a:path w="1850389" h="1049655">
                <a:moveTo>
                  <a:pt x="1021461" y="604519"/>
                </a:moveTo>
                <a:lnTo>
                  <a:pt x="1021461" y="604647"/>
                </a:lnTo>
                <a:lnTo>
                  <a:pt x="1021461" y="604519"/>
                </a:lnTo>
                <a:close/>
              </a:path>
              <a:path w="1850389" h="1049655">
                <a:moveTo>
                  <a:pt x="917066" y="527812"/>
                </a:moveTo>
                <a:close/>
              </a:path>
              <a:path w="1850389" h="1049655">
                <a:moveTo>
                  <a:pt x="831341" y="436117"/>
                </a:moveTo>
                <a:close/>
              </a:path>
              <a:path w="1850389" h="1049655">
                <a:moveTo>
                  <a:pt x="803874" y="371855"/>
                </a:moveTo>
                <a:lnTo>
                  <a:pt x="767714" y="371855"/>
                </a:lnTo>
                <a:lnTo>
                  <a:pt x="788924" y="392811"/>
                </a:lnTo>
                <a:lnTo>
                  <a:pt x="810132" y="414274"/>
                </a:lnTo>
                <a:lnTo>
                  <a:pt x="845439" y="414147"/>
                </a:lnTo>
                <a:lnTo>
                  <a:pt x="828293" y="396493"/>
                </a:lnTo>
                <a:lnTo>
                  <a:pt x="806830" y="374776"/>
                </a:lnTo>
                <a:lnTo>
                  <a:pt x="803874" y="371855"/>
                </a:lnTo>
                <a:close/>
              </a:path>
              <a:path w="1850389" h="1049655">
                <a:moveTo>
                  <a:pt x="783616" y="351916"/>
                </a:moveTo>
                <a:lnTo>
                  <a:pt x="746760" y="351916"/>
                </a:lnTo>
                <a:lnTo>
                  <a:pt x="767841" y="372110"/>
                </a:lnTo>
                <a:lnTo>
                  <a:pt x="767714" y="371855"/>
                </a:lnTo>
                <a:lnTo>
                  <a:pt x="803874" y="371855"/>
                </a:lnTo>
                <a:lnTo>
                  <a:pt x="785494" y="353694"/>
                </a:lnTo>
                <a:lnTo>
                  <a:pt x="783616" y="351916"/>
                </a:lnTo>
                <a:close/>
              </a:path>
              <a:path w="1850389" h="1049655">
                <a:moveTo>
                  <a:pt x="763194" y="332613"/>
                </a:moveTo>
                <a:lnTo>
                  <a:pt x="725804" y="332613"/>
                </a:lnTo>
                <a:lnTo>
                  <a:pt x="746887" y="352043"/>
                </a:lnTo>
                <a:lnTo>
                  <a:pt x="783616" y="351916"/>
                </a:lnTo>
                <a:lnTo>
                  <a:pt x="764158" y="333501"/>
                </a:lnTo>
                <a:lnTo>
                  <a:pt x="763194" y="332613"/>
                </a:lnTo>
                <a:close/>
              </a:path>
              <a:path w="1850389" h="1049655">
                <a:moveTo>
                  <a:pt x="743363" y="314325"/>
                </a:moveTo>
                <a:lnTo>
                  <a:pt x="705103" y="314325"/>
                </a:lnTo>
                <a:lnTo>
                  <a:pt x="726058" y="332866"/>
                </a:lnTo>
                <a:lnTo>
                  <a:pt x="725804" y="332613"/>
                </a:lnTo>
                <a:lnTo>
                  <a:pt x="763194" y="332613"/>
                </a:lnTo>
                <a:lnTo>
                  <a:pt x="743363" y="314325"/>
                </a:lnTo>
                <a:close/>
              </a:path>
              <a:path w="1850389" h="1049655">
                <a:moveTo>
                  <a:pt x="723747" y="296925"/>
                </a:moveTo>
                <a:lnTo>
                  <a:pt x="684529" y="296925"/>
                </a:lnTo>
                <a:lnTo>
                  <a:pt x="705230" y="314451"/>
                </a:lnTo>
                <a:lnTo>
                  <a:pt x="743363" y="314325"/>
                </a:lnTo>
                <a:lnTo>
                  <a:pt x="723747" y="296925"/>
                </a:lnTo>
                <a:close/>
              </a:path>
              <a:path w="1850389" h="1049655">
                <a:moveTo>
                  <a:pt x="685749" y="265429"/>
                </a:moveTo>
                <a:lnTo>
                  <a:pt x="643889" y="265429"/>
                </a:lnTo>
                <a:lnTo>
                  <a:pt x="664463" y="280924"/>
                </a:lnTo>
                <a:lnTo>
                  <a:pt x="684783" y="297179"/>
                </a:lnTo>
                <a:lnTo>
                  <a:pt x="684529" y="296925"/>
                </a:lnTo>
                <a:lnTo>
                  <a:pt x="723747" y="296925"/>
                </a:lnTo>
                <a:lnTo>
                  <a:pt x="721740" y="295148"/>
                </a:lnTo>
                <a:lnTo>
                  <a:pt x="700786" y="277367"/>
                </a:lnTo>
                <a:lnTo>
                  <a:pt x="685749" y="265429"/>
                </a:lnTo>
                <a:close/>
              </a:path>
              <a:path w="1850389" h="1049655">
                <a:moveTo>
                  <a:pt x="664082" y="280669"/>
                </a:moveTo>
                <a:lnTo>
                  <a:pt x="664401" y="280924"/>
                </a:lnTo>
                <a:lnTo>
                  <a:pt x="664082" y="280669"/>
                </a:lnTo>
                <a:close/>
              </a:path>
              <a:path w="1850389" h="1049655">
                <a:moveTo>
                  <a:pt x="631164" y="225932"/>
                </a:moveTo>
                <a:lnTo>
                  <a:pt x="584073" y="225932"/>
                </a:lnTo>
                <a:lnTo>
                  <a:pt x="604265" y="238632"/>
                </a:lnTo>
                <a:lnTo>
                  <a:pt x="624204" y="251713"/>
                </a:lnTo>
                <a:lnTo>
                  <a:pt x="644143" y="265684"/>
                </a:lnTo>
                <a:lnTo>
                  <a:pt x="643889" y="265429"/>
                </a:lnTo>
                <a:lnTo>
                  <a:pt x="685749" y="265429"/>
                </a:lnTo>
                <a:lnTo>
                  <a:pt x="679830" y="260730"/>
                </a:lnTo>
                <a:lnTo>
                  <a:pt x="658876" y="245110"/>
                </a:lnTo>
                <a:lnTo>
                  <a:pt x="638301" y="230631"/>
                </a:lnTo>
                <a:lnTo>
                  <a:pt x="631164" y="225932"/>
                </a:lnTo>
                <a:close/>
              </a:path>
              <a:path w="1850389" h="1049655">
                <a:moveTo>
                  <a:pt x="623951" y="251587"/>
                </a:moveTo>
                <a:lnTo>
                  <a:pt x="624132" y="251713"/>
                </a:lnTo>
                <a:lnTo>
                  <a:pt x="623951" y="251587"/>
                </a:lnTo>
                <a:close/>
              </a:path>
              <a:path w="1850389" h="1049655">
                <a:moveTo>
                  <a:pt x="604012" y="238505"/>
                </a:moveTo>
                <a:lnTo>
                  <a:pt x="604206" y="238632"/>
                </a:lnTo>
                <a:lnTo>
                  <a:pt x="604012" y="238505"/>
                </a:lnTo>
                <a:close/>
              </a:path>
              <a:path w="1850389" h="1049655">
                <a:moveTo>
                  <a:pt x="504698" y="181228"/>
                </a:moveTo>
                <a:lnTo>
                  <a:pt x="544702" y="202691"/>
                </a:lnTo>
                <a:lnTo>
                  <a:pt x="584326" y="226187"/>
                </a:lnTo>
                <a:lnTo>
                  <a:pt x="584073" y="225932"/>
                </a:lnTo>
                <a:lnTo>
                  <a:pt x="631164" y="225932"/>
                </a:lnTo>
                <a:lnTo>
                  <a:pt x="617854" y="217169"/>
                </a:lnTo>
                <a:lnTo>
                  <a:pt x="597407" y="204342"/>
                </a:lnTo>
                <a:lnTo>
                  <a:pt x="558403" y="181355"/>
                </a:lnTo>
                <a:lnTo>
                  <a:pt x="505078" y="181355"/>
                </a:lnTo>
                <a:lnTo>
                  <a:pt x="504698" y="181228"/>
                </a:lnTo>
                <a:close/>
              </a:path>
              <a:path w="1850389" h="1049655">
                <a:moveTo>
                  <a:pt x="544194" y="202437"/>
                </a:moveTo>
                <a:lnTo>
                  <a:pt x="544624" y="202691"/>
                </a:lnTo>
                <a:lnTo>
                  <a:pt x="544194" y="202437"/>
                </a:lnTo>
                <a:close/>
              </a:path>
              <a:path w="1850389" h="1049655">
                <a:moveTo>
                  <a:pt x="426084" y="144144"/>
                </a:moveTo>
                <a:lnTo>
                  <a:pt x="465708" y="161925"/>
                </a:lnTo>
                <a:lnTo>
                  <a:pt x="505078" y="181355"/>
                </a:lnTo>
                <a:lnTo>
                  <a:pt x="558403" y="181355"/>
                </a:lnTo>
                <a:lnTo>
                  <a:pt x="556894" y="180466"/>
                </a:lnTo>
                <a:lnTo>
                  <a:pt x="516508" y="158750"/>
                </a:lnTo>
                <a:lnTo>
                  <a:pt x="487181" y="144272"/>
                </a:lnTo>
                <a:lnTo>
                  <a:pt x="426592" y="144272"/>
                </a:lnTo>
                <a:lnTo>
                  <a:pt x="426084" y="144144"/>
                </a:lnTo>
                <a:close/>
              </a:path>
              <a:path w="1850389" h="1049655">
                <a:moveTo>
                  <a:pt x="465327" y="161798"/>
                </a:moveTo>
                <a:lnTo>
                  <a:pt x="465586" y="161925"/>
                </a:lnTo>
                <a:lnTo>
                  <a:pt x="465327" y="161798"/>
                </a:lnTo>
                <a:close/>
              </a:path>
              <a:path w="1850389" h="1049655">
                <a:moveTo>
                  <a:pt x="418442" y="113537"/>
                </a:moveTo>
                <a:lnTo>
                  <a:pt x="348106" y="113537"/>
                </a:lnTo>
                <a:lnTo>
                  <a:pt x="387350" y="128269"/>
                </a:lnTo>
                <a:lnTo>
                  <a:pt x="426592" y="144272"/>
                </a:lnTo>
                <a:lnTo>
                  <a:pt x="487181" y="144272"/>
                </a:lnTo>
                <a:lnTo>
                  <a:pt x="476376" y="138937"/>
                </a:lnTo>
                <a:lnTo>
                  <a:pt x="436371" y="120903"/>
                </a:lnTo>
                <a:lnTo>
                  <a:pt x="418442" y="113537"/>
                </a:lnTo>
                <a:close/>
              </a:path>
              <a:path w="1850389" h="1049655">
                <a:moveTo>
                  <a:pt x="386969" y="128142"/>
                </a:moveTo>
                <a:lnTo>
                  <a:pt x="387280" y="128269"/>
                </a:lnTo>
                <a:lnTo>
                  <a:pt x="386969" y="128142"/>
                </a:lnTo>
                <a:close/>
              </a:path>
              <a:path w="1850389" h="1049655">
                <a:moveTo>
                  <a:pt x="385185" y="100329"/>
                </a:moveTo>
                <a:lnTo>
                  <a:pt x="309244" y="100329"/>
                </a:lnTo>
                <a:lnTo>
                  <a:pt x="309625" y="100456"/>
                </a:lnTo>
                <a:lnTo>
                  <a:pt x="348360" y="113664"/>
                </a:lnTo>
                <a:lnTo>
                  <a:pt x="348106" y="113537"/>
                </a:lnTo>
                <a:lnTo>
                  <a:pt x="418442" y="113537"/>
                </a:lnTo>
                <a:lnTo>
                  <a:pt x="396494" y="104520"/>
                </a:lnTo>
                <a:lnTo>
                  <a:pt x="385185" y="100329"/>
                </a:lnTo>
                <a:close/>
              </a:path>
              <a:path w="1850389" h="1049655">
                <a:moveTo>
                  <a:pt x="309539" y="100430"/>
                </a:moveTo>
                <a:close/>
              </a:path>
              <a:path w="1850389" h="1049655">
                <a:moveTo>
                  <a:pt x="352644" y="88391"/>
                </a:moveTo>
                <a:lnTo>
                  <a:pt x="270382" y="88391"/>
                </a:lnTo>
                <a:lnTo>
                  <a:pt x="309539" y="100430"/>
                </a:lnTo>
                <a:lnTo>
                  <a:pt x="309244" y="100329"/>
                </a:lnTo>
                <a:lnTo>
                  <a:pt x="385185" y="100329"/>
                </a:lnTo>
                <a:lnTo>
                  <a:pt x="356742" y="89788"/>
                </a:lnTo>
                <a:lnTo>
                  <a:pt x="352644" y="88391"/>
                </a:lnTo>
                <a:close/>
              </a:path>
              <a:path w="1850389" h="1049655">
                <a:moveTo>
                  <a:pt x="255968" y="57912"/>
                </a:moveTo>
                <a:lnTo>
                  <a:pt x="154558" y="57912"/>
                </a:lnTo>
                <a:lnTo>
                  <a:pt x="193420" y="67310"/>
                </a:lnTo>
                <a:lnTo>
                  <a:pt x="193166" y="67310"/>
                </a:lnTo>
                <a:lnTo>
                  <a:pt x="232028" y="77469"/>
                </a:lnTo>
                <a:lnTo>
                  <a:pt x="231775" y="77469"/>
                </a:lnTo>
                <a:lnTo>
                  <a:pt x="270763" y="88518"/>
                </a:lnTo>
                <a:lnTo>
                  <a:pt x="270382" y="88391"/>
                </a:lnTo>
                <a:lnTo>
                  <a:pt x="352644" y="88391"/>
                </a:lnTo>
                <a:lnTo>
                  <a:pt x="317245" y="76326"/>
                </a:lnTo>
                <a:lnTo>
                  <a:pt x="277748" y="64135"/>
                </a:lnTo>
                <a:lnTo>
                  <a:pt x="255968" y="57912"/>
                </a:lnTo>
                <a:close/>
              </a:path>
              <a:path w="1850389" h="1049655">
                <a:moveTo>
                  <a:pt x="5079" y="0"/>
                </a:moveTo>
                <a:lnTo>
                  <a:pt x="0" y="24891"/>
                </a:lnTo>
                <a:lnTo>
                  <a:pt x="77469" y="40893"/>
                </a:lnTo>
                <a:lnTo>
                  <a:pt x="77342" y="40893"/>
                </a:lnTo>
                <a:lnTo>
                  <a:pt x="116077" y="49275"/>
                </a:lnTo>
                <a:lnTo>
                  <a:pt x="154685" y="58038"/>
                </a:lnTo>
                <a:lnTo>
                  <a:pt x="255968" y="57912"/>
                </a:lnTo>
                <a:lnTo>
                  <a:pt x="238632" y="52959"/>
                </a:lnTo>
                <a:lnTo>
                  <a:pt x="199516" y="42672"/>
                </a:lnTo>
                <a:lnTo>
                  <a:pt x="160400" y="33274"/>
                </a:lnTo>
                <a:lnTo>
                  <a:pt x="121538" y="24384"/>
                </a:lnTo>
                <a:lnTo>
                  <a:pt x="5079" y="0"/>
                </a:lnTo>
                <a:close/>
              </a:path>
            </a:pathLst>
          </a:custGeom>
          <a:solidFill>
            <a:srgbClr val="E6AE00"/>
          </a:solidFill>
        </p:spPr>
        <p:txBody>
          <a:bodyPr wrap="square" lIns="0" tIns="0" rIns="0" bIns="0" rtlCol="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6764851" cy="464801"/>
          </a:xfrm>
        </p:spPr>
        <p:txBody>
          <a:bodyPr>
            <a:normAutofit fontScale="60000"/>
          </a:bodyPr>
          <a:p>
            <a:r>
              <a:rPr lang="en-US" sz="3600" b="0" spc="-5">
                <a:latin typeface="Calibri" panose="020F0502020204030204"/>
                <a:cs typeface="Calibri" panose="020F0502020204030204"/>
              </a:rPr>
              <a:t>ADDING</a:t>
            </a:r>
            <a:r>
              <a:rPr lang="en-US" sz="3600" b="0" spc="10">
                <a:latin typeface="Calibri" panose="020F0502020204030204"/>
                <a:cs typeface="Calibri" panose="020F0502020204030204"/>
              </a:rPr>
              <a:t> </a:t>
            </a:r>
            <a:r>
              <a:rPr lang="en-US" sz="3600" b="0" spc="-5">
                <a:latin typeface="Calibri" panose="020F0502020204030204"/>
                <a:cs typeface="Calibri" panose="020F0502020204030204"/>
              </a:rPr>
              <a:t>CONDITIONAL</a:t>
            </a:r>
            <a:r>
              <a:rPr lang="en-US" sz="3600" b="0" spc="15">
                <a:latin typeface="Calibri" panose="020F0502020204030204"/>
                <a:cs typeface="Calibri" panose="020F0502020204030204"/>
              </a:rPr>
              <a:t> </a:t>
            </a:r>
            <a:r>
              <a:rPr lang="en-US" sz="3600" b="0" spc="-20">
                <a:latin typeface="Calibri" panose="020F0502020204030204"/>
                <a:cs typeface="Calibri" panose="020F0502020204030204"/>
              </a:rPr>
              <a:t>COLUMNS</a:t>
            </a:r>
            <a:endParaRPr lang="en-US"/>
          </a:p>
        </p:txBody>
      </p:sp>
      <p:grpSp>
        <p:nvGrpSpPr>
          <p:cNvPr id="5" name="object 2"/>
          <p:cNvGrpSpPr/>
          <p:nvPr/>
        </p:nvGrpSpPr>
        <p:grpSpPr>
          <a:xfrm>
            <a:off x="4932398" y="2036804"/>
            <a:ext cx="6871970" cy="3167380"/>
            <a:chOff x="4932398" y="2646406"/>
            <a:chExt cx="6871970" cy="3167380"/>
          </a:xfrm>
        </p:grpSpPr>
        <p:pic>
          <p:nvPicPr>
            <p:cNvPr id="8" name="object 3"/>
            <p:cNvPicPr/>
            <p:nvPr/>
          </p:nvPicPr>
          <p:blipFill>
            <a:blip r:embed="rId1" cstate="print"/>
            <a:stretch>
              <a:fillRect/>
            </a:stretch>
          </p:blipFill>
          <p:spPr>
            <a:xfrm>
              <a:off x="4932398" y="2646406"/>
              <a:ext cx="6871770" cy="3166885"/>
            </a:xfrm>
            <a:prstGeom prst="rect">
              <a:avLst/>
            </a:prstGeom>
          </p:spPr>
        </p:pic>
        <p:pic>
          <p:nvPicPr>
            <p:cNvPr id="9" name="object 4"/>
            <p:cNvPicPr/>
            <p:nvPr/>
          </p:nvPicPr>
          <p:blipFill>
            <a:blip r:embed="rId2" cstate="print"/>
            <a:stretch>
              <a:fillRect/>
            </a:stretch>
          </p:blipFill>
          <p:spPr>
            <a:xfrm>
              <a:off x="4943856" y="2657855"/>
              <a:ext cx="6802374" cy="3097530"/>
            </a:xfrm>
            <a:prstGeom prst="rect">
              <a:avLst/>
            </a:prstGeom>
          </p:spPr>
        </p:pic>
      </p:grpSp>
      <p:grpSp>
        <p:nvGrpSpPr>
          <p:cNvPr id="10" name="object 5"/>
          <p:cNvGrpSpPr/>
          <p:nvPr/>
        </p:nvGrpSpPr>
        <p:grpSpPr>
          <a:xfrm>
            <a:off x="774919" y="1004190"/>
            <a:ext cx="3885565" cy="1183640"/>
            <a:chOff x="774919" y="1613792"/>
            <a:chExt cx="3885565" cy="1183640"/>
          </a:xfrm>
        </p:grpSpPr>
        <p:pic>
          <p:nvPicPr>
            <p:cNvPr id="11" name="object 6"/>
            <p:cNvPicPr/>
            <p:nvPr/>
          </p:nvPicPr>
          <p:blipFill>
            <a:blip r:embed="rId3" cstate="print"/>
            <a:stretch>
              <a:fillRect/>
            </a:stretch>
          </p:blipFill>
          <p:spPr>
            <a:xfrm>
              <a:off x="774919" y="1613792"/>
              <a:ext cx="3885507" cy="1183621"/>
            </a:xfrm>
            <a:prstGeom prst="rect">
              <a:avLst/>
            </a:prstGeom>
          </p:spPr>
        </p:pic>
        <p:pic>
          <p:nvPicPr>
            <p:cNvPr id="12" name="object 7"/>
            <p:cNvPicPr/>
            <p:nvPr/>
          </p:nvPicPr>
          <p:blipFill>
            <a:blip r:embed="rId4" cstate="print"/>
            <a:stretch>
              <a:fillRect/>
            </a:stretch>
          </p:blipFill>
          <p:spPr>
            <a:xfrm>
              <a:off x="786384" y="1625345"/>
              <a:ext cx="3816096" cy="1114043"/>
            </a:xfrm>
            <a:prstGeom prst="rect">
              <a:avLst/>
            </a:prstGeom>
          </p:spPr>
        </p:pic>
        <p:pic>
          <p:nvPicPr>
            <p:cNvPr id="13" name="object 8"/>
            <p:cNvPicPr/>
            <p:nvPr/>
          </p:nvPicPr>
          <p:blipFill>
            <a:blip r:embed="rId5" cstate="print"/>
            <a:stretch>
              <a:fillRect/>
            </a:stretch>
          </p:blipFill>
          <p:spPr>
            <a:xfrm>
              <a:off x="1865375" y="1825739"/>
              <a:ext cx="1325118" cy="349008"/>
            </a:xfrm>
            <a:prstGeom prst="rect">
              <a:avLst/>
            </a:prstGeom>
          </p:spPr>
        </p:pic>
        <p:sp>
          <p:nvSpPr>
            <p:cNvPr id="14" name="object 9"/>
            <p:cNvSpPr/>
            <p:nvPr/>
          </p:nvSpPr>
          <p:spPr>
            <a:xfrm>
              <a:off x="1903094" y="1863470"/>
              <a:ext cx="1202690" cy="226695"/>
            </a:xfrm>
            <a:custGeom>
              <a:avLst/>
              <a:gdLst/>
              <a:ahLst/>
              <a:cxnLst/>
              <a:rect l="l" t="t" r="r" b="b"/>
              <a:pathLst>
                <a:path w="1202689" h="226694">
                  <a:moveTo>
                    <a:pt x="0" y="226313"/>
                  </a:moveTo>
                  <a:lnTo>
                    <a:pt x="1202436" y="226313"/>
                  </a:lnTo>
                  <a:lnTo>
                    <a:pt x="1202436" y="0"/>
                  </a:lnTo>
                  <a:lnTo>
                    <a:pt x="0" y="0"/>
                  </a:lnTo>
                  <a:lnTo>
                    <a:pt x="0" y="226313"/>
                  </a:lnTo>
                  <a:close/>
                </a:path>
              </a:pathLst>
            </a:custGeom>
            <a:ln w="25400">
              <a:solidFill>
                <a:srgbClr val="E6AE00"/>
              </a:solidFill>
            </a:ln>
          </p:spPr>
          <p:txBody>
            <a:bodyPr wrap="square" lIns="0" tIns="0" rIns="0" bIns="0" rtlCol="0"/>
            <a:p/>
          </p:txBody>
        </p:sp>
      </p:grpSp>
      <p:sp>
        <p:nvSpPr>
          <p:cNvPr id="15" name="object 13"/>
          <p:cNvSpPr txBox="1"/>
          <p:nvPr/>
        </p:nvSpPr>
        <p:spPr>
          <a:xfrm>
            <a:off x="396747" y="3111244"/>
            <a:ext cx="4062729" cy="1520825"/>
          </a:xfrm>
          <a:prstGeom prst="rect">
            <a:avLst/>
          </a:prstGeom>
        </p:spPr>
        <p:txBody>
          <a:bodyPr vert="horz" wrap="square" lIns="0" tIns="12065" rIns="0" bIns="0" rtlCol="0">
            <a:spAutoFit/>
          </a:bodyPr>
          <a:p>
            <a:pPr marL="12700" marR="120015">
              <a:lnSpc>
                <a:spcPct val="100000"/>
              </a:lnSpc>
              <a:spcBef>
                <a:spcPts val="95"/>
              </a:spcBef>
            </a:pPr>
            <a:r>
              <a:rPr sz="1400" i="1" spc="-5" dirty="0">
                <a:solidFill>
                  <a:srgbClr val="252525"/>
                </a:solidFill>
                <a:latin typeface="Calibri" panose="020F0502020204030204"/>
                <a:cs typeface="Calibri" panose="020F0502020204030204"/>
              </a:rPr>
              <a:t>In this</a:t>
            </a:r>
            <a:r>
              <a:rPr sz="1400" i="1" spc="15"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case</a:t>
            </a:r>
            <a:r>
              <a:rPr sz="1400" i="1" spc="10" dirty="0">
                <a:solidFill>
                  <a:srgbClr val="252525"/>
                </a:solidFill>
                <a:latin typeface="Calibri" panose="020F0502020204030204"/>
                <a:cs typeface="Calibri" panose="020F0502020204030204"/>
              </a:rPr>
              <a:t> </a:t>
            </a:r>
            <a:r>
              <a:rPr sz="1400" i="1" spc="-20" dirty="0">
                <a:solidFill>
                  <a:srgbClr val="252525"/>
                </a:solidFill>
                <a:latin typeface="Calibri" panose="020F0502020204030204"/>
                <a:cs typeface="Calibri" panose="020F0502020204030204"/>
              </a:rPr>
              <a:t>we’re </a:t>
            </a:r>
            <a:r>
              <a:rPr sz="1400" i="1" spc="-5" dirty="0">
                <a:solidFill>
                  <a:srgbClr val="252525"/>
                </a:solidFill>
                <a:latin typeface="Calibri" panose="020F0502020204030204"/>
                <a:cs typeface="Calibri" panose="020F0502020204030204"/>
              </a:rPr>
              <a:t>creating</a:t>
            </a:r>
            <a:r>
              <a:rPr sz="1400" i="1" spc="15"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a new conditional</a:t>
            </a:r>
            <a:r>
              <a:rPr sz="1400" i="1" spc="20"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column </a:t>
            </a:r>
            <a:r>
              <a:rPr sz="1400" i="1" spc="-5"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called</a:t>
            </a:r>
            <a:r>
              <a:rPr sz="1400" i="1" spc="20" dirty="0">
                <a:solidFill>
                  <a:srgbClr val="252525"/>
                </a:solidFill>
                <a:latin typeface="Calibri" panose="020F0502020204030204"/>
                <a:cs typeface="Calibri" panose="020F0502020204030204"/>
              </a:rPr>
              <a:t> </a:t>
            </a:r>
            <a:r>
              <a:rPr sz="1400" i="1" spc="-15" dirty="0">
                <a:solidFill>
                  <a:srgbClr val="252525"/>
                </a:solidFill>
                <a:latin typeface="Calibri" panose="020F0502020204030204"/>
                <a:cs typeface="Calibri" panose="020F0502020204030204"/>
              </a:rPr>
              <a:t>“</a:t>
            </a:r>
            <a:r>
              <a:rPr sz="1400" b="1" i="1" spc="-15" dirty="0" err="1">
                <a:solidFill>
                  <a:srgbClr val="252525"/>
                </a:solidFill>
                <a:latin typeface="Calibri" panose="020F0502020204030204"/>
                <a:cs typeface="Calibri" panose="020F0502020204030204"/>
              </a:rPr>
              <a:t>QuantityType</a:t>
            </a:r>
            <a:r>
              <a:rPr sz="1400" i="1" spc="-15" dirty="0">
                <a:solidFill>
                  <a:srgbClr val="252525"/>
                </a:solidFill>
                <a:latin typeface="Calibri" panose="020F0502020204030204"/>
                <a:cs typeface="Calibri" panose="020F0502020204030204"/>
              </a:rPr>
              <a:t>”,</a:t>
            </a:r>
            <a:r>
              <a:rPr sz="1400" i="1" spc="15"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which</a:t>
            </a:r>
            <a:r>
              <a:rPr sz="1400" i="1" spc="15"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depends</a:t>
            </a:r>
            <a:r>
              <a:rPr sz="1400" i="1" spc="15"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on</a:t>
            </a:r>
            <a:r>
              <a:rPr sz="1400" i="1"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the</a:t>
            </a:r>
            <a:r>
              <a:rPr sz="1400" i="1" spc="5"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values</a:t>
            </a:r>
            <a:r>
              <a:rPr sz="1400" i="1" spc="10"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in </a:t>
            </a:r>
            <a:r>
              <a:rPr sz="1400" i="1" spc="-300" dirty="0">
                <a:solidFill>
                  <a:srgbClr val="252525"/>
                </a:solidFill>
                <a:latin typeface="Calibri" panose="020F0502020204030204"/>
                <a:cs typeface="Calibri" panose="020F0502020204030204"/>
              </a:rPr>
              <a:t> </a:t>
            </a:r>
            <a:r>
              <a:rPr sz="1400" i="1" dirty="0">
                <a:solidFill>
                  <a:srgbClr val="252525"/>
                </a:solidFill>
                <a:latin typeface="Calibri" panose="020F0502020204030204"/>
                <a:cs typeface="Calibri" panose="020F0502020204030204"/>
              </a:rPr>
              <a:t>the</a:t>
            </a:r>
            <a:r>
              <a:rPr sz="1400" i="1" spc="-5" dirty="0">
                <a:solidFill>
                  <a:srgbClr val="252525"/>
                </a:solidFill>
                <a:latin typeface="Calibri" panose="020F0502020204030204"/>
                <a:cs typeface="Calibri" panose="020F0502020204030204"/>
              </a:rPr>
              <a:t> “</a:t>
            </a:r>
            <a:r>
              <a:rPr sz="1400" b="1" i="1" spc="-5" dirty="0" err="1">
                <a:solidFill>
                  <a:srgbClr val="252525"/>
                </a:solidFill>
                <a:latin typeface="Calibri" panose="020F0502020204030204"/>
                <a:cs typeface="Calibri" panose="020F0502020204030204"/>
              </a:rPr>
              <a:t>OrderQuantity</a:t>
            </a:r>
            <a:r>
              <a:rPr sz="1400" i="1" spc="-5" dirty="0">
                <a:solidFill>
                  <a:srgbClr val="252525"/>
                </a:solidFill>
                <a:latin typeface="Calibri" panose="020F0502020204030204"/>
                <a:cs typeface="Calibri" panose="020F0502020204030204"/>
              </a:rPr>
              <a:t>”</a:t>
            </a:r>
            <a:r>
              <a:rPr sz="1400" i="1"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column,</a:t>
            </a:r>
            <a:r>
              <a:rPr sz="1400" i="1" spc="15"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as</a:t>
            </a:r>
            <a:r>
              <a:rPr sz="1400" i="1" spc="5"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follows:</a:t>
            </a:r>
            <a:endParaRPr sz="1400" dirty="0">
              <a:latin typeface="Calibri" panose="020F0502020204030204"/>
              <a:cs typeface="Calibri" panose="020F0502020204030204"/>
            </a:endParaRPr>
          </a:p>
          <a:p>
            <a:pPr marL="755650" indent="-286385">
              <a:lnSpc>
                <a:spcPct val="100000"/>
              </a:lnSpc>
              <a:spcBef>
                <a:spcPts val="1215"/>
              </a:spcBef>
              <a:buFont typeface="Arial MT"/>
              <a:buChar char="•"/>
              <a:tabLst>
                <a:tab pos="755015" algn="l"/>
                <a:tab pos="755650" algn="l"/>
              </a:tabLst>
            </a:pPr>
            <a:r>
              <a:rPr sz="1200" i="1" dirty="0">
                <a:solidFill>
                  <a:srgbClr val="252525"/>
                </a:solidFill>
                <a:latin typeface="Calibri" panose="020F0502020204030204"/>
                <a:cs typeface="Calibri" panose="020F0502020204030204"/>
              </a:rPr>
              <a:t>If</a:t>
            </a:r>
            <a:r>
              <a:rPr sz="1200" i="1" spc="-10" dirty="0">
                <a:solidFill>
                  <a:srgbClr val="252525"/>
                </a:solidFill>
                <a:latin typeface="Calibri" panose="020F0502020204030204"/>
                <a:cs typeface="Calibri" panose="020F0502020204030204"/>
              </a:rPr>
              <a:t> </a:t>
            </a:r>
            <a:r>
              <a:rPr sz="1200" i="1" spc="-5" dirty="0" err="1">
                <a:solidFill>
                  <a:srgbClr val="252525"/>
                </a:solidFill>
                <a:latin typeface="Calibri" panose="020F0502020204030204"/>
                <a:cs typeface="Calibri" panose="020F0502020204030204"/>
              </a:rPr>
              <a:t>OrderQuantity</a:t>
            </a:r>
            <a:r>
              <a:rPr sz="1200" i="1" spc="-15" dirty="0">
                <a:solidFill>
                  <a:srgbClr val="252525"/>
                </a:solidFill>
                <a:latin typeface="Calibri" panose="020F0502020204030204"/>
                <a:cs typeface="Calibri" panose="020F0502020204030204"/>
              </a:rPr>
              <a:t> </a:t>
            </a:r>
            <a:r>
              <a:rPr sz="1200" b="1" i="1" spc="-5" dirty="0">
                <a:solidFill>
                  <a:srgbClr val="252525"/>
                </a:solidFill>
                <a:latin typeface="Calibri" panose="020F0502020204030204"/>
                <a:cs typeface="Calibri" panose="020F0502020204030204"/>
              </a:rPr>
              <a:t>=1</a:t>
            </a:r>
            <a:r>
              <a:rPr sz="1200" i="1" spc="-5" dirty="0">
                <a:solidFill>
                  <a:srgbClr val="252525"/>
                </a:solidFill>
                <a:latin typeface="Calibri" panose="020F0502020204030204"/>
                <a:cs typeface="Calibri" panose="020F0502020204030204"/>
              </a:rPr>
              <a:t>,</a:t>
            </a:r>
            <a:r>
              <a:rPr sz="1200" i="1" spc="10" dirty="0">
                <a:solidFill>
                  <a:srgbClr val="252525"/>
                </a:solidFill>
                <a:latin typeface="Calibri" panose="020F0502020204030204"/>
                <a:cs typeface="Calibri" panose="020F0502020204030204"/>
              </a:rPr>
              <a:t> </a:t>
            </a:r>
            <a:r>
              <a:rPr sz="1200" i="1" spc="-10" dirty="0" err="1">
                <a:solidFill>
                  <a:srgbClr val="252525"/>
                </a:solidFill>
                <a:latin typeface="Calibri" panose="020F0502020204030204"/>
                <a:cs typeface="Calibri" panose="020F0502020204030204"/>
              </a:rPr>
              <a:t>QuantityType</a:t>
            </a:r>
            <a:r>
              <a:rPr sz="1200" i="1" spc="-10" dirty="0">
                <a:solidFill>
                  <a:srgbClr val="252525"/>
                </a:solidFill>
                <a:latin typeface="Calibri" panose="020F0502020204030204"/>
                <a:cs typeface="Calibri" panose="020F0502020204030204"/>
              </a:rPr>
              <a:t> </a:t>
            </a:r>
            <a:r>
              <a:rPr sz="1200" i="1" dirty="0">
                <a:solidFill>
                  <a:srgbClr val="252525"/>
                </a:solidFill>
                <a:latin typeface="Calibri" panose="020F0502020204030204"/>
                <a:cs typeface="Calibri" panose="020F0502020204030204"/>
              </a:rPr>
              <a:t>=</a:t>
            </a:r>
            <a:r>
              <a:rPr sz="1200" i="1" spc="5" dirty="0">
                <a:solidFill>
                  <a:srgbClr val="252525"/>
                </a:solidFill>
                <a:latin typeface="Calibri" panose="020F0502020204030204"/>
                <a:cs typeface="Calibri" panose="020F0502020204030204"/>
              </a:rPr>
              <a:t> </a:t>
            </a:r>
            <a:r>
              <a:rPr sz="1200" i="1" spc="-5" dirty="0">
                <a:solidFill>
                  <a:srgbClr val="252525"/>
                </a:solidFill>
                <a:latin typeface="Calibri" panose="020F0502020204030204"/>
                <a:cs typeface="Calibri" panose="020F0502020204030204"/>
              </a:rPr>
              <a:t>“</a:t>
            </a:r>
            <a:r>
              <a:rPr sz="1200" b="1" i="1" spc="-5" dirty="0">
                <a:solidFill>
                  <a:srgbClr val="252525"/>
                </a:solidFill>
                <a:latin typeface="Calibri" panose="020F0502020204030204"/>
                <a:cs typeface="Calibri" panose="020F0502020204030204"/>
              </a:rPr>
              <a:t>Single</a:t>
            </a:r>
            <a:r>
              <a:rPr sz="1200" b="1" i="1" spc="15" dirty="0">
                <a:solidFill>
                  <a:srgbClr val="252525"/>
                </a:solidFill>
                <a:latin typeface="Calibri" panose="020F0502020204030204"/>
                <a:cs typeface="Calibri" panose="020F0502020204030204"/>
              </a:rPr>
              <a:t> </a:t>
            </a:r>
            <a:r>
              <a:rPr sz="1200" b="1" i="1" spc="-5" dirty="0">
                <a:solidFill>
                  <a:srgbClr val="252525"/>
                </a:solidFill>
                <a:latin typeface="Calibri" panose="020F0502020204030204"/>
                <a:cs typeface="Calibri" panose="020F0502020204030204"/>
              </a:rPr>
              <a:t>Item</a:t>
            </a:r>
            <a:r>
              <a:rPr sz="1200" i="1" spc="-5" dirty="0">
                <a:solidFill>
                  <a:srgbClr val="252525"/>
                </a:solidFill>
                <a:latin typeface="Calibri" panose="020F0502020204030204"/>
                <a:cs typeface="Calibri" panose="020F0502020204030204"/>
              </a:rPr>
              <a:t>”</a:t>
            </a:r>
            <a:endParaRPr sz="1200" dirty="0">
              <a:latin typeface="Calibri" panose="020F0502020204030204"/>
              <a:cs typeface="Calibri" panose="020F0502020204030204"/>
            </a:endParaRPr>
          </a:p>
          <a:p>
            <a:pPr marL="755650" indent="-286385">
              <a:lnSpc>
                <a:spcPct val="100000"/>
              </a:lnSpc>
              <a:spcBef>
                <a:spcPts val="600"/>
              </a:spcBef>
              <a:buFont typeface="Arial MT"/>
              <a:buChar char="•"/>
              <a:tabLst>
                <a:tab pos="755015" algn="l"/>
                <a:tab pos="755650" algn="l"/>
              </a:tabLst>
            </a:pPr>
            <a:r>
              <a:rPr sz="1200" i="1" dirty="0">
                <a:solidFill>
                  <a:srgbClr val="252525"/>
                </a:solidFill>
                <a:latin typeface="Calibri" panose="020F0502020204030204"/>
                <a:cs typeface="Calibri" panose="020F0502020204030204"/>
              </a:rPr>
              <a:t>If</a:t>
            </a:r>
            <a:r>
              <a:rPr sz="1200" i="1" spc="-5" dirty="0">
                <a:solidFill>
                  <a:srgbClr val="252525"/>
                </a:solidFill>
                <a:latin typeface="Calibri" panose="020F0502020204030204"/>
                <a:cs typeface="Calibri" panose="020F0502020204030204"/>
              </a:rPr>
              <a:t> </a:t>
            </a:r>
            <a:r>
              <a:rPr sz="1200" i="1" spc="-5" dirty="0" err="1">
                <a:solidFill>
                  <a:srgbClr val="252525"/>
                </a:solidFill>
                <a:latin typeface="Calibri" panose="020F0502020204030204"/>
                <a:cs typeface="Calibri" panose="020F0502020204030204"/>
              </a:rPr>
              <a:t>OrderQuantity</a:t>
            </a:r>
            <a:r>
              <a:rPr sz="1200" i="1" spc="-10" dirty="0">
                <a:solidFill>
                  <a:srgbClr val="252525"/>
                </a:solidFill>
                <a:latin typeface="Calibri" panose="020F0502020204030204"/>
                <a:cs typeface="Calibri" panose="020F0502020204030204"/>
              </a:rPr>
              <a:t> </a:t>
            </a:r>
            <a:r>
              <a:rPr sz="1200" b="1" i="1" spc="-5" dirty="0">
                <a:solidFill>
                  <a:srgbClr val="252525"/>
                </a:solidFill>
                <a:latin typeface="Calibri" panose="020F0502020204030204"/>
                <a:cs typeface="Calibri" panose="020F0502020204030204"/>
              </a:rPr>
              <a:t>&gt;1</a:t>
            </a:r>
            <a:r>
              <a:rPr sz="1200" i="1" spc="-5" dirty="0">
                <a:solidFill>
                  <a:srgbClr val="252525"/>
                </a:solidFill>
                <a:latin typeface="Calibri" panose="020F0502020204030204"/>
                <a:cs typeface="Calibri" panose="020F0502020204030204"/>
              </a:rPr>
              <a:t>,</a:t>
            </a:r>
            <a:r>
              <a:rPr sz="1200" i="1" spc="10" dirty="0">
                <a:solidFill>
                  <a:srgbClr val="252525"/>
                </a:solidFill>
                <a:latin typeface="Calibri" panose="020F0502020204030204"/>
                <a:cs typeface="Calibri" panose="020F0502020204030204"/>
              </a:rPr>
              <a:t> </a:t>
            </a:r>
            <a:r>
              <a:rPr sz="1200" i="1" spc="-10" dirty="0" err="1">
                <a:solidFill>
                  <a:srgbClr val="252525"/>
                </a:solidFill>
                <a:latin typeface="Calibri" panose="020F0502020204030204"/>
                <a:cs typeface="Calibri" panose="020F0502020204030204"/>
              </a:rPr>
              <a:t>QuantityType</a:t>
            </a:r>
            <a:r>
              <a:rPr sz="1200" i="1" spc="-5" dirty="0">
                <a:solidFill>
                  <a:srgbClr val="252525"/>
                </a:solidFill>
                <a:latin typeface="Calibri" panose="020F0502020204030204"/>
                <a:cs typeface="Calibri" panose="020F0502020204030204"/>
              </a:rPr>
              <a:t> </a:t>
            </a:r>
            <a:r>
              <a:rPr sz="1200" i="1" dirty="0">
                <a:solidFill>
                  <a:srgbClr val="252525"/>
                </a:solidFill>
                <a:latin typeface="Calibri" panose="020F0502020204030204"/>
                <a:cs typeface="Calibri" panose="020F0502020204030204"/>
              </a:rPr>
              <a:t>=</a:t>
            </a:r>
            <a:r>
              <a:rPr sz="1200" i="1" spc="5" dirty="0">
                <a:solidFill>
                  <a:srgbClr val="252525"/>
                </a:solidFill>
                <a:latin typeface="Calibri" panose="020F0502020204030204"/>
                <a:cs typeface="Calibri" panose="020F0502020204030204"/>
              </a:rPr>
              <a:t> </a:t>
            </a:r>
            <a:r>
              <a:rPr sz="1200" i="1" spc="-5" dirty="0">
                <a:solidFill>
                  <a:srgbClr val="252525"/>
                </a:solidFill>
                <a:latin typeface="Calibri" panose="020F0502020204030204"/>
                <a:cs typeface="Calibri" panose="020F0502020204030204"/>
              </a:rPr>
              <a:t>“</a:t>
            </a:r>
            <a:r>
              <a:rPr sz="1200" b="1" i="1" spc="-5" dirty="0">
                <a:solidFill>
                  <a:srgbClr val="252525"/>
                </a:solidFill>
                <a:latin typeface="Calibri" panose="020F0502020204030204"/>
                <a:cs typeface="Calibri" panose="020F0502020204030204"/>
              </a:rPr>
              <a:t>Multiple</a:t>
            </a:r>
            <a:r>
              <a:rPr sz="1200" b="1" i="1" spc="20" dirty="0">
                <a:solidFill>
                  <a:srgbClr val="252525"/>
                </a:solidFill>
                <a:latin typeface="Calibri" panose="020F0502020204030204"/>
                <a:cs typeface="Calibri" panose="020F0502020204030204"/>
              </a:rPr>
              <a:t> </a:t>
            </a:r>
            <a:r>
              <a:rPr sz="1200" b="1" i="1" spc="-5" dirty="0">
                <a:solidFill>
                  <a:srgbClr val="252525"/>
                </a:solidFill>
                <a:latin typeface="Calibri" panose="020F0502020204030204"/>
                <a:cs typeface="Calibri" panose="020F0502020204030204"/>
              </a:rPr>
              <a:t>Items</a:t>
            </a:r>
            <a:r>
              <a:rPr sz="1200" i="1" spc="-5" dirty="0">
                <a:solidFill>
                  <a:srgbClr val="252525"/>
                </a:solidFill>
                <a:latin typeface="Calibri" panose="020F0502020204030204"/>
                <a:cs typeface="Calibri" panose="020F0502020204030204"/>
              </a:rPr>
              <a:t>”</a:t>
            </a:r>
            <a:endParaRPr sz="1200" dirty="0">
              <a:latin typeface="Calibri" panose="020F0502020204030204"/>
              <a:cs typeface="Calibri" panose="020F0502020204030204"/>
            </a:endParaRPr>
          </a:p>
          <a:p>
            <a:pPr marL="755650" indent="-286385">
              <a:lnSpc>
                <a:spcPct val="100000"/>
              </a:lnSpc>
              <a:spcBef>
                <a:spcPts val="605"/>
              </a:spcBef>
              <a:buFont typeface="Arial MT"/>
              <a:buChar char="•"/>
              <a:tabLst>
                <a:tab pos="755015" algn="l"/>
                <a:tab pos="755650" algn="l"/>
              </a:tabLst>
            </a:pPr>
            <a:r>
              <a:rPr sz="1200" i="1" spc="-5" dirty="0">
                <a:solidFill>
                  <a:srgbClr val="252525"/>
                </a:solidFill>
                <a:latin typeface="Calibri" panose="020F0502020204030204"/>
                <a:cs typeface="Calibri" panose="020F0502020204030204"/>
              </a:rPr>
              <a:t>Otherwise</a:t>
            </a:r>
            <a:r>
              <a:rPr sz="1200" i="1" spc="-10" dirty="0">
                <a:solidFill>
                  <a:srgbClr val="252525"/>
                </a:solidFill>
                <a:latin typeface="Calibri" panose="020F0502020204030204"/>
                <a:cs typeface="Calibri" panose="020F0502020204030204"/>
              </a:rPr>
              <a:t> </a:t>
            </a:r>
            <a:r>
              <a:rPr sz="1200" i="1" spc="-10" dirty="0" err="1">
                <a:solidFill>
                  <a:srgbClr val="252525"/>
                </a:solidFill>
                <a:latin typeface="Calibri" panose="020F0502020204030204"/>
                <a:cs typeface="Calibri" panose="020F0502020204030204"/>
              </a:rPr>
              <a:t>QuantityType</a:t>
            </a:r>
            <a:r>
              <a:rPr sz="1200" i="1" spc="-10" dirty="0">
                <a:solidFill>
                  <a:srgbClr val="252525"/>
                </a:solidFill>
                <a:latin typeface="Calibri" panose="020F0502020204030204"/>
                <a:cs typeface="Calibri" panose="020F0502020204030204"/>
              </a:rPr>
              <a:t> </a:t>
            </a:r>
            <a:r>
              <a:rPr sz="1200" i="1" dirty="0">
                <a:solidFill>
                  <a:srgbClr val="252525"/>
                </a:solidFill>
                <a:latin typeface="Calibri" panose="020F0502020204030204"/>
                <a:cs typeface="Calibri" panose="020F0502020204030204"/>
              </a:rPr>
              <a:t>=</a:t>
            </a:r>
            <a:r>
              <a:rPr sz="1200" i="1" spc="-5" dirty="0">
                <a:solidFill>
                  <a:srgbClr val="252525"/>
                </a:solidFill>
                <a:latin typeface="Calibri" panose="020F0502020204030204"/>
                <a:cs typeface="Calibri" panose="020F0502020204030204"/>
              </a:rPr>
              <a:t> “</a:t>
            </a:r>
            <a:r>
              <a:rPr sz="1200" b="1" i="1" spc="-5" dirty="0">
                <a:solidFill>
                  <a:srgbClr val="252525"/>
                </a:solidFill>
                <a:latin typeface="Calibri" panose="020F0502020204030204"/>
                <a:cs typeface="Calibri" panose="020F0502020204030204"/>
              </a:rPr>
              <a:t>Other</a:t>
            </a:r>
            <a:r>
              <a:rPr sz="1200" i="1" spc="-5" dirty="0">
                <a:solidFill>
                  <a:srgbClr val="252525"/>
                </a:solidFill>
                <a:latin typeface="Calibri" panose="020F0502020204030204"/>
                <a:cs typeface="Calibri" panose="020F0502020204030204"/>
              </a:rPr>
              <a:t>”</a:t>
            </a:r>
            <a:endParaRPr sz="1200" dirty="0">
              <a:latin typeface="Calibri" panose="020F0502020204030204"/>
              <a:cs typeface="Calibri" panose="020F0502020204030204"/>
            </a:endParaRPr>
          </a:p>
        </p:txBody>
      </p:sp>
      <p:sp>
        <p:nvSpPr>
          <p:cNvPr id="16" name="object 14"/>
          <p:cNvSpPr txBox="1"/>
          <p:nvPr/>
        </p:nvSpPr>
        <p:spPr>
          <a:xfrm>
            <a:off x="4974335" y="966467"/>
            <a:ext cx="6025515" cy="635000"/>
          </a:xfrm>
          <a:prstGeom prst="rect">
            <a:avLst/>
          </a:prstGeom>
        </p:spPr>
        <p:txBody>
          <a:bodyPr vert="horz" wrap="square" lIns="0" tIns="12065" rIns="0" bIns="0" rtlCol="0">
            <a:spAutoFit/>
          </a:bodyPr>
          <a:p>
            <a:pPr marL="12700" marR="5080">
              <a:lnSpc>
                <a:spcPct val="100000"/>
              </a:lnSpc>
              <a:spcBef>
                <a:spcPts val="95"/>
              </a:spcBef>
            </a:pPr>
            <a:r>
              <a:rPr sz="2000" b="1" spc="-10">
                <a:latin typeface="Calibri" panose="020F0502020204030204"/>
                <a:cs typeface="Calibri" panose="020F0502020204030204"/>
              </a:rPr>
              <a:t>Conditional</a:t>
            </a:r>
            <a:r>
              <a:rPr sz="2000" b="1" spc="-5">
                <a:latin typeface="Calibri" panose="020F0502020204030204"/>
                <a:cs typeface="Calibri" panose="020F0502020204030204"/>
              </a:rPr>
              <a:t> Columns</a:t>
            </a:r>
            <a:r>
              <a:rPr sz="2000" b="1" spc="25">
                <a:latin typeface="Calibri" panose="020F0502020204030204"/>
                <a:cs typeface="Calibri" panose="020F0502020204030204"/>
              </a:rPr>
              <a:t> </a:t>
            </a:r>
            <a:r>
              <a:rPr sz="2000" spc="-5">
                <a:latin typeface="Calibri" panose="020F0502020204030204"/>
                <a:cs typeface="Calibri" panose="020F0502020204030204"/>
              </a:rPr>
              <a:t>allow</a:t>
            </a:r>
            <a:r>
              <a:rPr sz="2000">
                <a:latin typeface="Calibri" panose="020F0502020204030204"/>
                <a:cs typeface="Calibri" panose="020F0502020204030204"/>
              </a:rPr>
              <a:t> </a:t>
            </a:r>
            <a:r>
              <a:rPr sz="2000" spc="-15">
                <a:latin typeface="Calibri" panose="020F0502020204030204"/>
                <a:cs typeface="Calibri" panose="020F0502020204030204"/>
              </a:rPr>
              <a:t>you</a:t>
            </a:r>
            <a:r>
              <a:rPr sz="2000" spc="-10">
                <a:latin typeface="Calibri" panose="020F0502020204030204"/>
                <a:cs typeface="Calibri" panose="020F0502020204030204"/>
              </a:rPr>
              <a:t> </a:t>
            </a:r>
            <a:r>
              <a:rPr sz="2000" spc="-15">
                <a:latin typeface="Calibri" panose="020F0502020204030204"/>
                <a:cs typeface="Calibri" panose="020F0502020204030204"/>
              </a:rPr>
              <a:t>to</a:t>
            </a:r>
            <a:r>
              <a:rPr sz="2000">
                <a:latin typeface="Calibri" panose="020F0502020204030204"/>
                <a:cs typeface="Calibri" panose="020F0502020204030204"/>
              </a:rPr>
              <a:t> </a:t>
            </a:r>
            <a:r>
              <a:rPr sz="2000" spc="-10">
                <a:latin typeface="Calibri" panose="020F0502020204030204"/>
                <a:cs typeface="Calibri" panose="020F0502020204030204"/>
              </a:rPr>
              <a:t>define</a:t>
            </a:r>
            <a:r>
              <a:rPr sz="2000" spc="20">
                <a:latin typeface="Calibri" panose="020F0502020204030204"/>
                <a:cs typeface="Calibri" panose="020F0502020204030204"/>
              </a:rPr>
              <a:t> </a:t>
            </a:r>
            <a:r>
              <a:rPr sz="2000" spc="-5">
                <a:latin typeface="Calibri" panose="020F0502020204030204"/>
                <a:cs typeface="Calibri" panose="020F0502020204030204"/>
              </a:rPr>
              <a:t>new fields</a:t>
            </a:r>
            <a:r>
              <a:rPr sz="2000" spc="20">
                <a:latin typeface="Calibri" panose="020F0502020204030204"/>
                <a:cs typeface="Calibri" panose="020F0502020204030204"/>
              </a:rPr>
              <a:t> </a:t>
            </a:r>
            <a:r>
              <a:rPr sz="2000" spc="-5">
                <a:latin typeface="Calibri" panose="020F0502020204030204"/>
                <a:cs typeface="Calibri" panose="020F0502020204030204"/>
              </a:rPr>
              <a:t>based </a:t>
            </a:r>
            <a:r>
              <a:rPr sz="2000" spc="-440">
                <a:latin typeface="Calibri" panose="020F0502020204030204"/>
                <a:cs typeface="Calibri" panose="020F0502020204030204"/>
              </a:rPr>
              <a:t> </a:t>
            </a:r>
            <a:r>
              <a:rPr sz="2000" spc="-5">
                <a:latin typeface="Calibri" panose="020F0502020204030204"/>
                <a:cs typeface="Calibri" panose="020F0502020204030204"/>
              </a:rPr>
              <a:t>on </a:t>
            </a:r>
            <a:r>
              <a:rPr sz="2000" spc="-10">
                <a:latin typeface="Calibri" panose="020F0502020204030204"/>
                <a:cs typeface="Calibri" panose="020F0502020204030204"/>
              </a:rPr>
              <a:t>logical</a:t>
            </a:r>
            <a:r>
              <a:rPr sz="2000" spc="15">
                <a:latin typeface="Calibri" panose="020F0502020204030204"/>
                <a:cs typeface="Calibri" panose="020F0502020204030204"/>
              </a:rPr>
              <a:t> </a:t>
            </a:r>
            <a:r>
              <a:rPr sz="2000" spc="-5">
                <a:latin typeface="Calibri" panose="020F0502020204030204"/>
                <a:cs typeface="Calibri" panose="020F0502020204030204"/>
              </a:rPr>
              <a:t>rules</a:t>
            </a:r>
            <a:r>
              <a:rPr sz="2000" spc="15">
                <a:latin typeface="Calibri" panose="020F0502020204030204"/>
                <a:cs typeface="Calibri" panose="020F0502020204030204"/>
              </a:rPr>
              <a:t> </a:t>
            </a:r>
            <a:r>
              <a:rPr sz="2000" spc="-5">
                <a:latin typeface="Calibri" panose="020F0502020204030204"/>
                <a:cs typeface="Calibri" panose="020F0502020204030204"/>
              </a:rPr>
              <a:t>and</a:t>
            </a:r>
            <a:r>
              <a:rPr sz="2000">
                <a:latin typeface="Calibri" panose="020F0502020204030204"/>
                <a:cs typeface="Calibri" panose="020F0502020204030204"/>
              </a:rPr>
              <a:t> </a:t>
            </a:r>
            <a:r>
              <a:rPr sz="2000" spc="-10">
                <a:latin typeface="Calibri" panose="020F0502020204030204"/>
                <a:cs typeface="Calibri" panose="020F0502020204030204"/>
              </a:rPr>
              <a:t>conditions</a:t>
            </a:r>
            <a:r>
              <a:rPr sz="2000" spc="20">
                <a:latin typeface="Calibri" panose="020F0502020204030204"/>
                <a:cs typeface="Calibri" panose="020F0502020204030204"/>
              </a:rPr>
              <a:t> </a:t>
            </a:r>
            <a:r>
              <a:rPr sz="2000" spc="-10">
                <a:latin typeface="Calibri" panose="020F0502020204030204"/>
                <a:cs typeface="Calibri" panose="020F0502020204030204"/>
              </a:rPr>
              <a:t>(</a:t>
            </a:r>
            <a:r>
              <a:rPr sz="2000" i="1" spc="-10">
                <a:latin typeface="Calibri" panose="020F0502020204030204"/>
                <a:cs typeface="Calibri" panose="020F0502020204030204"/>
              </a:rPr>
              <a:t>IF/THEN</a:t>
            </a:r>
            <a:r>
              <a:rPr sz="2000" i="1" spc="5">
                <a:latin typeface="Calibri" panose="020F0502020204030204"/>
                <a:cs typeface="Calibri" panose="020F0502020204030204"/>
              </a:rPr>
              <a:t> </a:t>
            </a:r>
            <a:r>
              <a:rPr sz="2000" i="1" spc="-15">
                <a:latin typeface="Calibri" panose="020F0502020204030204"/>
                <a:cs typeface="Calibri" panose="020F0502020204030204"/>
              </a:rPr>
              <a:t>statements</a:t>
            </a:r>
            <a:r>
              <a:rPr sz="2000" spc="-15">
                <a:latin typeface="Calibri" panose="020F0502020204030204"/>
                <a:cs typeface="Calibri" panose="020F0502020204030204"/>
              </a:rPr>
              <a:t>)</a:t>
            </a:r>
            <a:endParaRPr sz="2000">
              <a:latin typeface="Calibri" panose="020F0502020204030204"/>
              <a:cs typeface="Calibri" panose="020F0502020204030204"/>
            </a:endParaRPr>
          </a:p>
        </p:txBody>
      </p:sp>
      <p:sp>
        <p:nvSpPr>
          <p:cNvPr id="17" name="object 17"/>
          <p:cNvSpPr/>
          <p:nvPr/>
        </p:nvSpPr>
        <p:spPr>
          <a:xfrm>
            <a:off x="2994532" y="1466340"/>
            <a:ext cx="1950085" cy="1010919"/>
          </a:xfrm>
          <a:custGeom>
            <a:avLst/>
            <a:gdLst/>
            <a:ahLst/>
            <a:cxnLst/>
            <a:rect l="l" t="t" r="r" b="b"/>
            <a:pathLst>
              <a:path w="1950085" h="1010919">
                <a:moveTo>
                  <a:pt x="1873504" y="934338"/>
                </a:moveTo>
                <a:lnTo>
                  <a:pt x="1873504" y="1010538"/>
                </a:lnTo>
                <a:lnTo>
                  <a:pt x="1924135" y="985138"/>
                </a:lnTo>
                <a:lnTo>
                  <a:pt x="1886204" y="985138"/>
                </a:lnTo>
                <a:lnTo>
                  <a:pt x="1886204" y="959738"/>
                </a:lnTo>
                <a:lnTo>
                  <a:pt x="1924473" y="959738"/>
                </a:lnTo>
                <a:lnTo>
                  <a:pt x="1873504" y="934338"/>
                </a:lnTo>
                <a:close/>
              </a:path>
              <a:path w="1950085" h="1010919">
                <a:moveTo>
                  <a:pt x="452443" y="330454"/>
                </a:moveTo>
                <a:lnTo>
                  <a:pt x="416814" y="330454"/>
                </a:lnTo>
                <a:lnTo>
                  <a:pt x="417068" y="330708"/>
                </a:lnTo>
                <a:lnTo>
                  <a:pt x="433069" y="347091"/>
                </a:lnTo>
                <a:lnTo>
                  <a:pt x="449580" y="364236"/>
                </a:lnTo>
                <a:lnTo>
                  <a:pt x="466217" y="382143"/>
                </a:lnTo>
                <a:lnTo>
                  <a:pt x="483234" y="400685"/>
                </a:lnTo>
                <a:lnTo>
                  <a:pt x="500380" y="419862"/>
                </a:lnTo>
                <a:lnTo>
                  <a:pt x="608965" y="543306"/>
                </a:lnTo>
                <a:lnTo>
                  <a:pt x="647319" y="585978"/>
                </a:lnTo>
                <a:lnTo>
                  <a:pt x="686943" y="628269"/>
                </a:lnTo>
                <a:lnTo>
                  <a:pt x="727837" y="669671"/>
                </a:lnTo>
                <a:lnTo>
                  <a:pt x="769746" y="709930"/>
                </a:lnTo>
                <a:lnTo>
                  <a:pt x="813307" y="748157"/>
                </a:lnTo>
                <a:lnTo>
                  <a:pt x="858139" y="783844"/>
                </a:lnTo>
                <a:lnTo>
                  <a:pt x="904367" y="816229"/>
                </a:lnTo>
                <a:lnTo>
                  <a:pt x="952245" y="845185"/>
                </a:lnTo>
                <a:lnTo>
                  <a:pt x="1001521" y="869696"/>
                </a:lnTo>
                <a:lnTo>
                  <a:pt x="1052321" y="890397"/>
                </a:lnTo>
                <a:lnTo>
                  <a:pt x="1104645" y="908431"/>
                </a:lnTo>
                <a:lnTo>
                  <a:pt x="1158620" y="924052"/>
                </a:lnTo>
                <a:lnTo>
                  <a:pt x="1213993" y="937260"/>
                </a:lnTo>
                <a:lnTo>
                  <a:pt x="1270762" y="948690"/>
                </a:lnTo>
                <a:lnTo>
                  <a:pt x="1328546" y="957961"/>
                </a:lnTo>
                <a:lnTo>
                  <a:pt x="1387602" y="965581"/>
                </a:lnTo>
                <a:lnTo>
                  <a:pt x="1447672" y="971550"/>
                </a:lnTo>
                <a:lnTo>
                  <a:pt x="1508506" y="976249"/>
                </a:lnTo>
                <a:lnTo>
                  <a:pt x="1570228" y="979805"/>
                </a:lnTo>
                <a:lnTo>
                  <a:pt x="1632458" y="982218"/>
                </a:lnTo>
                <a:lnTo>
                  <a:pt x="1758442" y="984758"/>
                </a:lnTo>
                <a:lnTo>
                  <a:pt x="1822069" y="985138"/>
                </a:lnTo>
                <a:lnTo>
                  <a:pt x="1873504" y="985138"/>
                </a:lnTo>
                <a:lnTo>
                  <a:pt x="1873504" y="959738"/>
                </a:lnTo>
                <a:lnTo>
                  <a:pt x="1822195" y="959738"/>
                </a:lnTo>
                <a:lnTo>
                  <a:pt x="1758695" y="959358"/>
                </a:lnTo>
                <a:lnTo>
                  <a:pt x="1695704" y="958469"/>
                </a:lnTo>
                <a:lnTo>
                  <a:pt x="1633220" y="956818"/>
                </a:lnTo>
                <a:lnTo>
                  <a:pt x="1571244" y="954405"/>
                </a:lnTo>
                <a:lnTo>
                  <a:pt x="1571497" y="954405"/>
                </a:lnTo>
                <a:lnTo>
                  <a:pt x="1512225" y="950976"/>
                </a:lnTo>
                <a:lnTo>
                  <a:pt x="1510283" y="950976"/>
                </a:lnTo>
                <a:lnTo>
                  <a:pt x="1449705" y="946277"/>
                </a:lnTo>
                <a:lnTo>
                  <a:pt x="1450086" y="946277"/>
                </a:lnTo>
                <a:lnTo>
                  <a:pt x="1390269" y="940308"/>
                </a:lnTo>
                <a:lnTo>
                  <a:pt x="1390650" y="940308"/>
                </a:lnTo>
                <a:lnTo>
                  <a:pt x="1331976" y="932815"/>
                </a:lnTo>
                <a:lnTo>
                  <a:pt x="1332357" y="932815"/>
                </a:lnTo>
                <a:lnTo>
                  <a:pt x="1274953" y="923671"/>
                </a:lnTo>
                <a:lnTo>
                  <a:pt x="1275461" y="923671"/>
                </a:lnTo>
                <a:lnTo>
                  <a:pt x="1219200" y="912495"/>
                </a:lnTo>
                <a:lnTo>
                  <a:pt x="1219581" y="912495"/>
                </a:lnTo>
                <a:lnTo>
                  <a:pt x="1164717" y="899413"/>
                </a:lnTo>
                <a:lnTo>
                  <a:pt x="1138757" y="892175"/>
                </a:lnTo>
                <a:lnTo>
                  <a:pt x="1138555" y="892175"/>
                </a:lnTo>
                <a:lnTo>
                  <a:pt x="1112558" y="884301"/>
                </a:lnTo>
                <a:lnTo>
                  <a:pt x="1112393" y="884301"/>
                </a:lnTo>
                <a:lnTo>
                  <a:pt x="1086865" y="875792"/>
                </a:lnTo>
                <a:lnTo>
                  <a:pt x="1061436" y="866648"/>
                </a:lnTo>
                <a:lnTo>
                  <a:pt x="1036515" y="856869"/>
                </a:lnTo>
                <a:lnTo>
                  <a:pt x="1012286" y="846709"/>
                </a:lnTo>
                <a:lnTo>
                  <a:pt x="988341" y="835406"/>
                </a:lnTo>
                <a:lnTo>
                  <a:pt x="988187" y="835406"/>
                </a:lnTo>
                <a:lnTo>
                  <a:pt x="964183" y="822833"/>
                </a:lnTo>
                <a:lnTo>
                  <a:pt x="941602" y="809752"/>
                </a:lnTo>
                <a:lnTo>
                  <a:pt x="941451" y="809752"/>
                </a:lnTo>
                <a:lnTo>
                  <a:pt x="918607" y="795147"/>
                </a:lnTo>
                <a:lnTo>
                  <a:pt x="918464" y="795147"/>
                </a:lnTo>
                <a:lnTo>
                  <a:pt x="895477" y="779653"/>
                </a:lnTo>
                <a:lnTo>
                  <a:pt x="873599" y="763651"/>
                </a:lnTo>
                <a:lnTo>
                  <a:pt x="851480" y="746506"/>
                </a:lnTo>
                <a:lnTo>
                  <a:pt x="829718" y="728726"/>
                </a:lnTo>
                <a:lnTo>
                  <a:pt x="808269" y="710311"/>
                </a:lnTo>
                <a:lnTo>
                  <a:pt x="787174" y="691388"/>
                </a:lnTo>
                <a:lnTo>
                  <a:pt x="745494" y="651510"/>
                </a:lnTo>
                <a:lnTo>
                  <a:pt x="705480" y="610743"/>
                </a:lnTo>
                <a:lnTo>
                  <a:pt x="666000" y="568706"/>
                </a:lnTo>
                <a:lnTo>
                  <a:pt x="627888" y="526415"/>
                </a:lnTo>
                <a:lnTo>
                  <a:pt x="519303" y="402971"/>
                </a:lnTo>
                <a:lnTo>
                  <a:pt x="502031" y="383667"/>
                </a:lnTo>
                <a:lnTo>
                  <a:pt x="484172" y="364109"/>
                </a:lnTo>
                <a:lnTo>
                  <a:pt x="467994" y="346837"/>
                </a:lnTo>
                <a:lnTo>
                  <a:pt x="452443" y="330454"/>
                </a:lnTo>
                <a:close/>
              </a:path>
              <a:path w="1950085" h="1010919">
                <a:moveTo>
                  <a:pt x="1924473" y="959738"/>
                </a:moveTo>
                <a:lnTo>
                  <a:pt x="1886204" y="959738"/>
                </a:lnTo>
                <a:lnTo>
                  <a:pt x="1886204" y="985138"/>
                </a:lnTo>
                <a:lnTo>
                  <a:pt x="1924135" y="985138"/>
                </a:lnTo>
                <a:lnTo>
                  <a:pt x="1949704" y="972312"/>
                </a:lnTo>
                <a:lnTo>
                  <a:pt x="1924473" y="959738"/>
                </a:lnTo>
                <a:close/>
              </a:path>
              <a:path w="1950085" h="1010919">
                <a:moveTo>
                  <a:pt x="1510030" y="950849"/>
                </a:moveTo>
                <a:lnTo>
                  <a:pt x="1510283" y="950976"/>
                </a:lnTo>
                <a:lnTo>
                  <a:pt x="1512225" y="950976"/>
                </a:lnTo>
                <a:lnTo>
                  <a:pt x="1510030" y="950849"/>
                </a:lnTo>
                <a:close/>
              </a:path>
              <a:path w="1950085" h="1010919">
                <a:moveTo>
                  <a:pt x="1165077" y="899499"/>
                </a:moveTo>
                <a:lnTo>
                  <a:pt x="1165225" y="899541"/>
                </a:lnTo>
                <a:lnTo>
                  <a:pt x="1165077" y="899499"/>
                </a:lnTo>
                <a:close/>
              </a:path>
              <a:path w="1950085" h="1010919">
                <a:moveTo>
                  <a:pt x="1164768" y="899413"/>
                </a:moveTo>
                <a:lnTo>
                  <a:pt x="1165077" y="899499"/>
                </a:lnTo>
                <a:lnTo>
                  <a:pt x="1164768" y="899413"/>
                </a:lnTo>
                <a:close/>
              </a:path>
              <a:path w="1950085" h="1010919">
                <a:moveTo>
                  <a:pt x="1138301" y="892048"/>
                </a:moveTo>
                <a:lnTo>
                  <a:pt x="1138555" y="892175"/>
                </a:lnTo>
                <a:lnTo>
                  <a:pt x="1138757" y="892175"/>
                </a:lnTo>
                <a:lnTo>
                  <a:pt x="1138301" y="892048"/>
                </a:lnTo>
                <a:close/>
              </a:path>
              <a:path w="1950085" h="1010919">
                <a:moveTo>
                  <a:pt x="1112139" y="884174"/>
                </a:moveTo>
                <a:lnTo>
                  <a:pt x="1112393" y="884301"/>
                </a:lnTo>
                <a:lnTo>
                  <a:pt x="1112558" y="884301"/>
                </a:lnTo>
                <a:lnTo>
                  <a:pt x="1112139" y="884174"/>
                </a:lnTo>
                <a:close/>
              </a:path>
              <a:path w="1950085" h="1010919">
                <a:moveTo>
                  <a:pt x="1086484" y="875665"/>
                </a:moveTo>
                <a:lnTo>
                  <a:pt x="1086739" y="875792"/>
                </a:lnTo>
                <a:lnTo>
                  <a:pt x="1086484" y="875665"/>
                </a:lnTo>
                <a:close/>
              </a:path>
              <a:path w="1950085" h="1010919">
                <a:moveTo>
                  <a:pt x="1061084" y="866521"/>
                </a:moveTo>
                <a:lnTo>
                  <a:pt x="1061339" y="866648"/>
                </a:lnTo>
                <a:lnTo>
                  <a:pt x="1061084" y="866521"/>
                </a:lnTo>
                <a:close/>
              </a:path>
              <a:path w="1950085" h="1010919">
                <a:moveTo>
                  <a:pt x="1036193" y="856742"/>
                </a:moveTo>
                <a:lnTo>
                  <a:pt x="1036446" y="856869"/>
                </a:lnTo>
                <a:lnTo>
                  <a:pt x="1036193" y="856742"/>
                </a:lnTo>
                <a:close/>
              </a:path>
              <a:path w="1950085" h="1010919">
                <a:moveTo>
                  <a:pt x="1011682" y="846455"/>
                </a:moveTo>
                <a:lnTo>
                  <a:pt x="1012190" y="846709"/>
                </a:lnTo>
                <a:lnTo>
                  <a:pt x="1011682" y="846455"/>
                </a:lnTo>
                <a:close/>
              </a:path>
              <a:path w="1950085" h="1010919">
                <a:moveTo>
                  <a:pt x="987806" y="835152"/>
                </a:moveTo>
                <a:lnTo>
                  <a:pt x="988187" y="835406"/>
                </a:lnTo>
                <a:lnTo>
                  <a:pt x="988341" y="835406"/>
                </a:lnTo>
                <a:lnTo>
                  <a:pt x="987806" y="835152"/>
                </a:lnTo>
                <a:close/>
              </a:path>
              <a:path w="1950085" h="1010919">
                <a:moveTo>
                  <a:pt x="964252" y="822833"/>
                </a:moveTo>
                <a:lnTo>
                  <a:pt x="964692" y="823087"/>
                </a:lnTo>
                <a:lnTo>
                  <a:pt x="964252" y="822833"/>
                </a:lnTo>
                <a:close/>
              </a:path>
              <a:path w="1950085" h="1010919">
                <a:moveTo>
                  <a:pt x="940943" y="809371"/>
                </a:moveTo>
                <a:lnTo>
                  <a:pt x="941451" y="809752"/>
                </a:lnTo>
                <a:lnTo>
                  <a:pt x="941602" y="809752"/>
                </a:lnTo>
                <a:lnTo>
                  <a:pt x="940943" y="809371"/>
                </a:lnTo>
                <a:close/>
              </a:path>
              <a:path w="1950085" h="1010919">
                <a:moveTo>
                  <a:pt x="918209" y="794893"/>
                </a:moveTo>
                <a:lnTo>
                  <a:pt x="918464" y="795147"/>
                </a:lnTo>
                <a:lnTo>
                  <a:pt x="918607" y="795147"/>
                </a:lnTo>
                <a:lnTo>
                  <a:pt x="918209" y="794893"/>
                </a:lnTo>
                <a:close/>
              </a:path>
              <a:path w="1950085" h="1010919">
                <a:moveTo>
                  <a:pt x="895510" y="779653"/>
                </a:moveTo>
                <a:lnTo>
                  <a:pt x="895857" y="779907"/>
                </a:lnTo>
                <a:lnTo>
                  <a:pt x="895510" y="779653"/>
                </a:lnTo>
                <a:close/>
              </a:path>
              <a:path w="1950085" h="1010919">
                <a:moveTo>
                  <a:pt x="873252" y="763397"/>
                </a:moveTo>
                <a:lnTo>
                  <a:pt x="873506" y="763651"/>
                </a:lnTo>
                <a:lnTo>
                  <a:pt x="873252" y="763397"/>
                </a:lnTo>
                <a:close/>
              </a:path>
              <a:path w="1950085" h="1010919">
                <a:moveTo>
                  <a:pt x="851154" y="746252"/>
                </a:moveTo>
                <a:lnTo>
                  <a:pt x="851407" y="746506"/>
                </a:lnTo>
                <a:lnTo>
                  <a:pt x="851154" y="746252"/>
                </a:lnTo>
                <a:close/>
              </a:path>
              <a:path w="1950085" h="1010919">
                <a:moveTo>
                  <a:pt x="829564" y="728599"/>
                </a:moveTo>
                <a:lnTo>
                  <a:pt x="829718" y="728726"/>
                </a:lnTo>
                <a:lnTo>
                  <a:pt x="829564" y="728599"/>
                </a:lnTo>
                <a:close/>
              </a:path>
              <a:path w="1950085" h="1010919">
                <a:moveTo>
                  <a:pt x="807974" y="710057"/>
                </a:moveTo>
                <a:lnTo>
                  <a:pt x="808228" y="710311"/>
                </a:lnTo>
                <a:lnTo>
                  <a:pt x="807974" y="710057"/>
                </a:lnTo>
                <a:close/>
              </a:path>
              <a:path w="1950085" h="1010919">
                <a:moveTo>
                  <a:pt x="786892" y="691134"/>
                </a:moveTo>
                <a:lnTo>
                  <a:pt x="787145" y="691388"/>
                </a:lnTo>
                <a:lnTo>
                  <a:pt x="786892" y="691134"/>
                </a:lnTo>
                <a:close/>
              </a:path>
              <a:path w="1950085" h="1010919">
                <a:moveTo>
                  <a:pt x="745567" y="651584"/>
                </a:moveTo>
                <a:lnTo>
                  <a:pt x="745744" y="651763"/>
                </a:lnTo>
                <a:lnTo>
                  <a:pt x="745567" y="651584"/>
                </a:lnTo>
                <a:close/>
              </a:path>
              <a:path w="1950085" h="1010919">
                <a:moveTo>
                  <a:pt x="745494" y="651510"/>
                </a:moveTo>
                <a:close/>
              </a:path>
              <a:path w="1950085" h="1010919">
                <a:moveTo>
                  <a:pt x="705231" y="610488"/>
                </a:moveTo>
                <a:lnTo>
                  <a:pt x="705357" y="610743"/>
                </a:lnTo>
                <a:lnTo>
                  <a:pt x="705231" y="610488"/>
                </a:lnTo>
                <a:close/>
              </a:path>
              <a:path w="1950085" h="1010919">
                <a:moveTo>
                  <a:pt x="666000" y="568706"/>
                </a:moveTo>
                <a:close/>
              </a:path>
              <a:path w="1950085" h="1010919">
                <a:moveTo>
                  <a:pt x="466090" y="382016"/>
                </a:moveTo>
                <a:close/>
              </a:path>
              <a:path w="1950085" h="1010919">
                <a:moveTo>
                  <a:pt x="449453" y="364109"/>
                </a:moveTo>
                <a:close/>
              </a:path>
              <a:path w="1950085" h="1010919">
                <a:moveTo>
                  <a:pt x="432943" y="346963"/>
                </a:moveTo>
                <a:lnTo>
                  <a:pt x="433065" y="347091"/>
                </a:lnTo>
                <a:lnTo>
                  <a:pt x="432943" y="346963"/>
                </a:lnTo>
                <a:close/>
              </a:path>
              <a:path w="1950085" h="1010919">
                <a:moveTo>
                  <a:pt x="416959" y="330603"/>
                </a:moveTo>
                <a:close/>
              </a:path>
              <a:path w="1950085" h="1010919">
                <a:moveTo>
                  <a:pt x="437349" y="315087"/>
                </a:moveTo>
                <a:lnTo>
                  <a:pt x="400939" y="315087"/>
                </a:lnTo>
                <a:lnTo>
                  <a:pt x="416959" y="330603"/>
                </a:lnTo>
                <a:lnTo>
                  <a:pt x="416814" y="330454"/>
                </a:lnTo>
                <a:lnTo>
                  <a:pt x="452443" y="330454"/>
                </a:lnTo>
                <a:lnTo>
                  <a:pt x="451357" y="329311"/>
                </a:lnTo>
                <a:lnTo>
                  <a:pt x="437349" y="315087"/>
                </a:lnTo>
                <a:close/>
              </a:path>
              <a:path w="1950085" h="1010919">
                <a:moveTo>
                  <a:pt x="422296" y="300482"/>
                </a:moveTo>
                <a:lnTo>
                  <a:pt x="385191" y="300482"/>
                </a:lnTo>
                <a:lnTo>
                  <a:pt x="401066" y="315341"/>
                </a:lnTo>
                <a:lnTo>
                  <a:pt x="400939" y="315087"/>
                </a:lnTo>
                <a:lnTo>
                  <a:pt x="437349" y="315087"/>
                </a:lnTo>
                <a:lnTo>
                  <a:pt x="434847" y="312547"/>
                </a:lnTo>
                <a:lnTo>
                  <a:pt x="422296" y="300482"/>
                </a:lnTo>
                <a:close/>
              </a:path>
              <a:path w="1950085" h="1010919">
                <a:moveTo>
                  <a:pt x="407803" y="286893"/>
                </a:moveTo>
                <a:lnTo>
                  <a:pt x="369696" y="286893"/>
                </a:lnTo>
                <a:lnTo>
                  <a:pt x="385444" y="300736"/>
                </a:lnTo>
                <a:lnTo>
                  <a:pt x="385191" y="300482"/>
                </a:lnTo>
                <a:lnTo>
                  <a:pt x="422296" y="300482"/>
                </a:lnTo>
                <a:lnTo>
                  <a:pt x="418465" y="296799"/>
                </a:lnTo>
                <a:lnTo>
                  <a:pt x="407803" y="286893"/>
                </a:lnTo>
                <a:close/>
              </a:path>
              <a:path w="1950085" h="1010919">
                <a:moveTo>
                  <a:pt x="378909" y="261493"/>
                </a:moveTo>
                <a:lnTo>
                  <a:pt x="339470" y="261493"/>
                </a:lnTo>
                <a:lnTo>
                  <a:pt x="369951" y="287147"/>
                </a:lnTo>
                <a:lnTo>
                  <a:pt x="369696" y="286893"/>
                </a:lnTo>
                <a:lnTo>
                  <a:pt x="407803" y="286893"/>
                </a:lnTo>
                <a:lnTo>
                  <a:pt x="402336" y="281813"/>
                </a:lnTo>
                <a:lnTo>
                  <a:pt x="386333" y="267716"/>
                </a:lnTo>
                <a:lnTo>
                  <a:pt x="378909" y="261493"/>
                </a:lnTo>
                <a:close/>
              </a:path>
              <a:path w="1950085" h="1010919">
                <a:moveTo>
                  <a:pt x="350449" y="237744"/>
                </a:moveTo>
                <a:lnTo>
                  <a:pt x="310388" y="237744"/>
                </a:lnTo>
                <a:lnTo>
                  <a:pt x="339597" y="261620"/>
                </a:lnTo>
                <a:lnTo>
                  <a:pt x="378909" y="261493"/>
                </a:lnTo>
                <a:lnTo>
                  <a:pt x="355727" y="242062"/>
                </a:lnTo>
                <a:lnTo>
                  <a:pt x="350449" y="237744"/>
                </a:lnTo>
                <a:close/>
              </a:path>
              <a:path w="1950085" h="1010919">
                <a:moveTo>
                  <a:pt x="272725" y="175641"/>
                </a:moveTo>
                <a:lnTo>
                  <a:pt x="231012" y="175641"/>
                </a:lnTo>
                <a:lnTo>
                  <a:pt x="256412" y="195072"/>
                </a:lnTo>
                <a:lnTo>
                  <a:pt x="282829" y="215646"/>
                </a:lnTo>
                <a:lnTo>
                  <a:pt x="310515" y="237871"/>
                </a:lnTo>
                <a:lnTo>
                  <a:pt x="350449" y="237744"/>
                </a:lnTo>
                <a:lnTo>
                  <a:pt x="326390" y="218059"/>
                </a:lnTo>
                <a:lnTo>
                  <a:pt x="298577" y="195707"/>
                </a:lnTo>
                <a:lnTo>
                  <a:pt x="272725" y="175641"/>
                </a:lnTo>
                <a:close/>
              </a:path>
              <a:path w="1950085" h="1010919">
                <a:moveTo>
                  <a:pt x="204860" y="124968"/>
                </a:moveTo>
                <a:lnTo>
                  <a:pt x="160909" y="124968"/>
                </a:lnTo>
                <a:lnTo>
                  <a:pt x="183515" y="140843"/>
                </a:lnTo>
                <a:lnTo>
                  <a:pt x="183387" y="140843"/>
                </a:lnTo>
                <a:lnTo>
                  <a:pt x="206756" y="157734"/>
                </a:lnTo>
                <a:lnTo>
                  <a:pt x="231140" y="175768"/>
                </a:lnTo>
                <a:lnTo>
                  <a:pt x="231012" y="175641"/>
                </a:lnTo>
                <a:lnTo>
                  <a:pt x="272725" y="175641"/>
                </a:lnTo>
                <a:lnTo>
                  <a:pt x="246380" y="155448"/>
                </a:lnTo>
                <a:lnTo>
                  <a:pt x="204860" y="124968"/>
                </a:lnTo>
                <a:close/>
              </a:path>
              <a:path w="1950085" h="1010919">
                <a:moveTo>
                  <a:pt x="183993" y="110109"/>
                </a:moveTo>
                <a:lnTo>
                  <a:pt x="139192" y="110109"/>
                </a:lnTo>
                <a:lnTo>
                  <a:pt x="161036" y="125095"/>
                </a:lnTo>
                <a:lnTo>
                  <a:pt x="204860" y="124968"/>
                </a:lnTo>
                <a:lnTo>
                  <a:pt x="198247" y="120142"/>
                </a:lnTo>
                <a:lnTo>
                  <a:pt x="183993" y="110109"/>
                </a:lnTo>
                <a:close/>
              </a:path>
              <a:path w="1950085" h="1010919">
                <a:moveTo>
                  <a:pt x="163528" y="96012"/>
                </a:moveTo>
                <a:lnTo>
                  <a:pt x="118110" y="96012"/>
                </a:lnTo>
                <a:lnTo>
                  <a:pt x="139319" y="110236"/>
                </a:lnTo>
                <a:lnTo>
                  <a:pt x="183993" y="110109"/>
                </a:lnTo>
                <a:lnTo>
                  <a:pt x="175514" y="104140"/>
                </a:lnTo>
                <a:lnTo>
                  <a:pt x="163528" y="96012"/>
                </a:lnTo>
                <a:close/>
              </a:path>
              <a:path w="1950085" h="1010919">
                <a:moveTo>
                  <a:pt x="143568" y="82550"/>
                </a:moveTo>
                <a:lnTo>
                  <a:pt x="97536" y="82550"/>
                </a:lnTo>
                <a:lnTo>
                  <a:pt x="118237" y="96138"/>
                </a:lnTo>
                <a:lnTo>
                  <a:pt x="163528" y="96012"/>
                </a:lnTo>
                <a:lnTo>
                  <a:pt x="143568" y="82550"/>
                </a:lnTo>
                <a:close/>
              </a:path>
              <a:path w="1950085" h="1010919">
                <a:moveTo>
                  <a:pt x="13208" y="0"/>
                </a:moveTo>
                <a:lnTo>
                  <a:pt x="0" y="21590"/>
                </a:lnTo>
                <a:lnTo>
                  <a:pt x="38481" y="45212"/>
                </a:lnTo>
                <a:lnTo>
                  <a:pt x="77724" y="69723"/>
                </a:lnTo>
                <a:lnTo>
                  <a:pt x="97662" y="82677"/>
                </a:lnTo>
                <a:lnTo>
                  <a:pt x="97536" y="82550"/>
                </a:lnTo>
                <a:lnTo>
                  <a:pt x="143568" y="82550"/>
                </a:lnTo>
                <a:lnTo>
                  <a:pt x="132206" y="74930"/>
                </a:lnTo>
                <a:lnTo>
                  <a:pt x="91186" y="48260"/>
                </a:lnTo>
                <a:lnTo>
                  <a:pt x="51816" y="23622"/>
                </a:lnTo>
                <a:lnTo>
                  <a:pt x="13208" y="0"/>
                </a:lnTo>
                <a:close/>
              </a:path>
            </a:pathLst>
          </a:custGeom>
          <a:solidFill>
            <a:srgbClr val="E6AE00"/>
          </a:solidFill>
        </p:spPr>
        <p:txBody>
          <a:bodyPr wrap="square" lIns="0" tIns="0" rIns="0" bIns="0" rtlCol="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6145785" cy="464801"/>
          </a:xfrm>
        </p:spPr>
        <p:txBody>
          <a:bodyPr>
            <a:normAutofit fontScale="60000"/>
          </a:bodyPr>
          <a:p>
            <a:r>
              <a:rPr lang="en-US" sz="3600" b="0" spc="-5">
                <a:latin typeface="Calibri" panose="020F0502020204030204"/>
                <a:cs typeface="Calibri" panose="020F0502020204030204"/>
              </a:rPr>
              <a:t>PERFORMANCE OPTIMIZATION</a:t>
            </a:r>
            <a:endParaRPr lang="en-US"/>
          </a:p>
        </p:txBody>
      </p:sp>
      <p:sp>
        <p:nvSpPr>
          <p:cNvPr id="18" name="object 2"/>
          <p:cNvSpPr txBox="1"/>
          <p:nvPr/>
        </p:nvSpPr>
        <p:spPr>
          <a:xfrm>
            <a:off x="1127760" y="1101779"/>
            <a:ext cx="10226040" cy="4055745"/>
          </a:xfrm>
          <a:prstGeom prst="rect">
            <a:avLst/>
          </a:prstGeom>
        </p:spPr>
        <p:txBody>
          <a:bodyPr vert="horz" wrap="square" lIns="0" tIns="139700" rIns="0" bIns="0" rtlCol="0">
            <a:spAutoFit/>
          </a:bodyPr>
          <a:p>
            <a:pPr marL="36830">
              <a:lnSpc>
                <a:spcPct val="100000"/>
              </a:lnSpc>
              <a:spcBef>
                <a:spcPts val="1100"/>
              </a:spcBef>
            </a:pPr>
            <a:r>
              <a:rPr sz="2400" b="1" spc="-10" dirty="0">
                <a:solidFill>
                  <a:srgbClr val="0D0D0D"/>
                </a:solidFill>
                <a:latin typeface="Calibri" panose="020F0502020204030204"/>
                <a:cs typeface="Calibri" panose="020F0502020204030204"/>
              </a:rPr>
              <a:t>Eliminate</a:t>
            </a:r>
            <a:r>
              <a:rPr sz="2400" b="1" dirty="0">
                <a:solidFill>
                  <a:srgbClr val="0D0D0D"/>
                </a:solidFill>
                <a:latin typeface="Calibri" panose="020F0502020204030204"/>
                <a:cs typeface="Calibri" panose="020F0502020204030204"/>
              </a:rPr>
              <a:t> </a:t>
            </a:r>
            <a:r>
              <a:rPr sz="2400" b="1" spc="-10" dirty="0">
                <a:solidFill>
                  <a:srgbClr val="0D0D0D"/>
                </a:solidFill>
                <a:latin typeface="Calibri" panose="020F0502020204030204"/>
                <a:cs typeface="Calibri" panose="020F0502020204030204"/>
              </a:rPr>
              <a:t>redundant</a:t>
            </a:r>
            <a:r>
              <a:rPr sz="2400" b="1" dirty="0">
                <a:solidFill>
                  <a:srgbClr val="0D0D0D"/>
                </a:solidFill>
                <a:latin typeface="Calibri" panose="020F0502020204030204"/>
                <a:cs typeface="Calibri" panose="020F0502020204030204"/>
              </a:rPr>
              <a:t> </a:t>
            </a:r>
            <a:r>
              <a:rPr sz="2400" b="1" spc="-5" dirty="0">
                <a:solidFill>
                  <a:srgbClr val="0D0D0D"/>
                </a:solidFill>
                <a:latin typeface="Calibri" panose="020F0502020204030204"/>
                <a:cs typeface="Calibri" panose="020F0502020204030204"/>
              </a:rPr>
              <a:t>columns;</a:t>
            </a:r>
            <a:r>
              <a:rPr sz="2400" b="1" spc="-10" dirty="0">
                <a:solidFill>
                  <a:srgbClr val="0D0D0D"/>
                </a:solidFill>
                <a:latin typeface="Calibri" panose="020F0502020204030204"/>
                <a:cs typeface="Calibri" panose="020F0502020204030204"/>
              </a:rPr>
              <a:t> </a:t>
            </a:r>
            <a:r>
              <a:rPr sz="2400" b="1" spc="-20" dirty="0">
                <a:solidFill>
                  <a:srgbClr val="0D0D0D"/>
                </a:solidFill>
                <a:latin typeface="Calibri" panose="020F0502020204030204"/>
                <a:cs typeface="Calibri" panose="020F0502020204030204"/>
              </a:rPr>
              <a:t>keep</a:t>
            </a:r>
            <a:r>
              <a:rPr sz="2400" b="1" spc="-10" dirty="0">
                <a:solidFill>
                  <a:srgbClr val="0D0D0D"/>
                </a:solidFill>
                <a:latin typeface="Calibri" panose="020F0502020204030204"/>
                <a:cs typeface="Calibri" panose="020F0502020204030204"/>
              </a:rPr>
              <a:t> </a:t>
            </a:r>
            <a:r>
              <a:rPr sz="2400" b="1" spc="-15" dirty="0">
                <a:solidFill>
                  <a:srgbClr val="0D0D0D"/>
                </a:solidFill>
                <a:latin typeface="Calibri" panose="020F0502020204030204"/>
                <a:cs typeface="Calibri" panose="020F0502020204030204"/>
              </a:rPr>
              <a:t>data</a:t>
            </a:r>
            <a:r>
              <a:rPr sz="2400" b="1" dirty="0">
                <a:solidFill>
                  <a:srgbClr val="0D0D0D"/>
                </a:solidFill>
                <a:latin typeface="Calibri" panose="020F0502020204030204"/>
                <a:cs typeface="Calibri" panose="020F0502020204030204"/>
              </a:rPr>
              <a:t> </a:t>
            </a:r>
            <a:r>
              <a:rPr sz="2400" b="1" spc="-5" dirty="0">
                <a:solidFill>
                  <a:srgbClr val="0D0D0D"/>
                </a:solidFill>
                <a:latin typeface="Calibri" panose="020F0502020204030204"/>
                <a:cs typeface="Calibri" panose="020F0502020204030204"/>
              </a:rPr>
              <a:t>tables</a:t>
            </a:r>
            <a:r>
              <a:rPr sz="2400" b="1" dirty="0">
                <a:solidFill>
                  <a:srgbClr val="0D0D0D"/>
                </a:solidFill>
                <a:latin typeface="Calibri" panose="020F0502020204030204"/>
                <a:cs typeface="Calibri" panose="020F0502020204030204"/>
              </a:rPr>
              <a:t> </a:t>
            </a:r>
            <a:r>
              <a:rPr sz="2400" b="1" spc="-10" dirty="0">
                <a:solidFill>
                  <a:srgbClr val="0D0D0D"/>
                </a:solidFill>
                <a:latin typeface="Calibri" panose="020F0502020204030204"/>
                <a:cs typeface="Calibri" panose="020F0502020204030204"/>
              </a:rPr>
              <a:t>narrow</a:t>
            </a:r>
            <a:endParaRPr sz="2400" dirty="0">
              <a:latin typeface="Calibri" panose="020F0502020204030204"/>
              <a:cs typeface="Calibri" panose="020F0502020204030204"/>
            </a:endParaRPr>
          </a:p>
          <a:p>
            <a:pPr marL="808990" marR="5080" indent="-342900">
              <a:lnSpc>
                <a:spcPct val="100000"/>
              </a:lnSpc>
              <a:spcBef>
                <a:spcPts val="750"/>
              </a:spcBef>
              <a:buFont typeface="Arial MT"/>
              <a:buChar char="•"/>
              <a:tabLst>
                <a:tab pos="808990" algn="l"/>
                <a:tab pos="809625" algn="l"/>
              </a:tabLst>
            </a:pPr>
            <a:r>
              <a:rPr sz="1800" i="1" spc="-10" dirty="0">
                <a:solidFill>
                  <a:srgbClr val="252525"/>
                </a:solidFill>
                <a:latin typeface="Calibri" panose="020F0502020204030204"/>
                <a:cs typeface="Calibri" panose="020F0502020204030204"/>
              </a:rPr>
              <a:t>Data</a:t>
            </a:r>
            <a:r>
              <a:rPr sz="1800" i="1"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tables</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should</a:t>
            </a:r>
            <a:r>
              <a:rPr sz="1800" i="1" dirty="0">
                <a:solidFill>
                  <a:srgbClr val="252525"/>
                </a:solidFill>
                <a:latin typeface="Calibri" panose="020F0502020204030204"/>
                <a:cs typeface="Calibri" panose="020F0502020204030204"/>
              </a:rPr>
              <a:t> ideally </a:t>
            </a:r>
            <a:r>
              <a:rPr sz="1800" i="1" spc="-5" dirty="0">
                <a:solidFill>
                  <a:srgbClr val="252525"/>
                </a:solidFill>
                <a:latin typeface="Calibri" panose="020F0502020204030204"/>
                <a:cs typeface="Calibri" panose="020F0502020204030204"/>
              </a:rPr>
              <a:t>only</a:t>
            </a:r>
            <a:r>
              <a:rPr sz="1800" i="1" dirty="0">
                <a:solidFill>
                  <a:srgbClr val="252525"/>
                </a:solidFill>
                <a:latin typeface="Calibri" panose="020F0502020204030204"/>
                <a:cs typeface="Calibri" panose="020F0502020204030204"/>
              </a:rPr>
              <a:t> </a:t>
            </a:r>
            <a:r>
              <a:rPr sz="1800" i="1" spc="-15" dirty="0">
                <a:solidFill>
                  <a:srgbClr val="252525"/>
                </a:solidFill>
                <a:latin typeface="Calibri" panose="020F0502020204030204"/>
                <a:cs typeface="Calibri" panose="020F0502020204030204"/>
              </a:rPr>
              <a:t>contain</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only</a:t>
            </a:r>
            <a:r>
              <a:rPr sz="1800" i="1"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quantitative</a:t>
            </a:r>
            <a:r>
              <a:rPr sz="1800" i="1" spc="-5" dirty="0">
                <a:solidFill>
                  <a:srgbClr val="252525"/>
                </a:solidFill>
                <a:latin typeface="Calibri" panose="020F0502020204030204"/>
                <a:cs typeface="Calibri" panose="020F0502020204030204"/>
              </a:rPr>
              <a:t> </a:t>
            </a:r>
            <a:r>
              <a:rPr sz="1800" i="1" dirty="0">
                <a:solidFill>
                  <a:srgbClr val="252525"/>
                </a:solidFill>
                <a:latin typeface="Calibri" panose="020F0502020204030204"/>
                <a:cs typeface="Calibri" panose="020F0502020204030204"/>
              </a:rPr>
              <a:t>values</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and</a:t>
            </a:r>
            <a:r>
              <a:rPr sz="1800" i="1" spc="5"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foreign</a:t>
            </a:r>
            <a:r>
              <a:rPr sz="1800" i="1" dirty="0">
                <a:solidFill>
                  <a:srgbClr val="252525"/>
                </a:solidFill>
                <a:latin typeface="Calibri" panose="020F0502020204030204"/>
                <a:cs typeface="Calibri" panose="020F0502020204030204"/>
              </a:rPr>
              <a:t> </a:t>
            </a:r>
            <a:r>
              <a:rPr sz="1800" i="1" spc="-20" dirty="0">
                <a:solidFill>
                  <a:srgbClr val="252525"/>
                </a:solidFill>
                <a:latin typeface="Calibri" panose="020F0502020204030204"/>
                <a:cs typeface="Calibri" panose="020F0502020204030204"/>
              </a:rPr>
              <a:t>keys;</a:t>
            </a:r>
            <a:r>
              <a:rPr sz="1800" i="1" dirty="0">
                <a:solidFill>
                  <a:srgbClr val="252525"/>
                </a:solidFill>
                <a:latin typeface="Calibri" panose="020F0502020204030204"/>
                <a:cs typeface="Calibri" panose="020F0502020204030204"/>
              </a:rPr>
              <a:t> </a:t>
            </a:r>
            <a:r>
              <a:rPr sz="1800" i="1" spc="-15" dirty="0">
                <a:solidFill>
                  <a:srgbClr val="252525"/>
                </a:solidFill>
                <a:latin typeface="Calibri" panose="020F0502020204030204"/>
                <a:cs typeface="Calibri" panose="020F0502020204030204"/>
              </a:rPr>
              <a:t>any</a:t>
            </a:r>
            <a:r>
              <a:rPr sz="1800" i="1"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extra</a:t>
            </a:r>
            <a:r>
              <a:rPr sz="1800" i="1"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descriptive </a:t>
            </a:r>
            <a:r>
              <a:rPr sz="1800" i="1" spc="-390"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columns</a:t>
            </a:r>
            <a:r>
              <a:rPr sz="1800" i="1"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can</a:t>
            </a:r>
            <a:r>
              <a:rPr sz="1800" i="1" spc="-5" dirty="0">
                <a:solidFill>
                  <a:srgbClr val="252525"/>
                </a:solidFill>
                <a:latin typeface="Calibri" panose="020F0502020204030204"/>
                <a:cs typeface="Calibri" panose="020F0502020204030204"/>
              </a:rPr>
              <a:t> usually </a:t>
            </a:r>
            <a:r>
              <a:rPr sz="1800" i="1" dirty="0">
                <a:solidFill>
                  <a:srgbClr val="252525"/>
                </a:solidFill>
                <a:latin typeface="Calibri" panose="020F0502020204030204"/>
                <a:cs typeface="Calibri" panose="020F0502020204030204"/>
              </a:rPr>
              <a:t>live in a</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related</a:t>
            </a:r>
            <a:r>
              <a:rPr sz="1800" i="1"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lookup</a:t>
            </a:r>
            <a:r>
              <a:rPr sz="1800" i="1" spc="-5"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table</a:t>
            </a:r>
            <a:endParaRPr sz="1800" dirty="0">
              <a:latin typeface="Calibri" panose="020F0502020204030204"/>
              <a:cs typeface="Calibri" panose="020F0502020204030204"/>
            </a:endParaRPr>
          </a:p>
          <a:p>
            <a:pPr>
              <a:lnSpc>
                <a:spcPct val="100000"/>
              </a:lnSpc>
              <a:buClr>
                <a:srgbClr val="252525"/>
              </a:buClr>
              <a:buFont typeface="Arial MT"/>
              <a:buChar char="•"/>
            </a:pPr>
            <a:endParaRPr sz="1800" dirty="0">
              <a:latin typeface="Calibri" panose="020F0502020204030204"/>
              <a:cs typeface="Calibri" panose="020F0502020204030204"/>
            </a:endParaRPr>
          </a:p>
          <a:p>
            <a:pPr marL="12700">
              <a:lnSpc>
                <a:spcPct val="100000"/>
              </a:lnSpc>
              <a:spcBef>
                <a:spcPts val="1335"/>
              </a:spcBef>
            </a:pPr>
            <a:r>
              <a:rPr sz="2400" b="1" spc="-5" dirty="0">
                <a:solidFill>
                  <a:srgbClr val="0D0D0D"/>
                </a:solidFill>
                <a:latin typeface="Calibri" panose="020F0502020204030204"/>
                <a:cs typeface="Calibri" panose="020F0502020204030204"/>
              </a:rPr>
              <a:t>Imported</a:t>
            </a:r>
            <a:r>
              <a:rPr sz="2400" b="1" spc="-15" dirty="0">
                <a:solidFill>
                  <a:srgbClr val="0D0D0D"/>
                </a:solidFill>
                <a:latin typeface="Calibri" panose="020F0502020204030204"/>
                <a:cs typeface="Calibri" panose="020F0502020204030204"/>
              </a:rPr>
              <a:t> </a:t>
            </a:r>
            <a:r>
              <a:rPr sz="2400" b="1" spc="-5" dirty="0">
                <a:solidFill>
                  <a:srgbClr val="0D0D0D"/>
                </a:solidFill>
                <a:latin typeface="Calibri" panose="020F0502020204030204"/>
                <a:cs typeface="Calibri" panose="020F0502020204030204"/>
              </a:rPr>
              <a:t>columns</a:t>
            </a:r>
            <a:r>
              <a:rPr sz="2400" b="1" spc="-20" dirty="0">
                <a:solidFill>
                  <a:srgbClr val="0D0D0D"/>
                </a:solidFill>
                <a:latin typeface="Calibri" panose="020F0502020204030204"/>
                <a:cs typeface="Calibri" panose="020F0502020204030204"/>
              </a:rPr>
              <a:t> </a:t>
            </a:r>
            <a:r>
              <a:rPr sz="2400" b="1" spc="-15" dirty="0">
                <a:solidFill>
                  <a:srgbClr val="0D0D0D"/>
                </a:solidFill>
                <a:latin typeface="Calibri" panose="020F0502020204030204"/>
                <a:cs typeface="Calibri" panose="020F0502020204030204"/>
              </a:rPr>
              <a:t>are</a:t>
            </a:r>
            <a:r>
              <a:rPr sz="2400" b="1" spc="-5" dirty="0">
                <a:solidFill>
                  <a:srgbClr val="0D0D0D"/>
                </a:solidFill>
                <a:latin typeface="Calibri" panose="020F0502020204030204"/>
                <a:cs typeface="Calibri" panose="020F0502020204030204"/>
              </a:rPr>
              <a:t> </a:t>
            </a:r>
            <a:r>
              <a:rPr sz="2400" b="1" spc="-15" dirty="0">
                <a:solidFill>
                  <a:srgbClr val="0D0D0D"/>
                </a:solidFill>
                <a:latin typeface="Calibri" panose="020F0502020204030204"/>
                <a:cs typeface="Calibri" panose="020F0502020204030204"/>
              </a:rPr>
              <a:t>better</a:t>
            </a:r>
            <a:r>
              <a:rPr sz="2400" b="1" dirty="0">
                <a:solidFill>
                  <a:srgbClr val="0D0D0D"/>
                </a:solidFill>
                <a:latin typeface="Calibri" panose="020F0502020204030204"/>
                <a:cs typeface="Calibri" panose="020F0502020204030204"/>
              </a:rPr>
              <a:t> than</a:t>
            </a:r>
            <a:r>
              <a:rPr sz="2400" b="1" spc="-5" dirty="0">
                <a:solidFill>
                  <a:srgbClr val="0D0D0D"/>
                </a:solidFill>
                <a:latin typeface="Calibri" panose="020F0502020204030204"/>
                <a:cs typeface="Calibri" panose="020F0502020204030204"/>
              </a:rPr>
              <a:t> </a:t>
            </a:r>
            <a:r>
              <a:rPr sz="2400" b="1" spc="-10" dirty="0">
                <a:solidFill>
                  <a:srgbClr val="0D0D0D"/>
                </a:solidFill>
                <a:latin typeface="Calibri" panose="020F0502020204030204"/>
                <a:cs typeface="Calibri" panose="020F0502020204030204"/>
              </a:rPr>
              <a:t>calculated</a:t>
            </a:r>
            <a:r>
              <a:rPr sz="2400" b="1" dirty="0">
                <a:solidFill>
                  <a:srgbClr val="0D0D0D"/>
                </a:solidFill>
                <a:latin typeface="Calibri" panose="020F0502020204030204"/>
                <a:cs typeface="Calibri" panose="020F0502020204030204"/>
              </a:rPr>
              <a:t> </a:t>
            </a:r>
            <a:r>
              <a:rPr sz="2400" b="1" spc="-5" dirty="0">
                <a:solidFill>
                  <a:srgbClr val="0D0D0D"/>
                </a:solidFill>
                <a:latin typeface="Calibri" panose="020F0502020204030204"/>
                <a:cs typeface="Calibri" panose="020F0502020204030204"/>
              </a:rPr>
              <a:t>columns</a:t>
            </a:r>
            <a:endParaRPr sz="2400" dirty="0">
              <a:latin typeface="Calibri" panose="020F0502020204030204"/>
              <a:cs typeface="Calibri" panose="020F0502020204030204"/>
            </a:endParaRPr>
          </a:p>
          <a:p>
            <a:pPr marL="784225" indent="-343535">
              <a:lnSpc>
                <a:spcPct val="100000"/>
              </a:lnSpc>
              <a:spcBef>
                <a:spcPts val="750"/>
              </a:spcBef>
              <a:buFont typeface="Arial MT"/>
              <a:buChar char="•"/>
              <a:tabLst>
                <a:tab pos="784225" algn="l"/>
                <a:tab pos="784860" algn="l"/>
              </a:tabLst>
            </a:pPr>
            <a:r>
              <a:rPr sz="1800" i="1" spc="-5" dirty="0">
                <a:solidFill>
                  <a:srgbClr val="252525"/>
                </a:solidFill>
                <a:latin typeface="Calibri" panose="020F0502020204030204"/>
                <a:cs typeface="Calibri" panose="020F0502020204030204"/>
              </a:rPr>
              <a:t>When</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possible,</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create</a:t>
            </a:r>
            <a:r>
              <a:rPr sz="1800" i="1" spc="10"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calculated</a:t>
            </a:r>
            <a:r>
              <a:rPr sz="1800" i="1"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columns</a:t>
            </a:r>
            <a:r>
              <a:rPr sz="1800" i="1" spc="10"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at</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the</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source</a:t>
            </a:r>
            <a:r>
              <a:rPr sz="1800" i="1"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(i.e.</a:t>
            </a:r>
            <a:r>
              <a:rPr sz="1800" i="1" dirty="0">
                <a:solidFill>
                  <a:srgbClr val="252525"/>
                </a:solidFill>
                <a:latin typeface="Calibri" panose="020F0502020204030204"/>
                <a:cs typeface="Calibri" panose="020F0502020204030204"/>
              </a:rPr>
              <a:t> in</a:t>
            </a:r>
            <a:r>
              <a:rPr sz="1800" i="1" spc="10"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your </a:t>
            </a:r>
            <a:r>
              <a:rPr sz="1800" i="1" dirty="0">
                <a:solidFill>
                  <a:srgbClr val="252525"/>
                </a:solidFill>
                <a:latin typeface="Calibri" panose="020F0502020204030204"/>
                <a:cs typeface="Calibri" panose="020F0502020204030204"/>
              </a:rPr>
              <a:t>raw</a:t>
            </a:r>
            <a:r>
              <a:rPr sz="1800" i="1" spc="-5"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database)</a:t>
            </a:r>
            <a:r>
              <a:rPr sz="1800" i="1" spc="10"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or</a:t>
            </a:r>
            <a:r>
              <a:rPr sz="1800" i="1"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within</a:t>
            </a:r>
            <a:r>
              <a:rPr sz="1800" i="1" dirty="0">
                <a:solidFill>
                  <a:srgbClr val="252525"/>
                </a:solidFill>
                <a:latin typeface="Calibri" panose="020F0502020204030204"/>
                <a:cs typeface="Calibri" panose="020F0502020204030204"/>
              </a:rPr>
              <a:t> the</a:t>
            </a:r>
            <a:endParaRPr sz="1800" dirty="0">
              <a:latin typeface="Calibri" panose="020F0502020204030204"/>
              <a:cs typeface="Calibri" panose="020F0502020204030204"/>
            </a:endParaRPr>
          </a:p>
          <a:p>
            <a:pPr marL="784225">
              <a:lnSpc>
                <a:spcPct val="100000"/>
              </a:lnSpc>
            </a:pPr>
            <a:r>
              <a:rPr sz="1800" i="1" spc="-5" dirty="0">
                <a:solidFill>
                  <a:srgbClr val="252525"/>
                </a:solidFill>
                <a:latin typeface="Calibri" panose="020F0502020204030204"/>
                <a:cs typeface="Calibri" panose="020F0502020204030204"/>
              </a:rPr>
              <a:t>Query </a:t>
            </a:r>
            <a:r>
              <a:rPr sz="1800" i="1" spc="-15" dirty="0">
                <a:solidFill>
                  <a:srgbClr val="252525"/>
                </a:solidFill>
                <a:latin typeface="Calibri" panose="020F0502020204030204"/>
                <a:cs typeface="Calibri" panose="020F0502020204030204"/>
              </a:rPr>
              <a:t>Editor;</a:t>
            </a:r>
            <a:r>
              <a:rPr sz="1800" i="1" dirty="0">
                <a:solidFill>
                  <a:srgbClr val="252525"/>
                </a:solidFill>
                <a:latin typeface="Calibri" panose="020F0502020204030204"/>
                <a:cs typeface="Calibri" panose="020F0502020204030204"/>
              </a:rPr>
              <a:t> this is</a:t>
            </a:r>
            <a:r>
              <a:rPr sz="1800" i="1" spc="-5" dirty="0">
                <a:solidFill>
                  <a:srgbClr val="252525"/>
                </a:solidFill>
                <a:latin typeface="Calibri" panose="020F0502020204030204"/>
                <a:cs typeface="Calibri" panose="020F0502020204030204"/>
              </a:rPr>
              <a:t> more</a:t>
            </a:r>
            <a:r>
              <a:rPr sz="1800" i="1"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efficient</a:t>
            </a:r>
            <a:r>
              <a:rPr sz="1800" i="1" dirty="0">
                <a:solidFill>
                  <a:srgbClr val="252525"/>
                </a:solidFill>
                <a:latin typeface="Calibri" panose="020F0502020204030204"/>
                <a:cs typeface="Calibri" panose="020F0502020204030204"/>
              </a:rPr>
              <a:t> than </a:t>
            </a:r>
            <a:r>
              <a:rPr sz="1800" i="1" spc="-5" dirty="0">
                <a:solidFill>
                  <a:srgbClr val="252525"/>
                </a:solidFill>
                <a:latin typeface="Calibri" panose="020F0502020204030204"/>
                <a:cs typeface="Calibri" panose="020F0502020204030204"/>
              </a:rPr>
              <a:t>processing</a:t>
            </a:r>
            <a:r>
              <a:rPr sz="1800" i="1" dirty="0">
                <a:solidFill>
                  <a:srgbClr val="252525"/>
                </a:solidFill>
                <a:latin typeface="Calibri" panose="020F0502020204030204"/>
                <a:cs typeface="Calibri" panose="020F0502020204030204"/>
              </a:rPr>
              <a:t> those </a:t>
            </a:r>
            <a:r>
              <a:rPr sz="1800" i="1" spc="-5" dirty="0">
                <a:solidFill>
                  <a:srgbClr val="252525"/>
                </a:solidFill>
                <a:latin typeface="Calibri" panose="020F0502020204030204"/>
                <a:cs typeface="Calibri" panose="020F0502020204030204"/>
              </a:rPr>
              <a:t>calculations</a:t>
            </a:r>
            <a:r>
              <a:rPr sz="1800" i="1" spc="5" dirty="0">
                <a:solidFill>
                  <a:srgbClr val="252525"/>
                </a:solidFill>
                <a:latin typeface="Calibri" panose="020F0502020204030204"/>
                <a:cs typeface="Calibri" panose="020F0502020204030204"/>
              </a:rPr>
              <a:t> </a:t>
            </a:r>
            <a:r>
              <a:rPr sz="1800" i="1" dirty="0">
                <a:solidFill>
                  <a:srgbClr val="252525"/>
                </a:solidFill>
                <a:latin typeface="Calibri" panose="020F0502020204030204"/>
                <a:cs typeface="Calibri" panose="020F0502020204030204"/>
              </a:rPr>
              <a:t>in the</a:t>
            </a:r>
            <a:r>
              <a:rPr sz="1800" i="1" spc="-5"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Data</a:t>
            </a:r>
            <a:r>
              <a:rPr sz="1800" i="1" spc="10" dirty="0">
                <a:solidFill>
                  <a:srgbClr val="252525"/>
                </a:solidFill>
                <a:latin typeface="Calibri" panose="020F0502020204030204"/>
                <a:cs typeface="Calibri" panose="020F0502020204030204"/>
              </a:rPr>
              <a:t> </a:t>
            </a:r>
            <a:r>
              <a:rPr sz="1800" i="1" dirty="0">
                <a:solidFill>
                  <a:srgbClr val="252525"/>
                </a:solidFill>
                <a:latin typeface="Calibri" panose="020F0502020204030204"/>
                <a:cs typeface="Calibri" panose="020F0502020204030204"/>
              </a:rPr>
              <a:t>Model</a:t>
            </a:r>
            <a:endParaRPr sz="1800" dirty="0">
              <a:latin typeface="Calibri" panose="020F0502020204030204"/>
              <a:cs typeface="Calibri" panose="020F0502020204030204"/>
            </a:endParaRPr>
          </a:p>
          <a:p>
            <a:pPr>
              <a:lnSpc>
                <a:spcPct val="100000"/>
              </a:lnSpc>
            </a:pPr>
            <a:endParaRPr sz="1800" dirty="0">
              <a:latin typeface="Calibri" panose="020F0502020204030204"/>
              <a:cs typeface="Calibri" panose="020F0502020204030204"/>
            </a:endParaRPr>
          </a:p>
          <a:p>
            <a:pPr marL="12700">
              <a:lnSpc>
                <a:spcPct val="100000"/>
              </a:lnSpc>
              <a:spcBef>
                <a:spcPts val="1155"/>
              </a:spcBef>
            </a:pPr>
            <a:r>
              <a:rPr sz="2400" b="1" spc="-10" dirty="0">
                <a:solidFill>
                  <a:srgbClr val="0D0D0D"/>
                </a:solidFill>
                <a:latin typeface="Calibri" panose="020F0502020204030204"/>
                <a:cs typeface="Calibri" panose="020F0502020204030204"/>
              </a:rPr>
              <a:t>Minimize</a:t>
            </a:r>
            <a:r>
              <a:rPr sz="2400" b="1" spc="-30" dirty="0">
                <a:solidFill>
                  <a:srgbClr val="0D0D0D"/>
                </a:solidFill>
                <a:latin typeface="Calibri" panose="020F0502020204030204"/>
                <a:cs typeface="Calibri" panose="020F0502020204030204"/>
              </a:rPr>
              <a:t> </a:t>
            </a:r>
            <a:r>
              <a:rPr sz="2400" b="1" spc="-20" dirty="0">
                <a:solidFill>
                  <a:srgbClr val="0D0D0D"/>
                </a:solidFill>
                <a:latin typeface="Calibri" panose="020F0502020204030204"/>
                <a:cs typeface="Calibri" panose="020F0502020204030204"/>
              </a:rPr>
              <a:t>iterator</a:t>
            </a:r>
            <a:r>
              <a:rPr sz="2400" b="1" spc="-5" dirty="0">
                <a:solidFill>
                  <a:srgbClr val="0D0D0D"/>
                </a:solidFill>
                <a:latin typeface="Calibri" panose="020F0502020204030204"/>
                <a:cs typeface="Calibri" panose="020F0502020204030204"/>
              </a:rPr>
              <a:t> functions</a:t>
            </a:r>
            <a:r>
              <a:rPr sz="2400" b="1" spc="-15" dirty="0">
                <a:solidFill>
                  <a:srgbClr val="0D0D0D"/>
                </a:solidFill>
                <a:latin typeface="Calibri" panose="020F0502020204030204"/>
                <a:cs typeface="Calibri" panose="020F0502020204030204"/>
              </a:rPr>
              <a:t> </a:t>
            </a:r>
            <a:r>
              <a:rPr sz="2400" b="1" spc="-25" dirty="0">
                <a:solidFill>
                  <a:srgbClr val="0D0D0D"/>
                </a:solidFill>
                <a:latin typeface="Calibri" panose="020F0502020204030204"/>
                <a:cs typeface="Calibri" panose="020F0502020204030204"/>
              </a:rPr>
              <a:t>(FILTER, </a:t>
            </a:r>
            <a:r>
              <a:rPr sz="2400" b="1" dirty="0">
                <a:solidFill>
                  <a:srgbClr val="0D0D0D"/>
                </a:solidFill>
                <a:latin typeface="Calibri" panose="020F0502020204030204"/>
                <a:cs typeface="Calibri" panose="020F0502020204030204"/>
              </a:rPr>
              <a:t>SUMX,</a:t>
            </a:r>
            <a:r>
              <a:rPr sz="2400" b="1" spc="-10" dirty="0">
                <a:solidFill>
                  <a:srgbClr val="0D0D0D"/>
                </a:solidFill>
                <a:latin typeface="Calibri" panose="020F0502020204030204"/>
                <a:cs typeface="Calibri" panose="020F0502020204030204"/>
              </a:rPr>
              <a:t> </a:t>
            </a:r>
            <a:r>
              <a:rPr sz="2400" b="1" spc="-15" dirty="0">
                <a:solidFill>
                  <a:srgbClr val="0D0D0D"/>
                </a:solidFill>
                <a:latin typeface="Calibri" panose="020F0502020204030204"/>
                <a:cs typeface="Calibri" panose="020F0502020204030204"/>
              </a:rPr>
              <a:t>etc.)</a:t>
            </a:r>
            <a:endParaRPr sz="2400" dirty="0">
              <a:latin typeface="Calibri" panose="020F0502020204030204"/>
              <a:cs typeface="Calibri" panose="020F0502020204030204"/>
            </a:endParaRPr>
          </a:p>
          <a:p>
            <a:pPr marL="784225" indent="-343535">
              <a:lnSpc>
                <a:spcPct val="100000"/>
              </a:lnSpc>
              <a:spcBef>
                <a:spcPts val="745"/>
              </a:spcBef>
              <a:buFont typeface="Arial MT"/>
              <a:buChar char="•"/>
              <a:tabLst>
                <a:tab pos="784225" algn="l"/>
                <a:tab pos="784860" algn="l"/>
              </a:tabLst>
            </a:pPr>
            <a:r>
              <a:rPr sz="1800" i="1" spc="-10" dirty="0">
                <a:solidFill>
                  <a:srgbClr val="252525"/>
                </a:solidFill>
                <a:latin typeface="Calibri" panose="020F0502020204030204"/>
                <a:cs typeface="Calibri" panose="020F0502020204030204"/>
              </a:rPr>
              <a:t>Functions</a:t>
            </a:r>
            <a:r>
              <a:rPr sz="1800" i="1" spc="-5" dirty="0">
                <a:solidFill>
                  <a:srgbClr val="252525"/>
                </a:solidFill>
                <a:latin typeface="Calibri" panose="020F0502020204030204"/>
                <a:cs typeface="Calibri" panose="020F0502020204030204"/>
              </a:rPr>
              <a:t> that</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cycle</a:t>
            </a:r>
            <a:r>
              <a:rPr sz="1800" i="1" dirty="0">
                <a:solidFill>
                  <a:srgbClr val="252525"/>
                </a:solidFill>
                <a:latin typeface="Calibri" panose="020F0502020204030204"/>
                <a:cs typeface="Calibri" panose="020F0502020204030204"/>
              </a:rPr>
              <a:t> through</a:t>
            </a:r>
            <a:r>
              <a:rPr sz="1800" i="1" spc="-5" dirty="0">
                <a:solidFill>
                  <a:srgbClr val="252525"/>
                </a:solidFill>
                <a:latin typeface="Calibri" panose="020F0502020204030204"/>
                <a:cs typeface="Calibri" panose="020F0502020204030204"/>
              </a:rPr>
              <a:t> </a:t>
            </a:r>
            <a:r>
              <a:rPr sz="1800" i="1" dirty="0">
                <a:solidFill>
                  <a:srgbClr val="252525"/>
                </a:solidFill>
                <a:latin typeface="Calibri" panose="020F0502020204030204"/>
                <a:cs typeface="Calibri" panose="020F0502020204030204"/>
              </a:rPr>
              <a:t>each</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row</a:t>
            </a:r>
            <a:r>
              <a:rPr sz="1800" i="1" spc="5" dirty="0">
                <a:solidFill>
                  <a:srgbClr val="252525"/>
                </a:solidFill>
                <a:latin typeface="Calibri" panose="020F0502020204030204"/>
                <a:cs typeface="Calibri" panose="020F0502020204030204"/>
              </a:rPr>
              <a:t> </a:t>
            </a:r>
            <a:r>
              <a:rPr sz="1800" i="1" dirty="0">
                <a:solidFill>
                  <a:srgbClr val="252525"/>
                </a:solidFill>
                <a:latin typeface="Calibri" panose="020F0502020204030204"/>
                <a:cs typeface="Calibri" panose="020F0502020204030204"/>
              </a:rPr>
              <a:t>in a</a:t>
            </a:r>
            <a:r>
              <a:rPr sz="1800" i="1" spc="10"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table</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are </a:t>
            </a:r>
            <a:r>
              <a:rPr sz="1800" i="1" spc="-30" dirty="0">
                <a:solidFill>
                  <a:srgbClr val="252525"/>
                </a:solidFill>
                <a:latin typeface="Calibri" panose="020F0502020204030204"/>
                <a:cs typeface="Calibri" panose="020F0502020204030204"/>
              </a:rPr>
              <a:t>“expensive”,</a:t>
            </a:r>
            <a:r>
              <a:rPr sz="1800" i="1" spc="-5" dirty="0">
                <a:solidFill>
                  <a:srgbClr val="252525"/>
                </a:solidFill>
                <a:latin typeface="Calibri" panose="020F0502020204030204"/>
                <a:cs typeface="Calibri" panose="020F0502020204030204"/>
              </a:rPr>
              <a:t> meaning</a:t>
            </a:r>
            <a:r>
              <a:rPr sz="1800" i="1" spc="10" dirty="0">
                <a:solidFill>
                  <a:srgbClr val="252525"/>
                </a:solidFill>
                <a:latin typeface="Calibri" panose="020F0502020204030204"/>
                <a:cs typeface="Calibri" panose="020F0502020204030204"/>
              </a:rPr>
              <a:t> </a:t>
            </a:r>
            <a:r>
              <a:rPr sz="1800" i="1" dirty="0">
                <a:solidFill>
                  <a:srgbClr val="252525"/>
                </a:solidFill>
                <a:latin typeface="Calibri" panose="020F0502020204030204"/>
                <a:cs typeface="Calibri" panose="020F0502020204030204"/>
              </a:rPr>
              <a:t>that </a:t>
            </a:r>
            <a:r>
              <a:rPr sz="1800" i="1" spc="-5" dirty="0">
                <a:solidFill>
                  <a:srgbClr val="252525"/>
                </a:solidFill>
                <a:latin typeface="Calibri" panose="020F0502020204030204"/>
                <a:cs typeface="Calibri" panose="020F0502020204030204"/>
              </a:rPr>
              <a:t>they</a:t>
            </a:r>
            <a:r>
              <a:rPr sz="1800" i="1" dirty="0">
                <a:solidFill>
                  <a:srgbClr val="252525"/>
                </a:solidFill>
                <a:latin typeface="Calibri" panose="020F0502020204030204"/>
                <a:cs typeface="Calibri" panose="020F0502020204030204"/>
              </a:rPr>
              <a:t> </a:t>
            </a:r>
            <a:r>
              <a:rPr sz="1800" i="1" spc="-30" dirty="0">
                <a:solidFill>
                  <a:srgbClr val="252525"/>
                </a:solidFill>
                <a:latin typeface="Calibri" panose="020F0502020204030204"/>
                <a:cs typeface="Calibri" panose="020F0502020204030204"/>
              </a:rPr>
              <a:t>take</a:t>
            </a:r>
            <a:endParaRPr sz="1800" dirty="0">
              <a:latin typeface="Calibri" panose="020F0502020204030204"/>
              <a:cs typeface="Calibri" panose="020F0502020204030204"/>
            </a:endParaRPr>
          </a:p>
          <a:p>
            <a:pPr marL="784225">
              <a:lnSpc>
                <a:spcPct val="100000"/>
              </a:lnSpc>
            </a:pPr>
            <a:r>
              <a:rPr sz="1800" i="1" dirty="0">
                <a:solidFill>
                  <a:srgbClr val="252525"/>
                </a:solidFill>
                <a:latin typeface="Calibri" panose="020F0502020204030204"/>
                <a:cs typeface="Calibri" panose="020F0502020204030204"/>
              </a:rPr>
              <a:t>time</a:t>
            </a:r>
            <a:r>
              <a:rPr sz="1800" i="1" spc="-5" dirty="0">
                <a:solidFill>
                  <a:srgbClr val="252525"/>
                </a:solidFill>
                <a:latin typeface="Calibri" panose="020F0502020204030204"/>
                <a:cs typeface="Calibri" panose="020F0502020204030204"/>
              </a:rPr>
              <a:t> and</a:t>
            </a:r>
            <a:r>
              <a:rPr sz="1800" i="1" spc="-10" dirty="0">
                <a:solidFill>
                  <a:srgbClr val="252525"/>
                </a:solidFill>
                <a:latin typeface="Calibri" panose="020F0502020204030204"/>
                <a:cs typeface="Calibri" panose="020F0502020204030204"/>
              </a:rPr>
              <a:t> consume</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processing </a:t>
            </a:r>
            <a:r>
              <a:rPr sz="1800" i="1" spc="-10" dirty="0">
                <a:solidFill>
                  <a:srgbClr val="252525"/>
                </a:solidFill>
                <a:latin typeface="Calibri" panose="020F0502020204030204"/>
                <a:cs typeface="Calibri" panose="020F0502020204030204"/>
              </a:rPr>
              <a:t>power</a:t>
            </a:r>
            <a:endParaRPr sz="1800" dirty="0">
              <a:latin typeface="Calibri" panose="020F0502020204030204"/>
              <a:cs typeface="Calibri" panose="020F05020202040302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What is Power BI</a:t>
            </a:r>
            <a:endParaRPr lang="en-GB" altLang="en-US"/>
          </a:p>
        </p:txBody>
      </p:sp>
      <p:sp>
        <p:nvSpPr>
          <p:cNvPr id="3" name="Content Placeholder 2"/>
          <p:cNvSpPr>
            <a:spLocks noGrp="1"/>
          </p:cNvSpPr>
          <p:nvPr>
            <p:ph idx="1"/>
          </p:nvPr>
        </p:nvSpPr>
        <p:spPr/>
        <p:txBody>
          <a:bodyPr/>
          <a:p>
            <a:pPr marL="12700" marR="5080">
              <a:lnSpc>
                <a:spcPct val="100000"/>
              </a:lnSpc>
              <a:spcBef>
                <a:spcPts val="95"/>
              </a:spcBef>
            </a:pPr>
            <a:r>
              <a:rPr b="1" spc="-20" dirty="0">
                <a:latin typeface="Calibri" panose="020F0502020204030204"/>
                <a:cs typeface="Calibri" panose="020F0502020204030204"/>
                <a:sym typeface="+mn-ea"/>
              </a:rPr>
              <a:t>Power</a:t>
            </a:r>
            <a:r>
              <a:rPr b="1" spc="20" dirty="0">
                <a:latin typeface="Calibri" panose="020F0502020204030204"/>
                <a:cs typeface="Calibri" panose="020F0502020204030204"/>
                <a:sym typeface="+mn-ea"/>
              </a:rPr>
              <a:t> </a:t>
            </a:r>
            <a:r>
              <a:rPr b="1" spc="-5" dirty="0">
                <a:latin typeface="Calibri" panose="020F0502020204030204"/>
                <a:cs typeface="Calibri" panose="020F0502020204030204"/>
                <a:sym typeface="+mn-ea"/>
              </a:rPr>
              <a:t>BI</a:t>
            </a:r>
            <a:r>
              <a:rPr b="1" spc="20" dirty="0">
                <a:latin typeface="Calibri" panose="020F0502020204030204"/>
                <a:cs typeface="Calibri" panose="020F0502020204030204"/>
                <a:sym typeface="+mn-ea"/>
              </a:rPr>
              <a:t> </a:t>
            </a:r>
            <a:r>
              <a:rPr spc="-5" dirty="0">
                <a:latin typeface="Calibri" panose="020F0502020204030204"/>
                <a:cs typeface="Calibri" panose="020F0502020204030204"/>
                <a:sym typeface="+mn-ea"/>
              </a:rPr>
              <a:t>is</a:t>
            </a:r>
            <a:r>
              <a:rPr spc="25" dirty="0">
                <a:latin typeface="Calibri" panose="020F0502020204030204"/>
                <a:cs typeface="Calibri" panose="020F0502020204030204"/>
                <a:sym typeface="+mn-ea"/>
              </a:rPr>
              <a:t> </a:t>
            </a:r>
            <a:r>
              <a:rPr spc="-5" dirty="0">
                <a:latin typeface="Calibri" panose="020F0502020204030204"/>
                <a:cs typeface="Calibri" panose="020F0502020204030204"/>
                <a:sym typeface="+mn-ea"/>
              </a:rPr>
              <a:t>a</a:t>
            </a:r>
            <a:r>
              <a:rPr spc="10" dirty="0">
                <a:latin typeface="Calibri" panose="020F0502020204030204"/>
                <a:cs typeface="Calibri" panose="020F0502020204030204"/>
                <a:sym typeface="+mn-ea"/>
              </a:rPr>
              <a:t> </a:t>
            </a:r>
            <a:r>
              <a:rPr spc="-10" dirty="0">
                <a:latin typeface="Calibri" panose="020F0502020204030204"/>
                <a:cs typeface="Calibri" panose="020F0502020204030204"/>
                <a:sym typeface="+mn-ea"/>
              </a:rPr>
              <a:t>standalone</a:t>
            </a:r>
            <a:r>
              <a:rPr spc="35" dirty="0">
                <a:latin typeface="Calibri" panose="020F0502020204030204"/>
                <a:cs typeface="Calibri" panose="020F0502020204030204"/>
                <a:sym typeface="+mn-ea"/>
              </a:rPr>
              <a:t> </a:t>
            </a:r>
            <a:r>
              <a:rPr spc="-10" dirty="0">
                <a:latin typeface="Calibri" panose="020F0502020204030204"/>
                <a:cs typeface="Calibri" panose="020F0502020204030204"/>
                <a:sym typeface="+mn-ea"/>
              </a:rPr>
              <a:t>Microsoft</a:t>
            </a:r>
            <a:r>
              <a:rPr spc="30" dirty="0">
                <a:latin typeface="Calibri" panose="020F0502020204030204"/>
                <a:cs typeface="Calibri" panose="020F0502020204030204"/>
                <a:sym typeface="+mn-ea"/>
              </a:rPr>
              <a:t> </a:t>
            </a:r>
            <a:r>
              <a:rPr spc="-10" dirty="0">
                <a:latin typeface="Calibri" panose="020F0502020204030204"/>
                <a:cs typeface="Calibri" panose="020F0502020204030204"/>
                <a:sym typeface="+mn-ea"/>
              </a:rPr>
              <a:t>business</a:t>
            </a:r>
            <a:r>
              <a:rPr spc="35" dirty="0">
                <a:latin typeface="Calibri" panose="020F0502020204030204"/>
                <a:cs typeface="Calibri" panose="020F0502020204030204"/>
                <a:sym typeface="+mn-ea"/>
              </a:rPr>
              <a:t> </a:t>
            </a:r>
            <a:r>
              <a:rPr spc="-10" dirty="0">
                <a:latin typeface="Calibri" panose="020F0502020204030204"/>
                <a:cs typeface="Calibri" panose="020F0502020204030204"/>
                <a:sym typeface="+mn-ea"/>
              </a:rPr>
              <a:t>intelligence </a:t>
            </a:r>
            <a:r>
              <a:rPr spc="-434" dirty="0">
                <a:latin typeface="Calibri" panose="020F0502020204030204"/>
                <a:cs typeface="Calibri" panose="020F0502020204030204"/>
                <a:sym typeface="+mn-ea"/>
              </a:rPr>
              <a:t> </a:t>
            </a:r>
            <a:r>
              <a:rPr spc="-10" dirty="0">
                <a:latin typeface="Calibri" panose="020F0502020204030204"/>
                <a:cs typeface="Calibri" panose="020F0502020204030204"/>
                <a:sym typeface="+mn-ea"/>
              </a:rPr>
              <a:t>product,</a:t>
            </a:r>
            <a:r>
              <a:rPr spc="-5" dirty="0">
                <a:latin typeface="Calibri" panose="020F0502020204030204"/>
                <a:cs typeface="Calibri" panose="020F0502020204030204"/>
                <a:sym typeface="+mn-ea"/>
              </a:rPr>
              <a:t> which</a:t>
            </a:r>
            <a:r>
              <a:rPr spc="5" dirty="0">
                <a:latin typeface="Calibri" panose="020F0502020204030204"/>
                <a:cs typeface="Calibri" panose="020F0502020204030204"/>
                <a:sym typeface="+mn-ea"/>
              </a:rPr>
              <a:t> </a:t>
            </a:r>
            <a:r>
              <a:rPr spc="-5" dirty="0">
                <a:latin typeface="Calibri" panose="020F0502020204030204"/>
                <a:cs typeface="Calibri" panose="020F0502020204030204"/>
                <a:sym typeface="+mn-ea"/>
              </a:rPr>
              <a:t>includes</a:t>
            </a:r>
            <a:r>
              <a:rPr spc="25" dirty="0">
                <a:latin typeface="Calibri" panose="020F0502020204030204"/>
                <a:cs typeface="Calibri" panose="020F0502020204030204"/>
                <a:sym typeface="+mn-ea"/>
              </a:rPr>
              <a:t> </a:t>
            </a:r>
            <a:r>
              <a:rPr spc="-5" dirty="0">
                <a:latin typeface="Calibri" panose="020F0502020204030204"/>
                <a:cs typeface="Calibri" panose="020F0502020204030204"/>
                <a:sym typeface="+mn-ea"/>
              </a:rPr>
              <a:t>both </a:t>
            </a:r>
            <a:r>
              <a:rPr spc="-10" dirty="0">
                <a:latin typeface="Calibri" panose="020F0502020204030204"/>
                <a:cs typeface="Calibri" panose="020F0502020204030204"/>
                <a:sym typeface="+mn-ea"/>
              </a:rPr>
              <a:t>desktop</a:t>
            </a:r>
            <a:r>
              <a:rPr spc="20" dirty="0">
                <a:latin typeface="Calibri" panose="020F0502020204030204"/>
                <a:cs typeface="Calibri" panose="020F0502020204030204"/>
                <a:sym typeface="+mn-ea"/>
              </a:rPr>
              <a:t> </a:t>
            </a:r>
            <a:r>
              <a:rPr spc="-5" dirty="0">
                <a:latin typeface="Calibri" panose="020F0502020204030204"/>
                <a:cs typeface="Calibri" panose="020F0502020204030204"/>
                <a:sym typeface="+mn-ea"/>
              </a:rPr>
              <a:t>and </a:t>
            </a:r>
            <a:r>
              <a:rPr spc="-10" dirty="0">
                <a:latin typeface="Calibri" panose="020F0502020204030204"/>
                <a:cs typeface="Calibri" panose="020F0502020204030204"/>
                <a:sym typeface="+mn-ea"/>
              </a:rPr>
              <a:t>web-based </a:t>
            </a:r>
            <a:r>
              <a:rPr spc="-5" dirty="0">
                <a:latin typeface="Calibri" panose="020F0502020204030204"/>
                <a:cs typeface="Calibri" panose="020F0502020204030204"/>
                <a:sym typeface="+mn-ea"/>
              </a:rPr>
              <a:t> applications</a:t>
            </a:r>
            <a:r>
              <a:rPr spc="25" dirty="0">
                <a:latin typeface="Calibri" panose="020F0502020204030204"/>
                <a:cs typeface="Calibri" panose="020F0502020204030204"/>
                <a:sym typeface="+mn-ea"/>
              </a:rPr>
              <a:t> </a:t>
            </a:r>
            <a:r>
              <a:rPr spc="-20" dirty="0">
                <a:latin typeface="Calibri" panose="020F0502020204030204"/>
                <a:cs typeface="Calibri" panose="020F0502020204030204"/>
                <a:sym typeface="+mn-ea"/>
              </a:rPr>
              <a:t>for</a:t>
            </a:r>
            <a:r>
              <a:rPr dirty="0">
                <a:latin typeface="Calibri" panose="020F0502020204030204"/>
                <a:cs typeface="Calibri" panose="020F0502020204030204"/>
                <a:sym typeface="+mn-ea"/>
              </a:rPr>
              <a:t> </a:t>
            </a:r>
            <a:r>
              <a:rPr spc="-5" dirty="0">
                <a:latin typeface="Calibri" panose="020F0502020204030204"/>
                <a:cs typeface="Calibri" panose="020F0502020204030204"/>
                <a:sym typeface="+mn-ea"/>
              </a:rPr>
              <a:t>loading,</a:t>
            </a:r>
            <a:r>
              <a:rPr spc="10" dirty="0">
                <a:latin typeface="Calibri" panose="020F0502020204030204"/>
                <a:cs typeface="Calibri" panose="020F0502020204030204"/>
                <a:sym typeface="+mn-ea"/>
              </a:rPr>
              <a:t> </a:t>
            </a:r>
            <a:r>
              <a:rPr spc="-5" dirty="0">
                <a:latin typeface="Calibri" panose="020F0502020204030204"/>
                <a:cs typeface="Calibri" panose="020F0502020204030204"/>
                <a:sym typeface="+mn-ea"/>
              </a:rPr>
              <a:t>modeling,</a:t>
            </a:r>
            <a:r>
              <a:rPr spc="10" dirty="0">
                <a:latin typeface="Calibri" panose="020F0502020204030204"/>
                <a:cs typeface="Calibri" panose="020F0502020204030204"/>
                <a:sym typeface="+mn-ea"/>
              </a:rPr>
              <a:t> </a:t>
            </a:r>
            <a:r>
              <a:rPr spc="-5" dirty="0">
                <a:latin typeface="Calibri" panose="020F0502020204030204"/>
                <a:cs typeface="Calibri" panose="020F0502020204030204"/>
                <a:sym typeface="+mn-ea"/>
              </a:rPr>
              <a:t>and</a:t>
            </a:r>
            <a:r>
              <a:rPr spc="15" dirty="0">
                <a:latin typeface="Calibri" panose="020F0502020204030204"/>
                <a:cs typeface="Calibri" panose="020F0502020204030204"/>
                <a:sym typeface="+mn-ea"/>
              </a:rPr>
              <a:t> </a:t>
            </a:r>
            <a:r>
              <a:rPr spc="-10" dirty="0">
                <a:latin typeface="Calibri" panose="020F0502020204030204"/>
                <a:cs typeface="Calibri" panose="020F0502020204030204"/>
                <a:sym typeface="+mn-ea"/>
              </a:rPr>
              <a:t>visualizing</a:t>
            </a:r>
            <a:r>
              <a:rPr spc="20" dirty="0">
                <a:latin typeface="Calibri" panose="020F0502020204030204"/>
                <a:cs typeface="Calibri" panose="020F0502020204030204"/>
                <a:sym typeface="+mn-ea"/>
              </a:rPr>
              <a:t> </a:t>
            </a:r>
            <a:r>
              <a:rPr spc="-15" dirty="0">
                <a:latin typeface="Calibri" panose="020F0502020204030204"/>
                <a:cs typeface="Calibri" panose="020F0502020204030204"/>
                <a:sym typeface="+mn-ea"/>
              </a:rPr>
              <a:t>data</a:t>
            </a:r>
            <a:endParaRPr dirty="0">
              <a:latin typeface="Calibri" panose="020F0502020204030204"/>
              <a:cs typeface="Calibri" panose="020F0502020204030204"/>
            </a:endParaRPr>
          </a:p>
          <a:p>
            <a:pPr>
              <a:lnSpc>
                <a:spcPct val="100000"/>
              </a:lnSpc>
              <a:spcBef>
                <a:spcPts val="20"/>
              </a:spcBef>
            </a:pPr>
            <a:r>
              <a:rPr spc="-10" dirty="0">
                <a:latin typeface="Calibri" panose="020F0502020204030204"/>
                <a:cs typeface="Calibri" panose="020F0502020204030204"/>
                <a:sym typeface="+mn-ea"/>
              </a:rPr>
              <a:t>More</a:t>
            </a:r>
            <a:r>
              <a:rPr dirty="0">
                <a:latin typeface="Calibri" panose="020F0502020204030204"/>
                <a:cs typeface="Calibri" panose="020F0502020204030204"/>
                <a:sym typeface="+mn-ea"/>
              </a:rPr>
              <a:t> </a:t>
            </a:r>
            <a:r>
              <a:rPr spc="-10" dirty="0">
                <a:latin typeface="Calibri" panose="020F0502020204030204"/>
                <a:cs typeface="Calibri" panose="020F0502020204030204"/>
                <a:sym typeface="+mn-ea"/>
              </a:rPr>
              <a:t>information</a:t>
            </a:r>
            <a:r>
              <a:rPr spc="20" dirty="0">
                <a:latin typeface="Calibri" panose="020F0502020204030204"/>
                <a:cs typeface="Calibri" panose="020F0502020204030204"/>
                <a:sym typeface="+mn-ea"/>
              </a:rPr>
              <a:t> </a:t>
            </a:r>
            <a:r>
              <a:rPr spc="-15" dirty="0">
                <a:latin typeface="Calibri" panose="020F0502020204030204"/>
                <a:cs typeface="Calibri" panose="020F0502020204030204"/>
                <a:sym typeface="+mn-ea"/>
              </a:rPr>
              <a:t>at</a:t>
            </a:r>
            <a:r>
              <a:rPr spc="10" dirty="0">
                <a:latin typeface="Calibri" panose="020F0502020204030204"/>
                <a:cs typeface="Calibri" panose="020F0502020204030204"/>
                <a:sym typeface="+mn-ea"/>
              </a:rPr>
              <a:t> </a:t>
            </a:r>
            <a:r>
              <a:rPr b="1" spc="-10" dirty="0">
                <a:latin typeface="Calibri" panose="020F0502020204030204"/>
                <a:cs typeface="Calibri" panose="020F0502020204030204"/>
                <a:sym typeface="+mn-ea"/>
              </a:rPr>
              <a:t>powerbi.microsoft.com</a:t>
            </a:r>
            <a:endParaRPr dirty="0">
              <a:latin typeface="Calibri" panose="020F0502020204030204"/>
              <a:cs typeface="Calibri" panose="020F0502020204030204"/>
            </a:endParaRPr>
          </a:p>
          <a:p>
            <a:endParaRPr lang="en-GB" altLang="en-US"/>
          </a:p>
        </p:txBody>
      </p:sp>
      <p:pic>
        <p:nvPicPr>
          <p:cNvPr id="19" name="object 3"/>
          <p:cNvPicPr/>
          <p:nvPr/>
        </p:nvPicPr>
        <p:blipFill>
          <a:blip r:embed="rId1" cstate="print"/>
          <a:stretch>
            <a:fillRect/>
          </a:stretch>
        </p:blipFill>
        <p:spPr>
          <a:xfrm>
            <a:off x="227838" y="3806385"/>
            <a:ext cx="6678168" cy="2349245"/>
          </a:xfrm>
          <a:prstGeom prst="rect">
            <a:avLst/>
          </a:prstGeom>
        </p:spPr>
      </p:pic>
      <p:pic>
        <p:nvPicPr>
          <p:cNvPr id="20" name="object 4"/>
          <p:cNvPicPr/>
          <p:nvPr/>
        </p:nvPicPr>
        <p:blipFill>
          <a:blip r:embed="rId2" cstate="print"/>
          <a:stretch>
            <a:fillRect/>
          </a:stretch>
        </p:blipFill>
        <p:spPr>
          <a:xfrm>
            <a:off x="7909917" y="4994165"/>
            <a:ext cx="2620750" cy="647041"/>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Why Power BI?</a:t>
            </a:r>
            <a:endParaRPr lang="en-GB" altLang="en-US"/>
          </a:p>
        </p:txBody>
      </p:sp>
      <p:sp>
        <p:nvSpPr>
          <p:cNvPr id="3" name="Content Placeholder 2"/>
          <p:cNvSpPr>
            <a:spLocks noGrp="1"/>
          </p:cNvSpPr>
          <p:nvPr>
            <p:ph idx="1"/>
          </p:nvPr>
        </p:nvSpPr>
        <p:spPr/>
        <p:txBody>
          <a:bodyPr/>
          <a:p>
            <a:r>
              <a:rPr lang="en-US" altLang="en-GB"/>
              <a:t>In today’s world, “data is the new oil”. Organizations need a tool that can help them understand the large amount of data that they are collecting. Microsoft Power BI was introduced to fulfill their needs, It is a powerful data visualization and analysis tool that allows businesses to turn raw data into actionable insights and reports.</a:t>
            </a:r>
            <a:endParaRPr lang="en-US" altLang="en-GB"/>
          </a:p>
          <a:p>
            <a:endParaRPr lang="en-US" altLang="en-GB"/>
          </a:p>
          <a:p>
            <a:r>
              <a:rPr lang="en-US" altLang="en-GB"/>
              <a:t>Power BI helps users who are beginners who do not come from an analytical or tech background. Still, they can create reports on the Power BI desktop.</a:t>
            </a:r>
            <a:endParaRPr lang="en-US" alt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3451807" cy="464801"/>
          </a:xfrm>
        </p:spPr>
        <p:txBody>
          <a:bodyPr>
            <a:normAutofit fontScale="60000"/>
          </a:bodyPr>
          <a:p>
            <a:pPr marL="0" indent="0">
              <a:buNone/>
            </a:pPr>
            <a:r>
              <a:rPr lang="en-US" sz="3600" b="0" spc="-10">
                <a:latin typeface="Calibri" panose="020F0502020204030204"/>
                <a:cs typeface="Calibri" panose="020F0502020204030204"/>
              </a:rPr>
              <a:t>WHY </a:t>
            </a:r>
            <a:r>
              <a:rPr lang="en-US" sz="3600" spc="-15"/>
              <a:t>POWER BI</a:t>
            </a:r>
            <a:endParaRPr lang="en-US"/>
          </a:p>
        </p:txBody>
      </p:sp>
      <p:sp>
        <p:nvSpPr>
          <p:cNvPr id="5" name="object 2"/>
          <p:cNvSpPr txBox="1"/>
          <p:nvPr/>
        </p:nvSpPr>
        <p:spPr>
          <a:xfrm>
            <a:off x="562854" y="942975"/>
            <a:ext cx="11066291" cy="4972050"/>
          </a:xfrm>
          <a:prstGeom prst="rect">
            <a:avLst/>
          </a:prstGeom>
        </p:spPr>
        <p:txBody>
          <a:bodyPr vert="horz" wrap="square" lIns="0" tIns="12700" rIns="0" bIns="0" rtlCol="0">
            <a:spAutoFit/>
          </a:bodyPr>
          <a:p>
            <a:pPr marL="469900" indent="-457835">
              <a:lnSpc>
                <a:spcPct val="100000"/>
              </a:lnSpc>
              <a:spcBef>
                <a:spcPts val="100"/>
              </a:spcBef>
              <a:buFont typeface="Arial MT"/>
              <a:buChar char="•"/>
              <a:tabLst>
                <a:tab pos="469900" algn="l"/>
                <a:tab pos="469900" algn="l"/>
              </a:tabLst>
            </a:pPr>
            <a:r>
              <a:rPr sz="2800" b="1" spc="-5">
                <a:latin typeface="Calibri" panose="020F0502020204030204"/>
                <a:cs typeface="Calibri" panose="020F0502020204030204"/>
              </a:rPr>
              <a:t>Connect,</a:t>
            </a:r>
            <a:r>
              <a:rPr sz="2800" b="1" spc="-10">
                <a:latin typeface="Calibri" panose="020F0502020204030204"/>
                <a:cs typeface="Calibri" panose="020F0502020204030204"/>
              </a:rPr>
              <a:t> </a:t>
            </a:r>
            <a:r>
              <a:rPr sz="2800" b="1" spc="-15">
                <a:latin typeface="Calibri" panose="020F0502020204030204"/>
                <a:cs typeface="Calibri" panose="020F0502020204030204"/>
              </a:rPr>
              <a:t>transform</a:t>
            </a:r>
            <a:r>
              <a:rPr sz="2800" b="1" spc="-5">
                <a:latin typeface="Calibri" panose="020F0502020204030204"/>
                <a:cs typeface="Calibri" panose="020F0502020204030204"/>
              </a:rPr>
              <a:t> </a:t>
            </a:r>
            <a:r>
              <a:rPr sz="2800" b="1">
                <a:latin typeface="Calibri" panose="020F0502020204030204"/>
                <a:cs typeface="Calibri" panose="020F0502020204030204"/>
              </a:rPr>
              <a:t>and </a:t>
            </a:r>
            <a:r>
              <a:rPr sz="2800" b="1" spc="-10">
                <a:latin typeface="Calibri" panose="020F0502020204030204"/>
                <a:cs typeface="Calibri" panose="020F0502020204030204"/>
              </a:rPr>
              <a:t>analyze</a:t>
            </a:r>
            <a:r>
              <a:rPr sz="2800" b="1" spc="-5">
                <a:latin typeface="Calibri" panose="020F0502020204030204"/>
                <a:cs typeface="Calibri" panose="020F0502020204030204"/>
              </a:rPr>
              <a:t> </a:t>
            </a:r>
            <a:r>
              <a:rPr sz="2800" b="1" i="1">
                <a:latin typeface="Calibri" panose="020F0502020204030204"/>
                <a:cs typeface="Calibri" panose="020F0502020204030204"/>
              </a:rPr>
              <a:t>millions</a:t>
            </a:r>
            <a:r>
              <a:rPr sz="2800" b="1" i="1" spc="-20">
                <a:latin typeface="Calibri" panose="020F0502020204030204"/>
                <a:cs typeface="Calibri" panose="020F0502020204030204"/>
              </a:rPr>
              <a:t> </a:t>
            </a:r>
            <a:r>
              <a:rPr sz="2800" b="1">
                <a:latin typeface="Calibri" panose="020F0502020204030204"/>
                <a:cs typeface="Calibri" panose="020F0502020204030204"/>
              </a:rPr>
              <a:t>of</a:t>
            </a:r>
            <a:r>
              <a:rPr sz="2800" b="1" spc="-5">
                <a:latin typeface="Calibri" panose="020F0502020204030204"/>
                <a:cs typeface="Calibri" panose="020F0502020204030204"/>
              </a:rPr>
              <a:t> </a:t>
            </a:r>
            <a:r>
              <a:rPr sz="2800" b="1" spc="-20">
                <a:latin typeface="Calibri" panose="020F0502020204030204"/>
                <a:cs typeface="Calibri" panose="020F0502020204030204"/>
              </a:rPr>
              <a:t>rows</a:t>
            </a:r>
            <a:r>
              <a:rPr sz="2800" b="1" spc="-5">
                <a:latin typeface="Calibri" panose="020F0502020204030204"/>
                <a:cs typeface="Calibri" panose="020F0502020204030204"/>
              </a:rPr>
              <a:t> </a:t>
            </a:r>
            <a:r>
              <a:rPr sz="2800" b="1">
                <a:latin typeface="Calibri" panose="020F0502020204030204"/>
                <a:cs typeface="Calibri" panose="020F0502020204030204"/>
              </a:rPr>
              <a:t>of </a:t>
            </a:r>
            <a:r>
              <a:rPr sz="2800" b="1" spc="-15">
                <a:latin typeface="Calibri" panose="020F0502020204030204"/>
                <a:cs typeface="Calibri" panose="020F0502020204030204"/>
              </a:rPr>
              <a:t>data</a:t>
            </a:r>
            <a:endParaRPr sz="2800">
              <a:latin typeface="Calibri" panose="020F0502020204030204"/>
              <a:cs typeface="Calibri" panose="020F0502020204030204"/>
            </a:endParaRPr>
          </a:p>
          <a:p>
            <a:pPr marL="1270000" marR="140970" lvl="1" indent="-342900">
              <a:lnSpc>
                <a:spcPct val="100000"/>
              </a:lnSpc>
              <a:spcBef>
                <a:spcPts val="65"/>
              </a:spcBef>
              <a:buFont typeface="Arial MT"/>
              <a:buChar char="•"/>
              <a:tabLst>
                <a:tab pos="1270000" algn="l"/>
                <a:tab pos="1270635" algn="l"/>
              </a:tabLst>
            </a:pPr>
            <a:r>
              <a:rPr sz="1800" i="1" spc="-5">
                <a:solidFill>
                  <a:srgbClr val="252525"/>
                </a:solidFill>
                <a:latin typeface="Calibri" panose="020F0502020204030204"/>
                <a:cs typeface="Calibri" panose="020F0502020204030204"/>
              </a:rPr>
              <a:t>Access</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data</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from</a:t>
            </a:r>
            <a:r>
              <a:rPr sz="1800" i="1" spc="5">
                <a:solidFill>
                  <a:srgbClr val="252525"/>
                </a:solidFill>
                <a:latin typeface="Calibri" panose="020F0502020204030204"/>
                <a:cs typeface="Calibri" panose="020F0502020204030204"/>
              </a:rPr>
              <a:t> </a:t>
            </a:r>
            <a:r>
              <a:rPr sz="1800" i="1">
                <a:solidFill>
                  <a:srgbClr val="252525"/>
                </a:solidFill>
                <a:latin typeface="Calibri" panose="020F0502020204030204"/>
                <a:cs typeface="Calibri" panose="020F0502020204030204"/>
              </a:rPr>
              <a:t>virtually</a:t>
            </a:r>
            <a:r>
              <a:rPr sz="1800" i="1" spc="-10">
                <a:solidFill>
                  <a:srgbClr val="252525"/>
                </a:solidFill>
                <a:latin typeface="Calibri" panose="020F0502020204030204"/>
                <a:cs typeface="Calibri" panose="020F0502020204030204"/>
              </a:rPr>
              <a:t> anywhere</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(database</a:t>
            </a:r>
            <a:r>
              <a:rPr sz="1800" i="1" spc="1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tables,</a:t>
            </a:r>
            <a:r>
              <a:rPr sz="1800" i="1">
                <a:solidFill>
                  <a:srgbClr val="252525"/>
                </a:solidFill>
                <a:latin typeface="Calibri" panose="020F0502020204030204"/>
                <a:cs typeface="Calibri" panose="020F0502020204030204"/>
              </a:rPr>
              <a:t> flat </a:t>
            </a:r>
            <a:r>
              <a:rPr sz="1800" i="1" spc="-5">
                <a:solidFill>
                  <a:srgbClr val="252525"/>
                </a:solidFill>
                <a:latin typeface="Calibri" panose="020F0502020204030204"/>
                <a:cs typeface="Calibri" panose="020F0502020204030204"/>
              </a:rPr>
              <a:t>files,</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cloud</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services,</a:t>
            </a:r>
            <a:r>
              <a:rPr sz="1800" i="1" spc="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folders,</a:t>
            </a:r>
            <a:r>
              <a:rPr sz="1800" i="1" spc="35">
                <a:solidFill>
                  <a:srgbClr val="252525"/>
                </a:solidFill>
                <a:latin typeface="Calibri" panose="020F0502020204030204"/>
                <a:cs typeface="Calibri" panose="020F0502020204030204"/>
              </a:rPr>
              <a:t> </a:t>
            </a:r>
            <a:r>
              <a:rPr lang="en-GB" sz="1800" i="1" spc="-10" dirty="0" err="1">
                <a:solidFill>
                  <a:srgbClr val="252525"/>
                </a:solidFill>
                <a:latin typeface="Calibri" panose="020F0502020204030204"/>
                <a:cs typeface="Calibri" panose="020F0502020204030204"/>
              </a:rPr>
              <a:t>etc</a:t>
            </a:r>
            <a:r>
              <a:rPr sz="1800" i="1" spc="-10">
                <a:solidFill>
                  <a:srgbClr val="252525"/>
                </a:solidFill>
                <a:latin typeface="Calibri" panose="020F0502020204030204"/>
                <a:cs typeface="Calibri" panose="020F0502020204030204"/>
              </a:rPr>
              <a:t>),</a:t>
            </a:r>
            <a:r>
              <a:rPr sz="1800" i="1" spc="10">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and </a:t>
            </a:r>
            <a:r>
              <a:rPr sz="1800" i="1" spc="-390">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create fully </a:t>
            </a:r>
            <a:r>
              <a:rPr sz="1800" i="1" spc="-10">
                <a:solidFill>
                  <a:srgbClr val="252525"/>
                </a:solidFill>
                <a:latin typeface="Calibri" panose="020F0502020204030204"/>
                <a:cs typeface="Calibri" panose="020F0502020204030204"/>
              </a:rPr>
              <a:t>automated</a:t>
            </a:r>
            <a:r>
              <a:rPr sz="1800" i="1" spc="1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data</a:t>
            </a:r>
            <a:r>
              <a:rPr sz="1800" i="1">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shaping and</a:t>
            </a:r>
            <a:r>
              <a:rPr sz="1800" i="1">
                <a:solidFill>
                  <a:srgbClr val="252525"/>
                </a:solidFill>
                <a:latin typeface="Calibri" panose="020F0502020204030204"/>
                <a:cs typeface="Calibri" panose="020F0502020204030204"/>
              </a:rPr>
              <a:t> loading</a:t>
            </a:r>
            <a:r>
              <a:rPr sz="1800" i="1" spc="-5">
                <a:solidFill>
                  <a:srgbClr val="252525"/>
                </a:solidFill>
                <a:latin typeface="Calibri" panose="020F0502020204030204"/>
                <a:cs typeface="Calibri" panose="020F0502020204030204"/>
              </a:rPr>
              <a:t> (ETL)</a:t>
            </a:r>
            <a:r>
              <a:rPr sz="1800" i="1" spc="1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procedures</a:t>
            </a:r>
            <a:endParaRPr sz="1800">
              <a:latin typeface="Calibri" panose="020F0502020204030204"/>
              <a:cs typeface="Calibri" panose="020F0502020204030204"/>
            </a:endParaRPr>
          </a:p>
          <a:p>
            <a:pPr lvl="1">
              <a:lnSpc>
                <a:spcPct val="100000"/>
              </a:lnSpc>
              <a:spcBef>
                <a:spcPts val="15"/>
              </a:spcBef>
              <a:buClr>
                <a:srgbClr val="252525"/>
              </a:buClr>
              <a:buFont typeface="Arial MT"/>
              <a:buChar char="•"/>
            </a:pPr>
            <a:endParaRPr sz="1900">
              <a:latin typeface="Calibri" panose="020F0502020204030204"/>
              <a:cs typeface="Calibri" panose="020F0502020204030204"/>
            </a:endParaRPr>
          </a:p>
          <a:p>
            <a:pPr marL="469900" indent="-457835">
              <a:lnSpc>
                <a:spcPct val="100000"/>
              </a:lnSpc>
              <a:buFont typeface="Arial MT"/>
              <a:buChar char="•"/>
              <a:tabLst>
                <a:tab pos="469900" algn="l"/>
                <a:tab pos="469900" algn="l"/>
              </a:tabLst>
            </a:pPr>
            <a:r>
              <a:rPr sz="2800" b="1">
                <a:latin typeface="Calibri" panose="020F0502020204030204"/>
                <a:cs typeface="Calibri" panose="020F0502020204030204"/>
              </a:rPr>
              <a:t>Build </a:t>
            </a:r>
            <a:r>
              <a:rPr sz="2800" b="1" spc="-10">
                <a:latin typeface="Calibri" panose="020F0502020204030204"/>
                <a:cs typeface="Calibri" panose="020F0502020204030204"/>
              </a:rPr>
              <a:t>relational</a:t>
            </a:r>
            <a:r>
              <a:rPr sz="2800" b="1">
                <a:latin typeface="Calibri" panose="020F0502020204030204"/>
                <a:cs typeface="Calibri" panose="020F0502020204030204"/>
              </a:rPr>
              <a:t> </a:t>
            </a:r>
            <a:r>
              <a:rPr sz="2800" b="1" spc="-5">
                <a:latin typeface="Calibri" panose="020F0502020204030204"/>
                <a:cs typeface="Calibri" panose="020F0502020204030204"/>
              </a:rPr>
              <a:t>models</a:t>
            </a:r>
            <a:r>
              <a:rPr sz="2800" b="1" spc="-25">
                <a:latin typeface="Calibri" panose="020F0502020204030204"/>
                <a:cs typeface="Calibri" panose="020F0502020204030204"/>
              </a:rPr>
              <a:t> </a:t>
            </a:r>
            <a:r>
              <a:rPr sz="2800" b="1" spc="-15">
                <a:latin typeface="Calibri" panose="020F0502020204030204"/>
                <a:cs typeface="Calibri" panose="020F0502020204030204"/>
              </a:rPr>
              <a:t>to</a:t>
            </a:r>
            <a:r>
              <a:rPr sz="2800" b="1">
                <a:latin typeface="Calibri" panose="020F0502020204030204"/>
                <a:cs typeface="Calibri" panose="020F0502020204030204"/>
              </a:rPr>
              <a:t> blend </a:t>
            </a:r>
            <a:r>
              <a:rPr sz="2800" b="1" spc="-15">
                <a:latin typeface="Calibri" panose="020F0502020204030204"/>
                <a:cs typeface="Calibri" panose="020F0502020204030204"/>
              </a:rPr>
              <a:t>data</a:t>
            </a:r>
            <a:r>
              <a:rPr sz="2800" b="1">
                <a:latin typeface="Calibri" panose="020F0502020204030204"/>
                <a:cs typeface="Calibri" panose="020F0502020204030204"/>
              </a:rPr>
              <a:t> </a:t>
            </a:r>
            <a:r>
              <a:rPr sz="2800" b="1" spc="-10">
                <a:latin typeface="Calibri" panose="020F0502020204030204"/>
                <a:cs typeface="Calibri" panose="020F0502020204030204"/>
              </a:rPr>
              <a:t>from</a:t>
            </a:r>
            <a:r>
              <a:rPr sz="2800" b="1">
                <a:latin typeface="Calibri" panose="020F0502020204030204"/>
                <a:cs typeface="Calibri" panose="020F0502020204030204"/>
              </a:rPr>
              <a:t> </a:t>
            </a:r>
            <a:r>
              <a:rPr sz="2800" b="1" spc="-5">
                <a:latin typeface="Calibri" panose="020F0502020204030204"/>
                <a:cs typeface="Calibri" panose="020F0502020204030204"/>
              </a:rPr>
              <a:t>multiple</a:t>
            </a:r>
            <a:r>
              <a:rPr sz="2800" b="1" spc="-15">
                <a:latin typeface="Calibri" panose="020F0502020204030204"/>
                <a:cs typeface="Calibri" panose="020F0502020204030204"/>
              </a:rPr>
              <a:t> </a:t>
            </a:r>
            <a:r>
              <a:rPr sz="2800" b="1" spc="-10">
                <a:latin typeface="Calibri" panose="020F0502020204030204"/>
                <a:cs typeface="Calibri" panose="020F0502020204030204"/>
              </a:rPr>
              <a:t>sources</a:t>
            </a:r>
            <a:endParaRPr sz="2800">
              <a:latin typeface="Calibri" panose="020F0502020204030204"/>
              <a:cs typeface="Calibri" panose="020F0502020204030204"/>
            </a:endParaRPr>
          </a:p>
          <a:p>
            <a:pPr marL="1212850" lvl="1" indent="-286385">
              <a:lnSpc>
                <a:spcPct val="100000"/>
              </a:lnSpc>
              <a:spcBef>
                <a:spcPts val="65"/>
              </a:spcBef>
              <a:buFont typeface="Arial MT"/>
              <a:buChar char="•"/>
              <a:tabLst>
                <a:tab pos="1212850" algn="l"/>
                <a:tab pos="1213485" algn="l"/>
              </a:tabLst>
            </a:pPr>
            <a:r>
              <a:rPr sz="1800" i="1" spc="-10">
                <a:solidFill>
                  <a:srgbClr val="252525"/>
                </a:solidFill>
                <a:latin typeface="Calibri" panose="020F0502020204030204"/>
                <a:cs typeface="Calibri" panose="020F0502020204030204"/>
              </a:rPr>
              <a:t>Create</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table</a:t>
            </a:r>
            <a:r>
              <a:rPr sz="1800" i="1" spc="-5">
                <a:solidFill>
                  <a:srgbClr val="252525"/>
                </a:solidFill>
                <a:latin typeface="Calibri" panose="020F0502020204030204"/>
                <a:cs typeface="Calibri" panose="020F0502020204030204"/>
              </a:rPr>
              <a:t> relationships</a:t>
            </a:r>
            <a:r>
              <a:rPr sz="1800" i="1" spc="10">
                <a:solidFill>
                  <a:srgbClr val="252525"/>
                </a:solidFill>
                <a:latin typeface="Calibri" panose="020F0502020204030204"/>
                <a:cs typeface="Calibri" panose="020F0502020204030204"/>
              </a:rPr>
              <a:t> </a:t>
            </a:r>
            <a:r>
              <a:rPr sz="1800" i="1" spc="-15">
                <a:solidFill>
                  <a:srgbClr val="252525"/>
                </a:solidFill>
                <a:latin typeface="Calibri" panose="020F0502020204030204"/>
                <a:cs typeface="Calibri" panose="020F0502020204030204"/>
              </a:rPr>
              <a:t>to</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analyze</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holistic</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performance</a:t>
            </a:r>
            <a:r>
              <a:rPr sz="1800" i="1" spc="1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across an</a:t>
            </a:r>
            <a:r>
              <a:rPr sz="1800" i="1">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entire</a:t>
            </a:r>
            <a:r>
              <a:rPr sz="1800" i="1" spc="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data</a:t>
            </a:r>
            <a:r>
              <a:rPr sz="1800" i="1" spc="5">
                <a:solidFill>
                  <a:srgbClr val="252525"/>
                </a:solidFill>
                <a:latin typeface="Calibri" panose="020F0502020204030204"/>
                <a:cs typeface="Calibri" panose="020F0502020204030204"/>
              </a:rPr>
              <a:t> </a:t>
            </a:r>
            <a:r>
              <a:rPr sz="1800" i="1">
                <a:solidFill>
                  <a:srgbClr val="252525"/>
                </a:solidFill>
                <a:latin typeface="Calibri" panose="020F0502020204030204"/>
                <a:cs typeface="Calibri" panose="020F0502020204030204"/>
              </a:rPr>
              <a:t>model</a:t>
            </a:r>
            <a:endParaRPr sz="1800">
              <a:latin typeface="Calibri" panose="020F0502020204030204"/>
              <a:cs typeface="Calibri" panose="020F0502020204030204"/>
            </a:endParaRPr>
          </a:p>
          <a:p>
            <a:pPr lvl="1">
              <a:lnSpc>
                <a:spcPct val="100000"/>
              </a:lnSpc>
              <a:spcBef>
                <a:spcPts val="15"/>
              </a:spcBef>
              <a:buClr>
                <a:srgbClr val="252525"/>
              </a:buClr>
              <a:buFont typeface="Arial MT"/>
              <a:buChar char="•"/>
            </a:pPr>
            <a:endParaRPr sz="1900">
              <a:latin typeface="Calibri" panose="020F0502020204030204"/>
              <a:cs typeface="Calibri" panose="020F0502020204030204"/>
            </a:endParaRPr>
          </a:p>
          <a:p>
            <a:pPr marL="469900" indent="-457835">
              <a:lnSpc>
                <a:spcPct val="100000"/>
              </a:lnSpc>
              <a:buFont typeface="Arial MT"/>
              <a:buChar char="•"/>
              <a:tabLst>
                <a:tab pos="469900" algn="l"/>
                <a:tab pos="469900" algn="l"/>
              </a:tabLst>
            </a:pPr>
            <a:r>
              <a:rPr sz="2800" b="1" spc="-10">
                <a:latin typeface="Calibri" panose="020F0502020204030204"/>
                <a:cs typeface="Calibri" panose="020F0502020204030204"/>
              </a:rPr>
              <a:t>Define</a:t>
            </a:r>
            <a:r>
              <a:rPr sz="2800" b="1" spc="-5">
                <a:latin typeface="Calibri" panose="020F0502020204030204"/>
                <a:cs typeface="Calibri" panose="020F0502020204030204"/>
              </a:rPr>
              <a:t> </a:t>
            </a:r>
            <a:r>
              <a:rPr sz="2800" b="1" spc="-10">
                <a:latin typeface="Calibri" panose="020F0502020204030204"/>
                <a:cs typeface="Calibri" panose="020F0502020204030204"/>
              </a:rPr>
              <a:t>complex</a:t>
            </a:r>
            <a:r>
              <a:rPr sz="2800" b="1" spc="-15">
                <a:latin typeface="Calibri" panose="020F0502020204030204"/>
                <a:cs typeface="Calibri" panose="020F0502020204030204"/>
              </a:rPr>
              <a:t> </a:t>
            </a:r>
            <a:r>
              <a:rPr sz="2800" b="1" spc="-5">
                <a:latin typeface="Calibri" panose="020F0502020204030204"/>
                <a:cs typeface="Calibri" panose="020F0502020204030204"/>
              </a:rPr>
              <a:t>calculations </a:t>
            </a:r>
            <a:r>
              <a:rPr sz="2800" b="1">
                <a:latin typeface="Calibri" panose="020F0502020204030204"/>
                <a:cs typeface="Calibri" panose="020F0502020204030204"/>
              </a:rPr>
              <a:t>using</a:t>
            </a:r>
            <a:r>
              <a:rPr sz="2800" b="1" spc="-15">
                <a:latin typeface="Calibri" panose="020F0502020204030204"/>
                <a:cs typeface="Calibri" panose="020F0502020204030204"/>
              </a:rPr>
              <a:t> Data</a:t>
            </a:r>
            <a:r>
              <a:rPr sz="2800" b="1" spc="15">
                <a:latin typeface="Calibri" panose="020F0502020204030204"/>
                <a:cs typeface="Calibri" panose="020F0502020204030204"/>
              </a:rPr>
              <a:t> </a:t>
            </a:r>
            <a:r>
              <a:rPr sz="2800" b="1" spc="-5">
                <a:latin typeface="Calibri" panose="020F0502020204030204"/>
                <a:cs typeface="Calibri" panose="020F0502020204030204"/>
              </a:rPr>
              <a:t>Analysis</a:t>
            </a:r>
            <a:r>
              <a:rPr sz="2800" b="1" spc="-15">
                <a:latin typeface="Calibri" panose="020F0502020204030204"/>
                <a:cs typeface="Calibri" panose="020F0502020204030204"/>
              </a:rPr>
              <a:t> </a:t>
            </a:r>
            <a:r>
              <a:rPr sz="2800" b="1" spc="-5">
                <a:latin typeface="Calibri" panose="020F0502020204030204"/>
                <a:cs typeface="Calibri" panose="020F0502020204030204"/>
              </a:rPr>
              <a:t>Expressions</a:t>
            </a:r>
            <a:r>
              <a:rPr sz="2800" b="1" spc="-10">
                <a:latin typeface="Calibri" panose="020F0502020204030204"/>
                <a:cs typeface="Calibri" panose="020F0502020204030204"/>
              </a:rPr>
              <a:t> </a:t>
            </a:r>
            <a:r>
              <a:rPr sz="2800" b="1" spc="-15">
                <a:latin typeface="Calibri" panose="020F0502020204030204"/>
                <a:cs typeface="Calibri" panose="020F0502020204030204"/>
              </a:rPr>
              <a:t>(DAX)</a:t>
            </a:r>
            <a:endParaRPr sz="2800">
              <a:latin typeface="Calibri" panose="020F0502020204030204"/>
              <a:cs typeface="Calibri" panose="020F0502020204030204"/>
            </a:endParaRPr>
          </a:p>
          <a:p>
            <a:pPr marL="1212850" lvl="1" indent="-286385">
              <a:lnSpc>
                <a:spcPct val="100000"/>
              </a:lnSpc>
              <a:spcBef>
                <a:spcPts val="65"/>
              </a:spcBef>
              <a:buFont typeface="Arial MT"/>
              <a:buChar char="•"/>
              <a:tabLst>
                <a:tab pos="1212850" algn="l"/>
                <a:tab pos="1213485" algn="l"/>
              </a:tabLst>
            </a:pPr>
            <a:r>
              <a:rPr sz="1800" i="1" spc="-10">
                <a:solidFill>
                  <a:srgbClr val="252525"/>
                </a:solidFill>
                <a:latin typeface="Calibri" panose="020F0502020204030204"/>
                <a:cs typeface="Calibri" panose="020F0502020204030204"/>
              </a:rPr>
              <a:t>Enhance</a:t>
            </a:r>
            <a:r>
              <a:rPr sz="1800" i="1" spc="20">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datasets</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and</a:t>
            </a:r>
            <a:r>
              <a:rPr sz="1800" i="1" spc="10">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enable</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advanced</a:t>
            </a:r>
            <a:r>
              <a:rPr sz="1800" i="1" spc="1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analytics with</a:t>
            </a:r>
            <a:r>
              <a:rPr sz="1800" i="1">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powerful</a:t>
            </a:r>
            <a:r>
              <a:rPr sz="1800" i="1" spc="1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and</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portable</a:t>
            </a:r>
            <a:r>
              <a:rPr sz="1800" i="1" spc="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DAX</a:t>
            </a:r>
            <a:r>
              <a:rPr sz="1800" i="1" spc="10">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expressions</a:t>
            </a:r>
            <a:endParaRPr sz="1800">
              <a:latin typeface="Calibri" panose="020F0502020204030204"/>
              <a:cs typeface="Calibri" panose="020F0502020204030204"/>
            </a:endParaRPr>
          </a:p>
          <a:p>
            <a:pPr lvl="1">
              <a:lnSpc>
                <a:spcPct val="100000"/>
              </a:lnSpc>
              <a:spcBef>
                <a:spcPts val="25"/>
              </a:spcBef>
              <a:buClr>
                <a:srgbClr val="252525"/>
              </a:buClr>
              <a:buFont typeface="Arial MT"/>
              <a:buChar char="•"/>
            </a:pPr>
            <a:endParaRPr sz="1700">
              <a:latin typeface="Calibri" panose="020F0502020204030204"/>
              <a:cs typeface="Calibri" panose="020F0502020204030204"/>
            </a:endParaRPr>
          </a:p>
          <a:p>
            <a:pPr marL="469900" indent="-457835">
              <a:lnSpc>
                <a:spcPct val="100000"/>
              </a:lnSpc>
              <a:buFont typeface="Arial MT"/>
              <a:buChar char="•"/>
              <a:tabLst>
                <a:tab pos="469900" algn="l"/>
                <a:tab pos="469900" algn="l"/>
              </a:tabLst>
            </a:pPr>
            <a:r>
              <a:rPr sz="2800" b="1" spc="-10">
                <a:latin typeface="Calibri" panose="020F0502020204030204"/>
                <a:cs typeface="Calibri" panose="020F0502020204030204"/>
              </a:rPr>
              <a:t>Visualize</a:t>
            </a:r>
            <a:r>
              <a:rPr sz="2800" b="1" spc="-20">
                <a:latin typeface="Calibri" panose="020F0502020204030204"/>
                <a:cs typeface="Calibri" panose="020F0502020204030204"/>
              </a:rPr>
              <a:t> </a:t>
            </a:r>
            <a:r>
              <a:rPr sz="2800" b="1" spc="-15">
                <a:latin typeface="Calibri" panose="020F0502020204030204"/>
                <a:cs typeface="Calibri" panose="020F0502020204030204"/>
              </a:rPr>
              <a:t>data</a:t>
            </a:r>
            <a:r>
              <a:rPr sz="2800" b="1">
                <a:latin typeface="Calibri" panose="020F0502020204030204"/>
                <a:cs typeface="Calibri" panose="020F0502020204030204"/>
              </a:rPr>
              <a:t> </a:t>
            </a:r>
            <a:r>
              <a:rPr sz="2800" b="1" spc="-5">
                <a:latin typeface="Calibri" panose="020F0502020204030204"/>
                <a:cs typeface="Calibri" panose="020F0502020204030204"/>
              </a:rPr>
              <a:t>with </a:t>
            </a:r>
            <a:r>
              <a:rPr sz="2800" b="1" spc="-15">
                <a:latin typeface="Calibri" panose="020F0502020204030204"/>
                <a:cs typeface="Calibri" panose="020F0502020204030204"/>
              </a:rPr>
              <a:t>interactive</a:t>
            </a:r>
            <a:r>
              <a:rPr sz="2800" b="1" spc="5">
                <a:latin typeface="Calibri" panose="020F0502020204030204"/>
                <a:cs typeface="Calibri" panose="020F0502020204030204"/>
              </a:rPr>
              <a:t> </a:t>
            </a:r>
            <a:r>
              <a:rPr sz="2800" b="1" spc="-10">
                <a:latin typeface="Calibri" panose="020F0502020204030204"/>
                <a:cs typeface="Calibri" panose="020F0502020204030204"/>
              </a:rPr>
              <a:t>reports</a:t>
            </a:r>
            <a:r>
              <a:rPr sz="2800" b="1" spc="-5">
                <a:latin typeface="Calibri" panose="020F0502020204030204"/>
                <a:cs typeface="Calibri" panose="020F0502020204030204"/>
              </a:rPr>
              <a:t> </a:t>
            </a:r>
            <a:r>
              <a:rPr sz="2800" b="1">
                <a:latin typeface="Calibri" panose="020F0502020204030204"/>
                <a:cs typeface="Calibri" panose="020F0502020204030204"/>
              </a:rPr>
              <a:t>&amp; </a:t>
            </a:r>
            <a:r>
              <a:rPr sz="2800" b="1" spc="-5">
                <a:latin typeface="Calibri" panose="020F0502020204030204"/>
                <a:cs typeface="Calibri" panose="020F0502020204030204"/>
              </a:rPr>
              <a:t>dashboards</a:t>
            </a:r>
            <a:endParaRPr sz="2800">
              <a:latin typeface="Calibri" panose="020F0502020204030204"/>
              <a:cs typeface="Calibri" panose="020F0502020204030204"/>
            </a:endParaRPr>
          </a:p>
          <a:p>
            <a:pPr marL="1212850" lvl="1" indent="-286385">
              <a:lnSpc>
                <a:spcPct val="100000"/>
              </a:lnSpc>
              <a:spcBef>
                <a:spcPts val="65"/>
              </a:spcBef>
              <a:buFont typeface="Arial MT"/>
              <a:buChar char="•"/>
              <a:tabLst>
                <a:tab pos="1212850" algn="l"/>
                <a:tab pos="1213485" algn="l"/>
              </a:tabLst>
            </a:pPr>
            <a:r>
              <a:rPr sz="1800" i="1">
                <a:solidFill>
                  <a:srgbClr val="252525"/>
                </a:solidFill>
                <a:latin typeface="Calibri" panose="020F0502020204030204"/>
                <a:cs typeface="Calibri" panose="020F0502020204030204"/>
              </a:rPr>
              <a:t>Build </a:t>
            </a:r>
            <a:r>
              <a:rPr sz="1800" i="1" spc="-10">
                <a:solidFill>
                  <a:srgbClr val="252525"/>
                </a:solidFill>
                <a:latin typeface="Calibri" panose="020F0502020204030204"/>
                <a:cs typeface="Calibri" panose="020F0502020204030204"/>
              </a:rPr>
              <a:t>custom</a:t>
            </a:r>
            <a:r>
              <a:rPr sz="1800" i="1">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business</a:t>
            </a:r>
            <a:r>
              <a:rPr sz="1800" i="1" spc="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intelligence</a:t>
            </a:r>
            <a:r>
              <a:rPr sz="1800" i="1" spc="1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tools</a:t>
            </a:r>
            <a:r>
              <a:rPr sz="1800" i="1">
                <a:solidFill>
                  <a:srgbClr val="252525"/>
                </a:solidFill>
                <a:latin typeface="Calibri" panose="020F0502020204030204"/>
                <a:cs typeface="Calibri" panose="020F0502020204030204"/>
              </a:rPr>
              <a:t> with</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best-in-class</a:t>
            </a:r>
            <a:r>
              <a:rPr sz="1800" i="1">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visualization</a:t>
            </a:r>
            <a:r>
              <a:rPr sz="1800" i="1" spc="-10">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and dashboard</a:t>
            </a:r>
            <a:r>
              <a:rPr sz="1800" i="1" spc="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features</a:t>
            </a:r>
            <a:endParaRPr sz="1800">
              <a:latin typeface="Calibri" panose="020F0502020204030204"/>
              <a:cs typeface="Calibri" panose="020F0502020204030204"/>
            </a:endParaRPr>
          </a:p>
          <a:p>
            <a:pPr lvl="1">
              <a:lnSpc>
                <a:spcPct val="100000"/>
              </a:lnSpc>
              <a:spcBef>
                <a:spcPts val="15"/>
              </a:spcBef>
              <a:buClr>
                <a:srgbClr val="252525"/>
              </a:buClr>
              <a:buFont typeface="Arial MT"/>
              <a:buChar char="•"/>
            </a:pPr>
            <a:endParaRPr sz="1700">
              <a:latin typeface="Calibri" panose="020F0502020204030204"/>
              <a:cs typeface="Calibri" panose="020F0502020204030204"/>
            </a:endParaRPr>
          </a:p>
          <a:p>
            <a:pPr marL="469900" indent="-457835">
              <a:lnSpc>
                <a:spcPct val="100000"/>
              </a:lnSpc>
              <a:spcBef>
                <a:spcPts val="5"/>
              </a:spcBef>
              <a:buFont typeface="Arial MT"/>
              <a:buChar char="•"/>
              <a:tabLst>
                <a:tab pos="469900" algn="l"/>
                <a:tab pos="469900" algn="l"/>
              </a:tabLst>
            </a:pPr>
            <a:r>
              <a:rPr sz="2800" b="1" spc="-20">
                <a:latin typeface="Calibri" panose="020F0502020204030204"/>
                <a:cs typeface="Calibri" panose="020F0502020204030204"/>
              </a:rPr>
              <a:t>Power</a:t>
            </a:r>
            <a:r>
              <a:rPr sz="2800" b="1" spc="-10">
                <a:latin typeface="Calibri" panose="020F0502020204030204"/>
                <a:cs typeface="Calibri" panose="020F0502020204030204"/>
              </a:rPr>
              <a:t> </a:t>
            </a:r>
            <a:r>
              <a:rPr sz="2800" b="1">
                <a:latin typeface="Calibri" panose="020F0502020204030204"/>
                <a:cs typeface="Calibri" panose="020F0502020204030204"/>
              </a:rPr>
              <a:t>BI</a:t>
            </a:r>
            <a:r>
              <a:rPr sz="2800" b="1" spc="10">
                <a:latin typeface="Calibri" panose="020F0502020204030204"/>
                <a:cs typeface="Calibri" panose="020F0502020204030204"/>
              </a:rPr>
              <a:t> </a:t>
            </a:r>
            <a:r>
              <a:rPr sz="2800" b="1">
                <a:latin typeface="Calibri" panose="020F0502020204030204"/>
                <a:cs typeface="Calibri" panose="020F0502020204030204"/>
              </a:rPr>
              <a:t>is the </a:t>
            </a:r>
            <a:r>
              <a:rPr sz="2800" b="1" spc="-5">
                <a:latin typeface="Calibri" panose="020F0502020204030204"/>
                <a:cs typeface="Calibri" panose="020F0502020204030204"/>
              </a:rPr>
              <a:t>industry</a:t>
            </a:r>
            <a:r>
              <a:rPr sz="2800" b="1" spc="-10">
                <a:latin typeface="Calibri" panose="020F0502020204030204"/>
                <a:cs typeface="Calibri" panose="020F0502020204030204"/>
              </a:rPr>
              <a:t> </a:t>
            </a:r>
            <a:r>
              <a:rPr sz="2800" b="1">
                <a:latin typeface="Calibri" panose="020F0502020204030204"/>
                <a:cs typeface="Calibri" panose="020F0502020204030204"/>
              </a:rPr>
              <a:t>leader</a:t>
            </a:r>
            <a:r>
              <a:rPr sz="2800" b="1" spc="10">
                <a:latin typeface="Calibri" panose="020F0502020204030204"/>
                <a:cs typeface="Calibri" panose="020F0502020204030204"/>
              </a:rPr>
              <a:t> </a:t>
            </a:r>
            <a:r>
              <a:rPr sz="2800" b="1">
                <a:latin typeface="Calibri" panose="020F0502020204030204"/>
                <a:cs typeface="Calibri" panose="020F0502020204030204"/>
              </a:rPr>
              <a:t>among</a:t>
            </a:r>
            <a:r>
              <a:rPr sz="2800" b="1" spc="-15">
                <a:latin typeface="Calibri" panose="020F0502020204030204"/>
                <a:cs typeface="Calibri" panose="020F0502020204030204"/>
              </a:rPr>
              <a:t> </a:t>
            </a:r>
            <a:r>
              <a:rPr sz="2800" b="1">
                <a:latin typeface="Calibri" panose="020F0502020204030204"/>
                <a:cs typeface="Calibri" panose="020F0502020204030204"/>
              </a:rPr>
              <a:t>BI</a:t>
            </a:r>
            <a:r>
              <a:rPr sz="2800" b="1" spc="10">
                <a:latin typeface="Calibri" panose="020F0502020204030204"/>
                <a:cs typeface="Calibri" panose="020F0502020204030204"/>
              </a:rPr>
              <a:t> </a:t>
            </a:r>
            <a:r>
              <a:rPr sz="2800" b="1" spc="-10">
                <a:latin typeface="Calibri" panose="020F0502020204030204"/>
                <a:cs typeface="Calibri" panose="020F0502020204030204"/>
              </a:rPr>
              <a:t>platforms</a:t>
            </a:r>
            <a:endParaRPr sz="2800">
              <a:latin typeface="Calibri" panose="020F0502020204030204"/>
              <a:cs typeface="Calibri" panose="020F0502020204030204"/>
            </a:endParaRPr>
          </a:p>
          <a:p>
            <a:pPr marL="1212850" lvl="1" indent="-286385">
              <a:lnSpc>
                <a:spcPct val="100000"/>
              </a:lnSpc>
              <a:spcBef>
                <a:spcPts val="60"/>
              </a:spcBef>
              <a:buFont typeface="Arial MT"/>
              <a:buChar char="•"/>
              <a:tabLst>
                <a:tab pos="1212850" algn="l"/>
                <a:tab pos="1213485" algn="l"/>
              </a:tabLst>
            </a:pPr>
            <a:r>
              <a:rPr sz="1800" i="1" spc="-5">
                <a:solidFill>
                  <a:srgbClr val="252525"/>
                </a:solidFill>
                <a:latin typeface="Calibri" panose="020F0502020204030204"/>
                <a:cs typeface="Calibri" panose="020F0502020204030204"/>
              </a:rPr>
              <a:t>Microsoft</a:t>
            </a:r>
            <a:r>
              <a:rPr sz="1800" i="1" spc="-10">
                <a:solidFill>
                  <a:srgbClr val="252525"/>
                </a:solidFill>
                <a:latin typeface="Calibri" panose="020F0502020204030204"/>
                <a:cs typeface="Calibri" panose="020F0502020204030204"/>
              </a:rPr>
              <a:t> </a:t>
            </a:r>
            <a:r>
              <a:rPr sz="1800" i="1" spc="-15">
                <a:solidFill>
                  <a:srgbClr val="252525"/>
                </a:solidFill>
                <a:latin typeface="Calibri" panose="020F0502020204030204"/>
                <a:cs typeface="Calibri" panose="020F0502020204030204"/>
              </a:rPr>
              <a:t>Power</a:t>
            </a:r>
            <a:r>
              <a:rPr sz="1800" i="1" spc="10">
                <a:solidFill>
                  <a:srgbClr val="252525"/>
                </a:solidFill>
                <a:latin typeface="Calibri" panose="020F0502020204030204"/>
                <a:cs typeface="Calibri" panose="020F0502020204030204"/>
              </a:rPr>
              <a:t> </a:t>
            </a:r>
            <a:r>
              <a:rPr sz="1800" i="1">
                <a:solidFill>
                  <a:srgbClr val="252525"/>
                </a:solidFill>
                <a:latin typeface="Calibri" panose="020F0502020204030204"/>
                <a:cs typeface="Calibri" panose="020F0502020204030204"/>
              </a:rPr>
              <a:t>BI</a:t>
            </a:r>
            <a:r>
              <a:rPr sz="1800" i="1" spc="5">
                <a:solidFill>
                  <a:srgbClr val="252525"/>
                </a:solidFill>
                <a:latin typeface="Calibri" panose="020F0502020204030204"/>
                <a:cs typeface="Calibri" panose="020F0502020204030204"/>
              </a:rPr>
              <a:t> </a:t>
            </a:r>
            <a:r>
              <a:rPr sz="1800" i="1">
                <a:solidFill>
                  <a:srgbClr val="252525"/>
                </a:solidFill>
                <a:latin typeface="Calibri" panose="020F0502020204030204"/>
                <a:cs typeface="Calibri" panose="020F0502020204030204"/>
              </a:rPr>
              <a:t>is </a:t>
            </a:r>
            <a:r>
              <a:rPr sz="1800" i="1" spc="-5">
                <a:solidFill>
                  <a:srgbClr val="252525"/>
                </a:solidFill>
                <a:latin typeface="Calibri" panose="020F0502020204030204"/>
                <a:cs typeface="Calibri" panose="020F0502020204030204"/>
              </a:rPr>
              <a:t>intuitive,</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powerful</a:t>
            </a:r>
            <a:r>
              <a:rPr sz="1800" i="1" spc="20">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and</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absolutely</a:t>
            </a:r>
            <a:r>
              <a:rPr sz="1800" i="1">
                <a:solidFill>
                  <a:srgbClr val="252525"/>
                </a:solidFill>
                <a:latin typeface="Calibri" panose="020F0502020204030204"/>
                <a:cs typeface="Calibri" panose="020F0502020204030204"/>
              </a:rPr>
              <a:t> FREE</a:t>
            </a:r>
            <a:r>
              <a:rPr sz="1800" i="1" spc="5">
                <a:solidFill>
                  <a:srgbClr val="252525"/>
                </a:solidFill>
                <a:latin typeface="Calibri" panose="020F0502020204030204"/>
                <a:cs typeface="Calibri" panose="020F0502020204030204"/>
              </a:rPr>
              <a:t> </a:t>
            </a:r>
            <a:r>
              <a:rPr sz="1800" i="1" spc="-20">
                <a:solidFill>
                  <a:srgbClr val="252525"/>
                </a:solidFill>
                <a:latin typeface="Calibri" panose="020F0502020204030204"/>
                <a:cs typeface="Calibri" panose="020F0502020204030204"/>
              </a:rPr>
              <a:t>to</a:t>
            </a:r>
            <a:r>
              <a:rPr sz="1800" i="1" spc="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get</a:t>
            </a:r>
            <a:r>
              <a:rPr sz="1800" i="1" spc="5">
                <a:solidFill>
                  <a:srgbClr val="252525"/>
                </a:solidFill>
                <a:latin typeface="Calibri" panose="020F0502020204030204"/>
                <a:cs typeface="Calibri" panose="020F0502020204030204"/>
              </a:rPr>
              <a:t> </a:t>
            </a:r>
            <a:r>
              <a:rPr sz="1800" i="1" spc="-15">
                <a:solidFill>
                  <a:srgbClr val="252525"/>
                </a:solidFill>
                <a:latin typeface="Calibri" panose="020F0502020204030204"/>
                <a:cs typeface="Calibri" panose="020F0502020204030204"/>
              </a:rPr>
              <a:t>started</a:t>
            </a:r>
            <a:endParaRPr sz="1800">
              <a:latin typeface="Calibri" panose="020F0502020204030204"/>
              <a:cs typeface="Calibri" panose="020F0502020204030204"/>
            </a:endParaRPr>
          </a:p>
        </p:txBody>
      </p:sp>
      <p:grpSp>
        <p:nvGrpSpPr>
          <p:cNvPr id="35" name="Group 34"/>
          <p:cNvGrpSpPr/>
          <p:nvPr/>
        </p:nvGrpSpPr>
        <p:grpSpPr>
          <a:xfrm>
            <a:off x="243070" y="2151600"/>
            <a:ext cx="709416" cy="709416"/>
            <a:chOff x="243070" y="2102172"/>
            <a:chExt cx="709416" cy="709416"/>
          </a:xfrm>
        </p:grpSpPr>
        <p:sp>
          <p:nvSpPr>
            <p:cNvPr id="13" name="Rectangle 12"/>
            <p:cNvSpPr/>
            <p:nvPr/>
          </p:nvSpPr>
          <p:spPr bwMode="auto">
            <a:xfrm>
              <a:off x="243070" y="210217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11" name="Picture 10"/>
            <p:cNvPicPr>
              <a:picLocks noChangeAspect="1"/>
            </p:cNvPicPr>
            <p:nvPr/>
          </p:nvPicPr>
          <p:blipFill>
            <a:blip r:embed="rId1"/>
            <a:stretch>
              <a:fillRect/>
            </a:stretch>
          </p:blipFill>
          <p:spPr>
            <a:xfrm>
              <a:off x="243070" y="2117647"/>
              <a:ext cx="668796" cy="678465"/>
            </a:xfrm>
            <a:prstGeom prst="rect">
              <a:avLst/>
            </a:prstGeom>
          </p:spPr>
        </p:pic>
      </p:grpSp>
      <p:grpSp>
        <p:nvGrpSpPr>
          <p:cNvPr id="23" name="Group 22"/>
          <p:cNvGrpSpPr/>
          <p:nvPr/>
        </p:nvGrpSpPr>
        <p:grpSpPr>
          <a:xfrm>
            <a:off x="260778" y="1108845"/>
            <a:ext cx="709416" cy="709416"/>
            <a:chOff x="196051" y="4087075"/>
            <a:chExt cx="709416" cy="709416"/>
          </a:xfrm>
        </p:grpSpPr>
        <p:sp>
          <p:nvSpPr>
            <p:cNvPr id="22" name="Rectangle 21"/>
            <p:cNvSpPr/>
            <p:nvPr/>
          </p:nvSpPr>
          <p:spPr bwMode="auto">
            <a:xfrm>
              <a:off x="196051" y="4087075"/>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21" name="Picture 20"/>
            <p:cNvPicPr>
              <a:picLocks noChangeAspect="1"/>
            </p:cNvPicPr>
            <p:nvPr/>
          </p:nvPicPr>
          <p:blipFill>
            <a:blip r:embed="rId2"/>
            <a:stretch>
              <a:fillRect/>
            </a:stretch>
          </p:blipFill>
          <p:spPr>
            <a:xfrm>
              <a:off x="298558" y="4164745"/>
              <a:ext cx="524418" cy="520591"/>
            </a:xfrm>
            <a:prstGeom prst="rect">
              <a:avLst/>
            </a:prstGeom>
          </p:spPr>
        </p:pic>
      </p:grpSp>
      <p:grpSp>
        <p:nvGrpSpPr>
          <p:cNvPr id="34" name="Group 33"/>
          <p:cNvGrpSpPr/>
          <p:nvPr/>
        </p:nvGrpSpPr>
        <p:grpSpPr>
          <a:xfrm>
            <a:off x="257836" y="3207752"/>
            <a:ext cx="709416" cy="709416"/>
            <a:chOff x="196051" y="3183038"/>
            <a:chExt cx="709416" cy="709416"/>
          </a:xfrm>
        </p:grpSpPr>
        <p:sp>
          <p:nvSpPr>
            <p:cNvPr id="18" name="Rectangle 17"/>
            <p:cNvSpPr/>
            <p:nvPr/>
          </p:nvSpPr>
          <p:spPr bwMode="auto">
            <a:xfrm>
              <a:off x="196051" y="3183038"/>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25" name="Picture 24"/>
            <p:cNvPicPr>
              <a:picLocks noChangeAspect="1"/>
            </p:cNvPicPr>
            <p:nvPr/>
          </p:nvPicPr>
          <p:blipFill>
            <a:blip r:embed="rId3"/>
            <a:stretch>
              <a:fillRect/>
            </a:stretch>
          </p:blipFill>
          <p:spPr>
            <a:xfrm>
              <a:off x="285492" y="3263102"/>
              <a:ext cx="554724" cy="488686"/>
            </a:xfrm>
            <a:prstGeom prst="rect">
              <a:avLst/>
            </a:prstGeom>
          </p:spPr>
        </p:pic>
      </p:grpSp>
      <p:grpSp>
        <p:nvGrpSpPr>
          <p:cNvPr id="33" name="Group 32"/>
          <p:cNvGrpSpPr/>
          <p:nvPr/>
        </p:nvGrpSpPr>
        <p:grpSpPr>
          <a:xfrm>
            <a:off x="257836" y="4256482"/>
            <a:ext cx="709416" cy="709416"/>
            <a:chOff x="196051" y="4046413"/>
            <a:chExt cx="709416" cy="709416"/>
          </a:xfrm>
        </p:grpSpPr>
        <p:sp>
          <p:nvSpPr>
            <p:cNvPr id="28" name="Rectangle 27"/>
            <p:cNvSpPr/>
            <p:nvPr/>
          </p:nvSpPr>
          <p:spPr bwMode="auto">
            <a:xfrm>
              <a:off x="196051" y="4046413"/>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27" name="Picture 26"/>
            <p:cNvPicPr>
              <a:picLocks noChangeAspect="1"/>
            </p:cNvPicPr>
            <p:nvPr/>
          </p:nvPicPr>
          <p:blipFill>
            <a:blip r:embed="rId4"/>
            <a:stretch>
              <a:fillRect/>
            </a:stretch>
          </p:blipFill>
          <p:spPr>
            <a:xfrm>
              <a:off x="261914" y="4148767"/>
              <a:ext cx="570459" cy="477211"/>
            </a:xfrm>
            <a:prstGeom prst="rect">
              <a:avLst/>
            </a:prstGeom>
          </p:spPr>
        </p:pic>
      </p:grpSp>
      <p:grpSp>
        <p:nvGrpSpPr>
          <p:cNvPr id="32" name="Group 31"/>
          <p:cNvGrpSpPr/>
          <p:nvPr/>
        </p:nvGrpSpPr>
        <p:grpSpPr>
          <a:xfrm>
            <a:off x="282550" y="5327069"/>
            <a:ext cx="709416" cy="709416"/>
            <a:chOff x="196051" y="5055215"/>
            <a:chExt cx="709416" cy="709416"/>
          </a:xfrm>
        </p:grpSpPr>
        <p:sp>
          <p:nvSpPr>
            <p:cNvPr id="31" name="Rectangle 30"/>
            <p:cNvSpPr/>
            <p:nvPr/>
          </p:nvSpPr>
          <p:spPr bwMode="auto">
            <a:xfrm>
              <a:off x="196051" y="5055215"/>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30" name="Picture 29"/>
            <p:cNvPicPr>
              <a:picLocks noChangeAspect="1"/>
            </p:cNvPicPr>
            <p:nvPr/>
          </p:nvPicPr>
          <p:blipFill>
            <a:blip r:embed="rId5"/>
            <a:stretch>
              <a:fillRect/>
            </a:stretch>
          </p:blipFill>
          <p:spPr>
            <a:xfrm>
              <a:off x="266220" y="5128990"/>
              <a:ext cx="507075" cy="589588"/>
            </a:xfrm>
            <a:prstGeom prst="rect">
              <a:avLst/>
            </a:prstGeom>
          </p:spPr>
        </p:pic>
      </p:grpSp>
      <p:sp>
        <p:nvSpPr>
          <p:cNvPr id="45" name="Rectangle 44"/>
          <p:cNvSpPr/>
          <p:nvPr/>
        </p:nvSpPr>
        <p:spPr>
          <a:xfrm>
            <a:off x="222760" y="1004570"/>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Rectangle 45"/>
          <p:cNvSpPr/>
          <p:nvPr/>
        </p:nvSpPr>
        <p:spPr>
          <a:xfrm>
            <a:off x="222760" y="2050299"/>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ectangle 46"/>
          <p:cNvSpPr/>
          <p:nvPr/>
        </p:nvSpPr>
        <p:spPr>
          <a:xfrm>
            <a:off x="222760" y="3113431"/>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ectangle 47"/>
          <p:cNvSpPr/>
          <p:nvPr/>
        </p:nvSpPr>
        <p:spPr>
          <a:xfrm>
            <a:off x="222760" y="4190616"/>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9" name="Rectangle 48"/>
          <p:cNvSpPr/>
          <p:nvPr/>
        </p:nvSpPr>
        <p:spPr>
          <a:xfrm>
            <a:off x="243070" y="5241181"/>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3451807" cy="464801"/>
          </a:xfrm>
        </p:spPr>
        <p:txBody>
          <a:bodyPr>
            <a:normAutofit fontScale="60000"/>
          </a:bodyPr>
          <a:lstStyle/>
          <a:p>
            <a:r>
              <a:rPr lang="en-US" sz="3600" b="0" spc="-10">
                <a:latin typeface="Calibri" panose="020F0502020204030204"/>
                <a:cs typeface="Calibri" panose="020F0502020204030204"/>
              </a:rPr>
              <a:t>WHY </a:t>
            </a:r>
            <a:r>
              <a:rPr lang="en-US" sz="3600" spc="-15"/>
              <a:t>POWER BI</a:t>
            </a:r>
            <a:endParaRPr lang="en-US"/>
          </a:p>
        </p:txBody>
      </p:sp>
      <p:sp>
        <p:nvSpPr>
          <p:cNvPr id="61" name="Rectangle 60"/>
          <p:cNvSpPr/>
          <p:nvPr/>
        </p:nvSpPr>
        <p:spPr>
          <a:xfrm>
            <a:off x="222760" y="1004570"/>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06277" y="1125211"/>
            <a:ext cx="709416" cy="709416"/>
            <a:chOff x="1392453" y="5385193"/>
            <a:chExt cx="709416" cy="709416"/>
          </a:xfrm>
        </p:grpSpPr>
        <p:sp>
          <p:nvSpPr>
            <p:cNvPr id="63" name="Rectangle 62"/>
            <p:cNvSpPr/>
            <p:nvPr/>
          </p:nvSpPr>
          <p:spPr bwMode="auto">
            <a:xfrm>
              <a:off x="1392453" y="5385193"/>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lstStyle/>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64" name="Picture 63"/>
            <p:cNvPicPr>
              <a:picLocks noChangeAspect="1"/>
            </p:cNvPicPr>
            <p:nvPr/>
          </p:nvPicPr>
          <p:blipFill>
            <a:blip r:embed="rId1"/>
            <a:stretch>
              <a:fillRect/>
            </a:stretch>
          </p:blipFill>
          <p:spPr>
            <a:xfrm>
              <a:off x="1490888" y="5461379"/>
              <a:ext cx="447093" cy="554887"/>
            </a:xfrm>
            <a:prstGeom prst="rect">
              <a:avLst/>
            </a:prstGeom>
          </p:spPr>
        </p:pic>
      </p:grpSp>
      <p:sp>
        <p:nvSpPr>
          <p:cNvPr id="65" name="TextBox 64"/>
          <p:cNvSpPr txBox="1"/>
          <p:nvPr/>
        </p:nvSpPr>
        <p:spPr>
          <a:xfrm>
            <a:off x="369233" y="1256172"/>
            <a:ext cx="6098058" cy="480131"/>
          </a:xfrm>
          <a:prstGeom prst="rect">
            <a:avLst/>
          </a:prstGeom>
          <a:noFill/>
        </p:spPr>
        <p:txBody>
          <a:bodyPr wrap="square">
            <a:spAutoFit/>
          </a:bodyPr>
          <a:lstStyle/>
          <a:p>
            <a:pPr marL="685800" defTabSz="914400" fontAlgn="base">
              <a:lnSpc>
                <a:spcPct val="90000"/>
              </a:lnSpc>
              <a:spcBef>
                <a:spcPct val="20000"/>
              </a:spcBef>
              <a:spcAft>
                <a:spcPct val="0"/>
              </a:spcAft>
              <a:buSzPct val="90000"/>
            </a:pPr>
            <a:r>
              <a:rPr lang="en-US" sz="2800" b="1" dirty="0">
                <a:ln w="3175">
                  <a:noFill/>
                </a:ln>
                <a:solidFill>
                  <a:srgbClr val="000000"/>
                </a:solidFill>
                <a:latin typeface="Calibri" panose="020F0502020204030204" charset="0"/>
                <a:cs typeface="Calibri" panose="020F0502020204030204" charset="0"/>
              </a:rPr>
              <a:t>Real-time dashboard updates</a:t>
            </a:r>
            <a:endParaRPr lang="en-US" sz="2800" b="1" dirty="0">
              <a:ln w="3175">
                <a:noFill/>
              </a:ln>
              <a:solidFill>
                <a:srgbClr val="000000"/>
              </a:solidFill>
              <a:latin typeface="Calibri" panose="020F0502020204030204" charset="0"/>
              <a:cs typeface="Calibri" panose="020F0502020204030204" charset="0"/>
            </a:endParaRPr>
          </a:p>
        </p:txBody>
      </p:sp>
      <p:sp>
        <p:nvSpPr>
          <p:cNvPr id="66" name="Rectangle 65"/>
          <p:cNvSpPr/>
          <p:nvPr/>
        </p:nvSpPr>
        <p:spPr>
          <a:xfrm>
            <a:off x="222760" y="2086229"/>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298558" y="2198171"/>
            <a:ext cx="709416" cy="709416"/>
            <a:chOff x="298558" y="2198171"/>
            <a:chExt cx="709416" cy="709416"/>
          </a:xfrm>
        </p:grpSpPr>
        <p:sp>
          <p:nvSpPr>
            <p:cNvPr id="21" name="Rectangle 20"/>
            <p:cNvSpPr/>
            <p:nvPr/>
          </p:nvSpPr>
          <p:spPr bwMode="auto">
            <a:xfrm>
              <a:off x="298558" y="2198171"/>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lstStyle/>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sp>
          <p:nvSpPr>
            <p:cNvPr id="67" name="Freeform 57"/>
            <p:cNvSpPr>
              <a:spLocks noChangeAspect="1" noEditPoints="1"/>
            </p:cNvSpPr>
            <p:nvPr/>
          </p:nvSpPr>
          <p:spPr bwMode="auto">
            <a:xfrm>
              <a:off x="666616" y="2348267"/>
              <a:ext cx="184378" cy="36576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F2C812"/>
            </a:solidFill>
            <a:ln>
              <a:noFill/>
            </a:ln>
          </p:spPr>
          <p:txBody>
            <a:bodyPr vert="horz" wrap="square" lIns="87855" tIns="43927" rIns="87855" bIns="43927" numCol="1" anchor="t" anchorCtr="0" compatLnSpc="1"/>
            <a:lstStyle>
              <a:defPPr>
                <a:defRPr lang="en-US"/>
              </a:defPPr>
              <a:lvl1pPr algn="l" defTabSz="932180" rtl="0" fontAlgn="base">
                <a:spcBef>
                  <a:spcPct val="0"/>
                </a:spcBef>
                <a:spcAft>
                  <a:spcPct val="0"/>
                </a:spcAft>
                <a:defRPr sz="2400" kern="1200">
                  <a:solidFill>
                    <a:schemeClr val="tx1"/>
                  </a:solidFill>
                  <a:latin typeface="Segoe UI" panose="020B0502040204020203" pitchFamily="34" charset="0"/>
                  <a:ea typeface="MS PGothic" panose="020B0600070205080204" charset="-128"/>
                  <a:cs typeface="MS PGothic" panose="020B0600070205080204" charset="-128"/>
                </a:defRPr>
              </a:lvl1pPr>
              <a:lvl2pPr marL="465455" indent="-8255" algn="l" defTabSz="932180" rtl="0" fontAlgn="base">
                <a:spcBef>
                  <a:spcPct val="0"/>
                </a:spcBef>
                <a:spcAft>
                  <a:spcPct val="0"/>
                </a:spcAft>
                <a:defRPr sz="2400" kern="1200">
                  <a:solidFill>
                    <a:schemeClr val="tx1"/>
                  </a:solidFill>
                  <a:latin typeface="Segoe UI" panose="020B0502040204020203" pitchFamily="34" charset="0"/>
                  <a:ea typeface="MS PGothic" panose="020B0600070205080204" charset="-128"/>
                  <a:cs typeface="MS PGothic" panose="020B0600070205080204" charset="-128"/>
                </a:defRPr>
              </a:lvl2pPr>
              <a:lvl3pPr marL="932180" indent="-17780" algn="l" defTabSz="932180" rtl="0" fontAlgn="base">
                <a:spcBef>
                  <a:spcPct val="0"/>
                </a:spcBef>
                <a:spcAft>
                  <a:spcPct val="0"/>
                </a:spcAft>
                <a:defRPr sz="2400" kern="1200">
                  <a:solidFill>
                    <a:schemeClr val="tx1"/>
                  </a:solidFill>
                  <a:latin typeface="Segoe UI" panose="020B0502040204020203" pitchFamily="34" charset="0"/>
                  <a:ea typeface="MS PGothic" panose="020B0600070205080204" charset="-128"/>
                  <a:cs typeface="MS PGothic" panose="020B0600070205080204" charset="-128"/>
                </a:defRPr>
              </a:lvl3pPr>
              <a:lvl4pPr marL="1398905" indent="-27305" algn="l" defTabSz="932180" rtl="0" fontAlgn="base">
                <a:spcBef>
                  <a:spcPct val="0"/>
                </a:spcBef>
                <a:spcAft>
                  <a:spcPct val="0"/>
                </a:spcAft>
                <a:defRPr sz="2400" kern="1200">
                  <a:solidFill>
                    <a:schemeClr val="tx1"/>
                  </a:solidFill>
                  <a:latin typeface="Segoe UI" panose="020B0502040204020203" pitchFamily="34" charset="0"/>
                  <a:ea typeface="MS PGothic" panose="020B0600070205080204" charset="-128"/>
                  <a:cs typeface="MS PGothic" panose="020B0600070205080204" charset="-128"/>
                </a:defRPr>
              </a:lvl4pPr>
              <a:lvl5pPr marL="1865630" indent="-36830" algn="l" defTabSz="932180" rtl="0" fontAlgn="base">
                <a:spcBef>
                  <a:spcPct val="0"/>
                </a:spcBef>
                <a:spcAft>
                  <a:spcPct val="0"/>
                </a:spcAft>
                <a:defRPr sz="2400" kern="1200">
                  <a:solidFill>
                    <a:schemeClr val="tx1"/>
                  </a:solidFill>
                  <a:latin typeface="Segoe UI" panose="020B0502040204020203" pitchFamily="34" charset="0"/>
                  <a:ea typeface="MS PGothic" panose="020B0600070205080204" charset="-128"/>
                  <a:cs typeface="MS PGothic" panose="020B0600070205080204" charset="-128"/>
                </a:defRPr>
              </a:lvl5pPr>
              <a:lvl6pPr marL="2286000" algn="l" defTabSz="457200" rtl="0" eaLnBrk="1" latinLnBrk="0" hangingPunct="1">
                <a:defRPr sz="2400" kern="1200">
                  <a:solidFill>
                    <a:schemeClr val="tx1"/>
                  </a:solidFill>
                  <a:latin typeface="Segoe UI" panose="020B0502040204020203" pitchFamily="34" charset="0"/>
                  <a:ea typeface="MS PGothic" panose="020B0600070205080204" charset="-128"/>
                  <a:cs typeface="MS PGothic" panose="020B0600070205080204" charset="-128"/>
                </a:defRPr>
              </a:lvl6pPr>
              <a:lvl7pPr marL="2743200" algn="l" defTabSz="457200" rtl="0" eaLnBrk="1" latinLnBrk="0" hangingPunct="1">
                <a:defRPr sz="2400" kern="1200">
                  <a:solidFill>
                    <a:schemeClr val="tx1"/>
                  </a:solidFill>
                  <a:latin typeface="Segoe UI" panose="020B0502040204020203" pitchFamily="34" charset="0"/>
                  <a:ea typeface="MS PGothic" panose="020B0600070205080204" charset="-128"/>
                  <a:cs typeface="MS PGothic" panose="020B0600070205080204" charset="-128"/>
                </a:defRPr>
              </a:lvl7pPr>
              <a:lvl8pPr marL="3200400" algn="l" defTabSz="457200" rtl="0" eaLnBrk="1" latinLnBrk="0" hangingPunct="1">
                <a:defRPr sz="2400" kern="1200">
                  <a:solidFill>
                    <a:schemeClr val="tx1"/>
                  </a:solidFill>
                  <a:latin typeface="Segoe UI" panose="020B0502040204020203" pitchFamily="34" charset="0"/>
                  <a:ea typeface="MS PGothic" panose="020B0600070205080204" charset="-128"/>
                  <a:cs typeface="MS PGothic" panose="020B0600070205080204" charset="-128"/>
                </a:defRPr>
              </a:lvl8pPr>
              <a:lvl9pPr marL="3657600" algn="l" defTabSz="457200" rtl="0" eaLnBrk="1" latinLnBrk="0" hangingPunct="1">
                <a:defRPr sz="2400" kern="1200">
                  <a:solidFill>
                    <a:schemeClr val="tx1"/>
                  </a:solidFill>
                  <a:latin typeface="Segoe UI" panose="020B0502040204020203" pitchFamily="34" charset="0"/>
                  <a:ea typeface="MS PGothic" panose="020B0600070205080204" charset="-128"/>
                  <a:cs typeface="MS PGothic" panose="020B0600070205080204" charset="-128"/>
                </a:defRPr>
              </a:lvl9pPr>
            </a:lstStyle>
            <a:p>
              <a:endParaRPr lang="en-US" sz="2305" dirty="0">
                <a:solidFill>
                  <a:srgbClr val="000000"/>
                </a:solidFill>
              </a:endParaRPr>
            </a:p>
          </p:txBody>
        </p:sp>
        <p:sp>
          <p:nvSpPr>
            <p:cNvPr id="68" name="Freeform 58"/>
            <p:cNvSpPr>
              <a:spLocks noChangeAspect="1" noEditPoints="1"/>
            </p:cNvSpPr>
            <p:nvPr/>
          </p:nvSpPr>
          <p:spPr bwMode="black">
            <a:xfrm>
              <a:off x="387824" y="2528196"/>
              <a:ext cx="293634" cy="18288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rgbClr val="F2C812"/>
            </a:solidFill>
            <a:ln w="19050">
              <a:solidFill>
                <a:srgbClr val="F2C812"/>
              </a:solidFill>
            </a:ln>
          </p:spPr>
          <p:txBody>
            <a:bodyPr vert="horz" wrap="square" lIns="68574" tIns="34287" rIns="68574" bIns="34287" numCol="1" anchor="t" anchorCtr="0" compatLnSpc="1"/>
            <a:lst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1260" algn="l" defTabSz="932815" rtl="0" eaLnBrk="1" latinLnBrk="0" hangingPunct="1">
                <a:defRPr sz="1800" kern="1200">
                  <a:solidFill>
                    <a:schemeClr val="tx1"/>
                  </a:solidFill>
                  <a:latin typeface="+mn-lt"/>
                  <a:ea typeface="+mn-ea"/>
                  <a:cs typeface="+mn-cs"/>
                </a:defRPr>
              </a:lvl9pPr>
            </a:lstStyle>
            <a:p>
              <a:endParaRPr lang="en-US" sz="1350" dirty="0">
                <a:ln w="19050">
                  <a:solidFill>
                    <a:schemeClr val="tx1"/>
                  </a:solidFill>
                </a:ln>
              </a:endParaRPr>
            </a:p>
          </p:txBody>
        </p:sp>
      </p:grpSp>
      <p:sp>
        <p:nvSpPr>
          <p:cNvPr id="71" name="TextBox 70"/>
          <p:cNvSpPr txBox="1"/>
          <p:nvPr/>
        </p:nvSpPr>
        <p:spPr>
          <a:xfrm>
            <a:off x="404712" y="2156782"/>
            <a:ext cx="10591211" cy="867930"/>
          </a:xfrm>
          <a:prstGeom prst="rect">
            <a:avLst/>
          </a:prstGeom>
          <a:noFill/>
        </p:spPr>
        <p:txBody>
          <a:bodyPr wrap="square">
            <a:spAutoFit/>
          </a:bodyPr>
          <a:lstStyle/>
          <a:p>
            <a:pPr marL="685800" defTabSz="914400" fontAlgn="base">
              <a:lnSpc>
                <a:spcPct val="90000"/>
              </a:lnSpc>
              <a:spcBef>
                <a:spcPct val="20000"/>
              </a:spcBef>
              <a:spcAft>
                <a:spcPct val="0"/>
              </a:spcAft>
              <a:buSzPct val="90000"/>
            </a:pPr>
            <a:r>
              <a:rPr lang="en-US" sz="2800" b="1" dirty="0">
                <a:ln w="3175">
                  <a:noFill/>
                </a:ln>
                <a:solidFill>
                  <a:srgbClr val="000000"/>
                </a:solidFill>
                <a:latin typeface="Calibri" panose="020F0502020204030204" charset="0"/>
                <a:cs typeface="Calibri" panose="020F0502020204030204" charset="0"/>
              </a:rPr>
              <a:t>Secure, live connection to your data sources, on-premises and in the cloud</a:t>
            </a:r>
            <a:endParaRPr lang="en-US" sz="2800" b="1" dirty="0">
              <a:ln w="3175">
                <a:noFill/>
              </a:ln>
              <a:solidFill>
                <a:srgbClr val="000000"/>
              </a:solidFill>
              <a:latin typeface="Calibri" panose="020F0502020204030204" charset="0"/>
              <a:cs typeface="Calibri" panose="020F0502020204030204" charset="0"/>
            </a:endParaRPr>
          </a:p>
        </p:txBody>
      </p:sp>
      <p:grpSp>
        <p:nvGrpSpPr>
          <p:cNvPr id="76" name="Group 75"/>
          <p:cNvGrpSpPr/>
          <p:nvPr/>
        </p:nvGrpSpPr>
        <p:grpSpPr>
          <a:xfrm>
            <a:off x="306277" y="3277088"/>
            <a:ext cx="709416" cy="709416"/>
            <a:chOff x="496286" y="3320995"/>
            <a:chExt cx="709416" cy="709416"/>
          </a:xfrm>
        </p:grpSpPr>
        <p:sp>
          <p:nvSpPr>
            <p:cNvPr id="74" name="Rectangle 73"/>
            <p:cNvSpPr/>
            <p:nvPr/>
          </p:nvSpPr>
          <p:spPr bwMode="auto">
            <a:xfrm>
              <a:off x="496286" y="3320995"/>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lstStyle/>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72" name="Picture 71"/>
            <p:cNvPicPr>
              <a:picLocks noChangeAspect="1"/>
            </p:cNvPicPr>
            <p:nvPr/>
          </p:nvPicPr>
          <p:blipFill>
            <a:blip r:embed="rId2"/>
            <a:stretch>
              <a:fillRect/>
            </a:stretch>
          </p:blipFill>
          <p:spPr>
            <a:xfrm>
              <a:off x="534641" y="3429506"/>
              <a:ext cx="562315" cy="537598"/>
            </a:xfrm>
            <a:prstGeom prst="rect">
              <a:avLst/>
            </a:prstGeom>
          </p:spPr>
        </p:pic>
      </p:grpSp>
      <p:sp>
        <p:nvSpPr>
          <p:cNvPr id="77" name="Rectangle 76"/>
          <p:cNvSpPr/>
          <p:nvPr/>
        </p:nvSpPr>
        <p:spPr>
          <a:xfrm>
            <a:off x="222760" y="3175828"/>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458258" y="3442555"/>
            <a:ext cx="9620854" cy="480131"/>
          </a:xfrm>
          <a:prstGeom prst="rect">
            <a:avLst/>
          </a:prstGeom>
          <a:noFill/>
        </p:spPr>
        <p:txBody>
          <a:bodyPr wrap="square">
            <a:spAutoFit/>
          </a:bodyPr>
          <a:lstStyle>
            <a:defPPr>
              <a:defRPr lang="en-US"/>
            </a:defPPr>
            <a:lvl1pPr marL="685800" defTabSz="914400" fontAlgn="base">
              <a:lnSpc>
                <a:spcPct val="90000"/>
              </a:lnSpc>
              <a:spcBef>
                <a:spcPct val="20000"/>
              </a:spcBef>
              <a:spcAft>
                <a:spcPct val="0"/>
              </a:spcAft>
              <a:buSzPct val="90000"/>
              <a:defRPr sz="2800" b="1">
                <a:ln w="3175">
                  <a:noFill/>
                </a:ln>
                <a:solidFill>
                  <a:srgbClr val="000000"/>
                </a:solidFill>
                <a:latin typeface="Calibri" panose="020F0502020204030204" charset="0"/>
                <a:cs typeface="Calibri" panose="020F0502020204030204" charset="0"/>
              </a:defRPr>
            </a:lvl1pPr>
          </a:lstStyle>
          <a:p>
            <a:r>
              <a:rPr lang="en-US" dirty="0"/>
              <a:t>Intuitive data exploration by using natural language query</a:t>
            </a:r>
            <a:endParaRPr lang="en-US" dirty="0"/>
          </a:p>
        </p:txBody>
      </p:sp>
      <p:sp>
        <p:nvSpPr>
          <p:cNvPr id="80" name="Rectangle 79"/>
          <p:cNvSpPr/>
          <p:nvPr/>
        </p:nvSpPr>
        <p:spPr>
          <a:xfrm>
            <a:off x="222760" y="4253549"/>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p:cNvGrpSpPr/>
          <p:nvPr/>
        </p:nvGrpSpPr>
        <p:grpSpPr>
          <a:xfrm>
            <a:off x="298558" y="4376125"/>
            <a:ext cx="709416" cy="709416"/>
            <a:chOff x="298558" y="4376125"/>
            <a:chExt cx="709416" cy="709416"/>
          </a:xfrm>
        </p:grpSpPr>
        <p:sp>
          <p:nvSpPr>
            <p:cNvPr id="81" name="Rectangle 80"/>
            <p:cNvSpPr/>
            <p:nvPr/>
          </p:nvSpPr>
          <p:spPr bwMode="auto">
            <a:xfrm>
              <a:off x="298558" y="4376125"/>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lstStyle/>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sp>
          <p:nvSpPr>
            <p:cNvPr id="82" name="Rectangle 81"/>
            <p:cNvSpPr/>
            <p:nvPr/>
          </p:nvSpPr>
          <p:spPr bwMode="auto">
            <a:xfrm>
              <a:off x="421973" y="4502329"/>
              <a:ext cx="218082" cy="212825"/>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3" name="Rectangle 82"/>
            <p:cNvSpPr/>
            <p:nvPr/>
          </p:nvSpPr>
          <p:spPr bwMode="auto">
            <a:xfrm>
              <a:off x="661091" y="4502329"/>
              <a:ext cx="218082" cy="212825"/>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4" name="Rectangle 83"/>
            <p:cNvSpPr/>
            <p:nvPr/>
          </p:nvSpPr>
          <p:spPr bwMode="auto">
            <a:xfrm>
              <a:off x="661091" y="4749264"/>
              <a:ext cx="218082" cy="212825"/>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5" name="Rectangle 84"/>
            <p:cNvSpPr/>
            <p:nvPr/>
          </p:nvSpPr>
          <p:spPr bwMode="auto">
            <a:xfrm>
              <a:off x="421973" y="4749264"/>
              <a:ext cx="218082" cy="212825"/>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sp>
        <p:nvSpPr>
          <p:cNvPr id="88" name="TextBox 87"/>
          <p:cNvSpPr txBox="1"/>
          <p:nvPr/>
        </p:nvSpPr>
        <p:spPr>
          <a:xfrm>
            <a:off x="458258" y="4304548"/>
            <a:ext cx="10190925" cy="867930"/>
          </a:xfrm>
          <a:prstGeom prst="rect">
            <a:avLst/>
          </a:prstGeom>
          <a:noFill/>
        </p:spPr>
        <p:txBody>
          <a:bodyPr wrap="square">
            <a:spAutoFit/>
          </a:bodyPr>
          <a:lstStyle>
            <a:defPPr>
              <a:defRPr lang="en-US"/>
            </a:defPPr>
            <a:lvl1pPr marL="685800" defTabSz="914400" fontAlgn="base">
              <a:lnSpc>
                <a:spcPct val="90000"/>
              </a:lnSpc>
              <a:spcBef>
                <a:spcPct val="20000"/>
              </a:spcBef>
              <a:spcAft>
                <a:spcPct val="0"/>
              </a:spcAft>
              <a:buSzPct val="90000"/>
              <a:defRPr sz="2800" b="1">
                <a:ln w="3175">
                  <a:noFill/>
                </a:ln>
                <a:solidFill>
                  <a:srgbClr val="000000"/>
                </a:solidFill>
                <a:latin typeface="Calibri" panose="020F0502020204030204" charset="0"/>
                <a:cs typeface="Calibri" panose="020F0502020204030204" charset="0"/>
              </a:defRPr>
            </a:lvl1pPr>
          </a:lstStyle>
          <a:p>
            <a:r>
              <a:rPr lang="en-US" dirty="0"/>
              <a:t>Integration with familiar Microsoft products, and commitment for scale and availability in Azure </a:t>
            </a:r>
            <a:endParaRPr lang="en-US" dirty="0"/>
          </a:p>
        </p:txBody>
      </p:sp>
      <p:sp>
        <p:nvSpPr>
          <p:cNvPr id="89" name="Rectangle 88"/>
          <p:cNvSpPr/>
          <p:nvPr/>
        </p:nvSpPr>
        <p:spPr>
          <a:xfrm>
            <a:off x="222760" y="5331270"/>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bwMode="auto">
          <a:xfrm>
            <a:off x="312622" y="543698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lstStyle/>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sp>
        <p:nvSpPr>
          <p:cNvPr id="122" name="Rectangle 121"/>
          <p:cNvSpPr/>
          <p:nvPr/>
        </p:nvSpPr>
        <p:spPr bwMode="auto">
          <a:xfrm>
            <a:off x="458258" y="5353634"/>
            <a:ext cx="8879877" cy="867930"/>
          </a:xfrm>
          <a:prstGeom prst="rect">
            <a:avLst/>
          </a:prstGeom>
          <a:noFill/>
        </p:spPr>
        <p:txBody>
          <a:bodyPr wrap="square">
            <a:spAutoFit/>
          </a:bodyPr>
          <a:lstStyle/>
          <a:p>
            <a:pPr marL="685800" defTabSz="914400" fontAlgn="base">
              <a:lnSpc>
                <a:spcPct val="90000"/>
              </a:lnSpc>
              <a:spcBef>
                <a:spcPct val="20000"/>
              </a:spcBef>
              <a:spcAft>
                <a:spcPct val="0"/>
              </a:spcAft>
              <a:buSzPct val="90000"/>
            </a:pPr>
            <a:r>
              <a:rPr lang="en-US" sz="2800" b="1" dirty="0">
                <a:ln w="3175">
                  <a:noFill/>
                </a:ln>
                <a:solidFill>
                  <a:srgbClr val="000000"/>
                </a:solidFill>
                <a:latin typeface="Calibri" panose="020F0502020204030204" charset="0"/>
                <a:cs typeface="Calibri" panose="020F0502020204030204" charset="0"/>
              </a:rPr>
              <a:t>Fast deployment, hybrid configuration, secure, and integrated with existing IT systems</a:t>
            </a:r>
            <a:endParaRPr lang="en-US" sz="2800" b="1" dirty="0">
              <a:ln w="3175">
                <a:noFill/>
              </a:ln>
              <a:solidFill>
                <a:srgbClr val="000000"/>
              </a:solidFill>
              <a:latin typeface="Calibri" panose="020F0502020204030204" charset="0"/>
              <a:cs typeface="Calibri" panose="020F0502020204030204" charset="0"/>
            </a:endParaRPr>
          </a:p>
        </p:txBody>
      </p:sp>
      <p:grpSp>
        <p:nvGrpSpPr>
          <p:cNvPr id="123" name="Group 122"/>
          <p:cNvGrpSpPr/>
          <p:nvPr/>
        </p:nvGrpSpPr>
        <p:grpSpPr bwMode="black">
          <a:xfrm>
            <a:off x="406028" y="5547862"/>
            <a:ext cx="515779" cy="489217"/>
            <a:chOff x="2462213" y="1598613"/>
            <a:chExt cx="4222750" cy="3667125"/>
          </a:xfrm>
          <a:solidFill>
            <a:srgbClr val="FFCC00"/>
          </a:solidFill>
        </p:grpSpPr>
        <p:sp>
          <p:nvSpPr>
            <p:cNvPr id="124" name="Rectangle 6"/>
            <p:cNvSpPr>
              <a:spLocks noChangeArrowheads="1"/>
            </p:cNvSpPr>
            <p:nvPr/>
          </p:nvSpPr>
          <p:spPr bwMode="black">
            <a:xfrm>
              <a:off x="5564188"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25" name="Rectangle 7"/>
            <p:cNvSpPr>
              <a:spLocks noChangeArrowheads="1"/>
            </p:cNvSpPr>
            <p:nvPr/>
          </p:nvSpPr>
          <p:spPr bwMode="black">
            <a:xfrm>
              <a:off x="5795963" y="3346451"/>
              <a:ext cx="11271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26" name="Rectangle 8"/>
            <p:cNvSpPr>
              <a:spLocks noChangeArrowheads="1"/>
            </p:cNvSpPr>
            <p:nvPr/>
          </p:nvSpPr>
          <p:spPr bwMode="black">
            <a:xfrm>
              <a:off x="3092451"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27" name="Rectangle 9"/>
            <p:cNvSpPr>
              <a:spLocks noChangeArrowheads="1"/>
            </p:cNvSpPr>
            <p:nvPr/>
          </p:nvSpPr>
          <p:spPr bwMode="black">
            <a:xfrm>
              <a:off x="3324226" y="3346451"/>
              <a:ext cx="1174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28" name="Freeform 10"/>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29" name="Freeform 11"/>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0" name="Freeform 12"/>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1" name="Freeform 13"/>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2" name="Freeform 14"/>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3" name="Freeform 15"/>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4" name="Freeform 16"/>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5" name="Freeform 17"/>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6" name="Freeform 18"/>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7"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8" name="Freeform 20"/>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9"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0" name="Freeform 22"/>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1"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2"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3"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4"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5" name="Oval 27"/>
            <p:cNvSpPr>
              <a:spLocks noChangeArrowheads="1"/>
            </p:cNvSpPr>
            <p:nvPr/>
          </p:nvSpPr>
          <p:spPr bwMode="black">
            <a:xfrm>
              <a:off x="6224588" y="3725863"/>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6" name="Oval 28"/>
            <p:cNvSpPr>
              <a:spLocks noChangeArrowheads="1"/>
            </p:cNvSpPr>
            <p:nvPr/>
          </p:nvSpPr>
          <p:spPr bwMode="black">
            <a:xfrm>
              <a:off x="6453188" y="3725863"/>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7" name="Oval 29"/>
            <p:cNvSpPr>
              <a:spLocks noChangeArrowheads="1"/>
            </p:cNvSpPr>
            <p:nvPr/>
          </p:nvSpPr>
          <p:spPr bwMode="black">
            <a:xfrm>
              <a:off x="6340476" y="3725863"/>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8" name="Freeform 30"/>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9"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16555</Words>
  <Application>WPS Presentation</Application>
  <PresentationFormat>Widescreen</PresentationFormat>
  <Paragraphs>648</Paragraphs>
  <Slides>62</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62</vt:i4>
      </vt:variant>
    </vt:vector>
  </HeadingPairs>
  <TitlesOfParts>
    <vt:vector size="80" baseType="lpstr">
      <vt:lpstr>Arial</vt:lpstr>
      <vt:lpstr>SimSun</vt:lpstr>
      <vt:lpstr>Wingdings</vt:lpstr>
      <vt:lpstr>Arial Unicode MS</vt:lpstr>
      <vt:lpstr>Calibri Light</vt:lpstr>
      <vt:lpstr>Calibri</vt:lpstr>
      <vt:lpstr>Microsoft YaHei</vt:lpstr>
      <vt:lpstr>Calibri</vt:lpstr>
      <vt:lpstr>Verdana</vt:lpstr>
      <vt:lpstr>Arial MT</vt:lpstr>
      <vt:lpstr>Segoe UI Light</vt:lpstr>
      <vt:lpstr>Segoe UI</vt:lpstr>
      <vt:lpstr>Arial</vt:lpstr>
      <vt:lpstr>Calibri Light</vt:lpstr>
      <vt:lpstr>Verdana</vt:lpstr>
      <vt:lpstr>Segoe UI Semibold</vt:lpstr>
      <vt:lpstr>MS PGothic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dc:title>
  <dc:creator>Motaz PC</dc:creator>
  <cp:lastModifiedBy>Motaz Saad (‫معتز سعد</cp:lastModifiedBy>
  <cp:revision>30</cp:revision>
  <dcterms:created xsi:type="dcterms:W3CDTF">2025-02-04T12:28:18Z</dcterms:created>
  <dcterms:modified xsi:type="dcterms:W3CDTF">2025-02-04T15:26:23Z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8E7CBA7F36B84474AD30A6BC5211657F_11</vt:lpwstr>
  </property>
  <property fmtid="{D5CDD505-2E9C-101B-9397-08002B2CF9AE}" pid="3" name="KSOProductBuildVer">
    <vt:lpwstr>2057-12.2.0.19821</vt:lpwstr>
  </property>
</Properties>
</file>